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921" r:id="rId2"/>
    <p:sldId id="922" r:id="rId3"/>
    <p:sldId id="267" r:id="rId4"/>
    <p:sldId id="431" r:id="rId5"/>
    <p:sldId id="630" r:id="rId6"/>
    <p:sldId id="631" r:id="rId7"/>
    <p:sldId id="639" r:id="rId8"/>
    <p:sldId id="640" r:id="rId9"/>
    <p:sldId id="415" r:id="rId10"/>
    <p:sldId id="635" r:id="rId11"/>
    <p:sldId id="637" r:id="rId12"/>
    <p:sldId id="636" r:id="rId13"/>
    <p:sldId id="482" r:id="rId14"/>
    <p:sldId id="421" r:id="rId15"/>
    <p:sldId id="422" r:id="rId16"/>
    <p:sldId id="427" r:id="rId17"/>
    <p:sldId id="632" r:id="rId18"/>
    <p:sldId id="432" r:id="rId19"/>
    <p:sldId id="433" r:id="rId20"/>
    <p:sldId id="641" r:id="rId21"/>
    <p:sldId id="434" r:id="rId22"/>
    <p:sldId id="437" r:id="rId23"/>
  </p:sldIdLst>
  <p:sldSz cx="9906000" cy="6858000" type="A4"/>
  <p:notesSz cx="6669088" cy="9926638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008000"/>
    <a:srgbClr val="000099"/>
    <a:srgbClr val="FFCC99"/>
    <a:srgbClr val="FF9900"/>
    <a:srgbClr val="FFFF00"/>
    <a:srgbClr val="00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37" autoAdjust="0"/>
    <p:restoredTop sz="85149" autoAdjust="0"/>
  </p:normalViewPr>
  <p:slideViewPr>
    <p:cSldViewPr snapToGrid="0">
      <p:cViewPr varScale="1">
        <p:scale>
          <a:sx n="66" d="100"/>
          <a:sy n="66" d="100"/>
        </p:scale>
        <p:origin x="-878" y="-77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notesViewPr>
    <p:cSldViewPr snapToGrid="0">
      <p:cViewPr varScale="1">
        <p:scale>
          <a:sx n="71" d="100"/>
          <a:sy n="71" d="100"/>
        </p:scale>
        <p:origin x="-1272" y="-114"/>
      </p:cViewPr>
      <p:guideLst>
        <p:guide orient="horz" pos="3102"/>
        <p:guide pos="209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6" name="Rectangle 8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7" name="Rectangle 9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8" name="Rectangle 10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175C04E-FC13-45C2-B773-DD31910A271C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>
            <a:lvl1pPr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747713"/>
            <a:ext cx="5367338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b" anchorCtr="0" compatLnSpc="1">
            <a:prstTxWarp prst="textNoShape">
              <a:avLst/>
            </a:prstTxWarp>
          </a:bodyPr>
          <a:lstStyle>
            <a:lvl1pPr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b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16B7FBEC-EF36-46DE-8DB2-6386341FE7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9288" y="744538"/>
            <a:ext cx="5376862" cy="3722687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9288" y="744538"/>
            <a:ext cx="5376862" cy="3722687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potencija kao umno</a:t>
            </a:r>
            <a:r>
              <a:rPr lang="hr-HR" smtClean="0"/>
              <a:t>žak prethodnika i osnovice</a:t>
            </a:r>
          </a:p>
          <a:p>
            <a:pPr eaLnBrk="1" hangingPunct="1"/>
            <a:r>
              <a:rPr lang="hr-HR" smtClean="0"/>
              <a:t>Kontrola: čitanje matrice jednom naredbom fread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9288" y="744538"/>
            <a:ext cx="5376862" cy="3722687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9288" y="744538"/>
            <a:ext cx="5376862" cy="3722687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  <a:ln/>
        </p:spPr>
        <p:txBody>
          <a:bodyPr/>
          <a:lstStyle/>
          <a:p>
            <a:pPr eaLnBrk="1" hangingPunct="1"/>
            <a:r>
              <a:rPr lang="hr-HR" smtClean="0"/>
              <a:t>stara.txt sadrži 5 punih i jedan prazan redak na kraju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r-HR" smtClean="0"/>
              <a:t>Riječ-dvije o velikim slovima na početku bulleta: </a:t>
            </a:r>
          </a:p>
          <a:p>
            <a:pPr eaLnBrk="1" hangingPunct="1"/>
            <a:endParaRPr lang="hr-HR" smtClean="0"/>
          </a:p>
          <a:p>
            <a:pPr eaLnBrk="1" hangingPunct="1">
              <a:buFontTx/>
              <a:buChar char="-"/>
            </a:pPr>
            <a:r>
              <a:rPr lang="hr-HR" smtClean="0"/>
              <a:t>Ako je u pitanju rečenica, slovo je veliko.</a:t>
            </a:r>
          </a:p>
          <a:p>
            <a:pPr lvl="1" eaLnBrk="1" hangingPunct="1">
              <a:buFontTx/>
              <a:buChar char="-"/>
            </a:pPr>
            <a:r>
              <a:rPr lang="hr-HR" smtClean="0"/>
              <a:t>rečenicu prepoznajete po posljednjem znaku (npr. točka, uskličnik, upitnik; ne i dvotočka!) </a:t>
            </a:r>
            <a:r>
              <a:rPr lang="hr-HR" smtClean="0">
                <a:sym typeface="Wingdings" pitchFamily="2" charset="2"/>
              </a:rPr>
              <a:t></a:t>
            </a:r>
            <a:endParaRPr lang="hr-HR" smtClean="0"/>
          </a:p>
          <a:p>
            <a:pPr eaLnBrk="1" hangingPunct="1">
              <a:buFontTx/>
              <a:buChar char="-"/>
            </a:pPr>
            <a:r>
              <a:rPr lang="hr-HR" smtClean="0"/>
              <a:t>inače je malo</a:t>
            </a:r>
          </a:p>
          <a:p>
            <a:pPr lvl="1"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r-HR" smtClean="0"/>
              <a:t>Pri dohvatu po negativnom mbr nema provjere rezultata fseek, a čita se sa zadnje pozicije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9288" y="744538"/>
            <a:ext cx="5376862" cy="37226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3"/>
          <p:cNvSpPr>
            <a:spLocks noChangeArrowheads="1"/>
          </p:cNvSpPr>
          <p:nvPr userDrawn="1"/>
        </p:nvSpPr>
        <p:spPr bwMode="auto">
          <a:xfrm>
            <a:off x="179388" y="5661025"/>
            <a:ext cx="8424862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SzPct val="75000"/>
              <a:buFont typeface="Monotype Sorts" pitchFamily="2" charset="2"/>
              <a:buNone/>
              <a:defRPr/>
            </a:pPr>
            <a:endParaRPr lang="en-GB" sz="2800" b="0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  <p:sp>
        <p:nvSpPr>
          <p:cNvPr id="5" name="Line 1035"/>
          <p:cNvSpPr>
            <a:spLocks noChangeShapeType="1"/>
          </p:cNvSpPr>
          <p:nvPr userDrawn="1"/>
        </p:nvSpPr>
        <p:spPr bwMode="auto">
          <a:xfrm flipH="1" flipV="1">
            <a:off x="2627313" y="260350"/>
            <a:ext cx="0" cy="626427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graphicFrame>
        <p:nvGraphicFramePr>
          <p:cNvPr id="6" name="Object 1037"/>
          <p:cNvGraphicFramePr>
            <a:graphicFrameLocks noChangeAspect="1"/>
          </p:cNvGraphicFramePr>
          <p:nvPr/>
        </p:nvGraphicFramePr>
        <p:xfrm>
          <a:off x="1023938" y="333375"/>
          <a:ext cx="617537" cy="1008063"/>
        </p:xfrm>
        <a:graphic>
          <a:graphicData uri="http://schemas.openxmlformats.org/presentationml/2006/ole">
            <p:oleObj spid="_x0000_s65538" name="Picture" r:id="rId3" imgW="708104" imgH="1156204" progId="Word.Picture.8">
              <p:embed/>
            </p:oleObj>
          </a:graphicData>
        </a:graphic>
      </p:graphicFrame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916238" y="3886200"/>
            <a:ext cx="5565775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04206" name="Rectangle 1038"/>
          <p:cNvSpPr>
            <a:spLocks noGrp="1" noChangeArrowheads="1"/>
          </p:cNvSpPr>
          <p:nvPr>
            <p:ph type="ctrTitle"/>
          </p:nvPr>
        </p:nvSpPr>
        <p:spPr>
          <a:xfrm>
            <a:off x="2914650" y="1916113"/>
            <a:ext cx="5978525" cy="1503362"/>
          </a:xfrm>
        </p:spPr>
        <p:txBody>
          <a:bodyPr lIns="91440" tIns="45720" rIns="91440" bIns="45720" anchor="ctr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Rectangle 1045"/>
          <p:cNvSpPr>
            <a:spLocks noGrp="1" noChangeArrowheads="1"/>
          </p:cNvSpPr>
          <p:nvPr>
            <p:ph type="dt" sz="half" idx="10"/>
          </p:nvPr>
        </p:nvSpPr>
        <p:spPr>
          <a:xfrm>
            <a:off x="200025" y="6308725"/>
            <a:ext cx="2311400" cy="217488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fld id="{2B6D8837-1915-4C25-A287-128D2AB556FD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366BC5-5EEE-4557-A9C4-013800B889C2}" type="slidenum">
              <a:rPr lang="hr-HR"/>
              <a:pPr/>
              <a:t>‹#›</a:t>
            </a:fld>
            <a:r>
              <a:rPr lang="hr-HR"/>
              <a:t> / 22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2A7FD-BDD7-43FB-AFF2-40A7DCBF85EE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0"/>
            <a:ext cx="2339975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0"/>
            <a:ext cx="6867525" cy="630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24285F-2233-4B1B-B54F-B586311EBB75}" type="slidenum">
              <a:rPr lang="hr-HR"/>
              <a:pPr/>
              <a:t>‹#›</a:t>
            </a:fld>
            <a:r>
              <a:rPr lang="hr-HR"/>
              <a:t> / 22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BAA55-0C7A-4B41-B42B-B26D7B4018C3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3050" y="981075"/>
            <a:ext cx="9359900" cy="5327650"/>
          </a:xfrm>
        </p:spPr>
        <p:txBody>
          <a:bodyPr/>
          <a:lstStyle/>
          <a:p>
            <a:pPr lvl="0"/>
            <a:endParaRPr lang="hr-HR" noProof="0" smtClean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66BF27-DAB2-4FCB-B0A7-030045218C40}" type="slidenum">
              <a:rPr lang="hr-HR"/>
              <a:pPr/>
              <a:t>‹#›</a:t>
            </a:fld>
            <a:r>
              <a:rPr lang="hr-HR"/>
              <a:t> / 22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F8853-D78C-4A73-8FAA-CF89FB463063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9D75C9-088C-4096-84EB-B6A11491922A}" type="slidenum">
              <a:rPr lang="hr-HR"/>
              <a:pPr/>
              <a:t>‹#›</a:t>
            </a:fld>
            <a:r>
              <a:rPr lang="hr-HR"/>
              <a:t> / 22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1943C-6C3C-4C1E-8E21-B48453532A61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/>
          <a:p>
            <a:pPr lvl="0"/>
            <a:endParaRPr lang="hr-HR" noProof="0" smtClean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C30B0B-29BC-400D-AA77-D2F39E39E3B6}" type="slidenum">
              <a:rPr lang="hr-HR"/>
              <a:pPr/>
              <a:t>‹#›</a:t>
            </a:fld>
            <a:r>
              <a:rPr lang="hr-HR"/>
              <a:t> / 22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F9CF9-486C-4630-A912-F1E150B1D90A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AD59E7-4515-4B34-A58D-745587B9CCB9}" type="slidenum">
              <a:rPr lang="hr-HR"/>
              <a:pPr/>
              <a:t>‹#›</a:t>
            </a:fld>
            <a:r>
              <a:rPr lang="hr-HR"/>
              <a:t> / 22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C275BF-4445-42AA-83F8-FB73F298D260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C756D7-FC0A-48C7-88C2-F18D95FA64F9}" type="slidenum">
              <a:rPr lang="hr-HR"/>
              <a:pPr/>
              <a:t>‹#›</a:t>
            </a:fld>
            <a:r>
              <a:rPr lang="hr-HR"/>
              <a:t> / 22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E7B93-36C9-415D-A78E-D19290926F32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79F4E4-872C-4A69-A457-AD7F4EB1617C}" type="slidenum">
              <a:rPr lang="hr-HR"/>
              <a:pPr/>
              <a:t>‹#›</a:t>
            </a:fld>
            <a:r>
              <a:rPr lang="hr-HR"/>
              <a:t> / 22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82988-42D9-4CF6-9010-4A659269767A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A207E-C6F3-4B1B-B604-F4A01558B09A}" type="slidenum">
              <a:rPr lang="hr-HR"/>
              <a:pPr/>
              <a:t>‹#›</a:t>
            </a:fld>
            <a:r>
              <a:rPr lang="hr-HR"/>
              <a:t> / 22</a:t>
            </a: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66173-9EF8-4395-AF1D-FACF1A8B98D5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5713BE-29BA-419A-94CF-E246D26E1442}" type="slidenum">
              <a:rPr lang="hr-HR"/>
              <a:pPr/>
              <a:t>‹#›</a:t>
            </a:fld>
            <a:r>
              <a:rPr lang="hr-HR"/>
              <a:t> / 22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18223-1969-4FCF-94A4-9163CF732BB8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8E0379-805C-488B-A902-3710866AFB11}" type="slidenum">
              <a:rPr lang="hr-HR"/>
              <a:pPr/>
              <a:t>‹#›</a:t>
            </a:fld>
            <a:r>
              <a:rPr lang="hr-HR"/>
              <a:t> / 22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9C539-A6A9-45BB-B143-C6C62C0D6BFC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F02CDB-E61B-44A1-8F0F-6034D31E8534}" type="slidenum">
              <a:rPr lang="hr-HR"/>
              <a:pPr/>
              <a:t>‹#›</a:t>
            </a:fld>
            <a:r>
              <a:rPr lang="hr-HR"/>
              <a:t> / 22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A77EA-E81C-4375-BC23-269628A0BC09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EFCBF7-26CD-4642-A9C4-32B74C249DD0}" type="slidenum">
              <a:rPr lang="hr-HR"/>
              <a:pPr/>
              <a:t>‹#›</a:t>
            </a:fld>
            <a:r>
              <a:rPr lang="hr-HR"/>
              <a:t> / 22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3C074-9216-4F93-9179-B6F9B29023A8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288463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981075"/>
            <a:ext cx="935990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 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58" name="Line 10"/>
          <p:cNvSpPr>
            <a:spLocks noChangeShapeType="1"/>
          </p:cNvSpPr>
          <p:nvPr userDrawn="1"/>
        </p:nvSpPr>
        <p:spPr bwMode="auto">
          <a:xfrm>
            <a:off x="0" y="692150"/>
            <a:ext cx="95615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hr-HR"/>
          </a:p>
        </p:txBody>
      </p:sp>
      <p:sp>
        <p:nvSpPr>
          <p:cNvPr id="2059" name="Line 11"/>
          <p:cNvSpPr>
            <a:spLocks noChangeShapeType="1"/>
          </p:cNvSpPr>
          <p:nvPr userDrawn="1"/>
        </p:nvSpPr>
        <p:spPr bwMode="auto">
          <a:xfrm>
            <a:off x="128588" y="6453188"/>
            <a:ext cx="956151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hr-HR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3050" y="6524625"/>
            <a:ext cx="34559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latin typeface="Arial Narrow" pitchFamily="34" charset="0"/>
              </a:defRPr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24625"/>
            <a:ext cx="253365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latin typeface="Arial Narrow" pitchFamily="34" charset="0"/>
              </a:defRPr>
            </a:lvl1pPr>
          </a:lstStyle>
          <a:p>
            <a:fld id="{54C157E3-C5F1-4D43-B47A-2EBECF08E22B}" type="slidenum">
              <a:rPr lang="hr-HR"/>
              <a:pPr/>
              <a:t>‹#›</a:t>
            </a:fld>
            <a:r>
              <a:rPr lang="hr-HR"/>
              <a:t> / 22</a:t>
            </a:r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16375" y="6524625"/>
            <a:ext cx="23114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200" b="0" smtClean="0">
                <a:latin typeface="+mn-lt"/>
              </a:defRPr>
            </a:lvl1pPr>
          </a:lstStyle>
          <a:p>
            <a:pPr>
              <a:defRPr/>
            </a:pPr>
            <a:fld id="{E3CF04FE-BDC2-49B0-8898-EE3F4677BC2A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87" r:id="rId3"/>
    <p:sldLayoutId id="2147483786" r:id="rId4"/>
    <p:sldLayoutId id="2147483785" r:id="rId5"/>
    <p:sldLayoutId id="2147483784" r:id="rId6"/>
    <p:sldLayoutId id="2147483783" r:id="rId7"/>
    <p:sldLayoutId id="2147483782" r:id="rId8"/>
    <p:sldLayoutId id="2147483781" r:id="rId9"/>
    <p:sldLayoutId id="2147483780" r:id="rId10"/>
    <p:sldLayoutId id="2147483779" r:id="rId11"/>
    <p:sldLayoutId id="2147483778" r:id="rId12"/>
    <p:sldLayoutId id="2147483777" r:id="rId13"/>
    <p:sldLayoutId id="2147483776" r:id="rId14"/>
  </p:sldLayoutIdLst>
  <p:transition>
    <p:wipe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n"/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itchFamily="2" charset="2"/>
        <a:buChar char="l"/>
        <a:defRPr kumimoji="1" sz="2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Char char="–"/>
        <a:defRPr kumimoji="1"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2.5/h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4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8881DF-BC72-4CF9-AECA-374B9C15E2DE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  <p:sp>
        <p:nvSpPr>
          <p:cNvPr id="259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52750" y="2000250"/>
            <a:ext cx="5978525" cy="1143000"/>
          </a:xfrm>
        </p:spPr>
        <p:txBody>
          <a:bodyPr lIns="0"/>
          <a:lstStyle/>
          <a:p>
            <a:pPr>
              <a:defRPr/>
            </a:pPr>
            <a:r>
              <a:rPr lang="hr-HR" smtClean="0"/>
              <a:t>Algoritmi i strukture podataka</a:t>
            </a:r>
          </a:p>
        </p:txBody>
      </p:sp>
      <p:sp>
        <p:nvSpPr>
          <p:cNvPr id="2593795" name="Rectangle 3"/>
          <p:cNvSpPr>
            <a:spLocks noChangeArrowheads="1"/>
          </p:cNvSpPr>
          <p:nvPr/>
        </p:nvSpPr>
        <p:spPr bwMode="auto">
          <a:xfrm>
            <a:off x="2881313" y="6357938"/>
            <a:ext cx="6753225" cy="292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hr-HR" sz="1300">
                <a:latin typeface="+mn-lt"/>
              </a:rPr>
              <a:t>Zaštićeno licencom </a:t>
            </a:r>
            <a:r>
              <a:rPr lang="hr-HR" sz="1300">
                <a:hlinkClick r:id="rId3"/>
              </a:rPr>
              <a:t>http://creativecommons.org/licenses/by-nc-sa/2.5/hr/</a:t>
            </a:r>
            <a:endParaRPr lang="hr-HR" sz="1300"/>
          </a:p>
        </p:txBody>
      </p:sp>
      <p:pic>
        <p:nvPicPr>
          <p:cNvPr id="5124" name="Picture 4" descr="The image “http://i.creativecommons.org/l/by-nc-sa/2.5/hr/88x31.png” cannot be displayed, because it contains errors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96313" y="6072188"/>
            <a:ext cx="838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93797" name="Text Box 5"/>
          <p:cNvSpPr txBox="1">
            <a:spLocks noChangeArrowheads="1"/>
          </p:cNvSpPr>
          <p:nvPr/>
        </p:nvSpPr>
        <p:spPr bwMode="auto">
          <a:xfrm>
            <a:off x="2952750" y="3214688"/>
            <a:ext cx="4951413" cy="1600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hr-HR" sz="1400" i="1" dirty="0">
                <a:latin typeface="+mn-lt"/>
              </a:rPr>
              <a:t>Prof. dr. sc. Damir Kalpić</a:t>
            </a:r>
          </a:p>
          <a:p>
            <a:pPr>
              <a:spcBef>
                <a:spcPct val="0"/>
              </a:spcBef>
              <a:defRPr/>
            </a:pPr>
            <a:r>
              <a:rPr lang="hr-HR" sz="1400" i="1" dirty="0">
                <a:latin typeface="+mn-lt"/>
              </a:rPr>
              <a:t>Prof. dr. sc. Vedran Mornar</a:t>
            </a:r>
          </a:p>
          <a:p>
            <a:pPr>
              <a:spcBef>
                <a:spcPct val="0"/>
              </a:spcBef>
              <a:defRPr/>
            </a:pPr>
            <a:r>
              <a:rPr lang="hr-HR" sz="1400" i="1" dirty="0">
                <a:latin typeface="+mn-lt"/>
              </a:rPr>
              <a:t>Prof. dr. sc. Krešimir Fertalj</a:t>
            </a:r>
          </a:p>
          <a:p>
            <a:pPr>
              <a:spcBef>
                <a:spcPct val="0"/>
              </a:spcBef>
              <a:defRPr/>
            </a:pPr>
            <a:r>
              <a:rPr lang="hr-HR" sz="1400" i="1" dirty="0">
                <a:latin typeface="+mn-lt"/>
              </a:rPr>
              <a:t>Doc. dr. sc. Gordan Gledec</a:t>
            </a:r>
          </a:p>
          <a:p>
            <a:pPr>
              <a:spcBef>
                <a:spcPct val="0"/>
              </a:spcBef>
              <a:defRPr/>
            </a:pPr>
            <a:r>
              <a:rPr lang="hr-HR" sz="1400" i="1" dirty="0">
                <a:latin typeface="+mn-lt"/>
              </a:rPr>
              <a:t>Dr. sc. Zvonimir Vanjak</a:t>
            </a:r>
          </a:p>
          <a:p>
            <a:pPr>
              <a:spcBef>
                <a:spcPct val="0"/>
              </a:spcBef>
              <a:defRPr/>
            </a:pPr>
            <a:r>
              <a:rPr lang="hr-HR" sz="1400" i="1" dirty="0" smtClean="0">
                <a:latin typeface="Arial Narrow"/>
              </a:rPr>
              <a:t>Dr. sc.</a:t>
            </a:r>
            <a:r>
              <a:rPr lang="hr-HR" sz="1400" i="1" dirty="0" smtClean="0">
                <a:latin typeface="+mn-lt"/>
              </a:rPr>
              <a:t> </a:t>
            </a:r>
            <a:r>
              <a:rPr lang="hr-HR" sz="1400" i="1" dirty="0">
                <a:latin typeface="+mn-lt"/>
              </a:rPr>
              <a:t>Boris Milašinović</a:t>
            </a:r>
          </a:p>
          <a:p>
            <a:pPr>
              <a:spcBef>
                <a:spcPct val="0"/>
              </a:spcBef>
              <a:defRPr/>
            </a:pPr>
            <a:r>
              <a:rPr lang="hr-HR" sz="1400" i="1" dirty="0" smtClean="0">
                <a:latin typeface="Arial Narrow"/>
              </a:rPr>
              <a:t>Doc. dr. sc. </a:t>
            </a:r>
            <a:r>
              <a:rPr lang="hr-HR" sz="1400" i="1" dirty="0" smtClean="0">
                <a:latin typeface="+mn-lt"/>
              </a:rPr>
              <a:t>Ivica Botički</a:t>
            </a:r>
            <a:endParaRPr lang="hr-HR" sz="1600" dirty="0">
              <a:latin typeface="+mn-lt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2ADB98C6-7199-4F58-BDFF-0619624089C8}" type="slidenum">
              <a:rPr lang="hr-HR"/>
              <a:pPr/>
              <a:t>10</a:t>
            </a:fld>
            <a:r>
              <a:rPr lang="hr-HR"/>
              <a:t> / 22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FBFF6DE-40EB-4910-8A2A-357B6251C327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  <p:sp>
        <p:nvSpPr>
          <p:cNvPr id="177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Rezervacija memorije</a:t>
            </a:r>
          </a:p>
        </p:txBody>
      </p:sp>
      <p:sp>
        <p:nvSpPr>
          <p:cNvPr id="177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hr-HR" smtClean="0"/>
          </a:p>
          <a:p>
            <a:pPr>
              <a:defRPr/>
            </a:pPr>
            <a:endParaRPr lang="hr-HR" smtClean="0"/>
          </a:p>
          <a:p>
            <a:pPr>
              <a:defRPr/>
            </a:pPr>
            <a:endParaRPr lang="hr-HR" smtClean="0"/>
          </a:p>
          <a:p>
            <a:pPr>
              <a:defRPr/>
            </a:pPr>
            <a:r>
              <a:rPr lang="hr-HR" smtClean="0"/>
              <a:t>rezervira blok veličine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size</a:t>
            </a:r>
            <a:r>
              <a:rPr lang="hr-HR" smtClean="0"/>
              <a:t> bajtova u memoriji i </a:t>
            </a:r>
            <a:r>
              <a:rPr lang="hr-HR" smtClean="0">
                <a:solidFill>
                  <a:srgbClr val="FF0000"/>
                </a:solidFill>
              </a:rPr>
              <a:t>vraća</a:t>
            </a:r>
            <a:r>
              <a:rPr lang="hr-HR" smtClean="0"/>
              <a:t> </a:t>
            </a:r>
            <a:r>
              <a:rPr lang="hr-HR" smtClean="0">
                <a:solidFill>
                  <a:srgbClr val="FF0000"/>
                </a:solidFill>
              </a:rPr>
              <a:t>pokazivač</a:t>
            </a:r>
            <a:r>
              <a:rPr lang="hr-HR" smtClean="0"/>
              <a:t> na taj blok</a:t>
            </a:r>
          </a:p>
          <a:p>
            <a:pPr>
              <a:defRPr/>
            </a:pPr>
            <a:r>
              <a:rPr lang="hr-HR" smtClean="0"/>
              <a:t>ako blok tražene veličine nije mogao biti rezerviran, vraća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NULL</a:t>
            </a:r>
            <a:r>
              <a:rPr lang="hr-HR" smtClean="0">
                <a:solidFill>
                  <a:srgbClr val="FF0000"/>
                </a:solidFill>
              </a:rPr>
              <a:t> pokazivač</a:t>
            </a:r>
            <a:r>
              <a:rPr lang="hr-HR" smtClean="0"/>
              <a:t>. </a:t>
            </a:r>
          </a:p>
          <a:p>
            <a:pPr>
              <a:buFont typeface="Monotype Sorts" pitchFamily="2" charset="2"/>
              <a:buNone/>
              <a:defRPr/>
            </a:pPr>
            <a:endParaRPr lang="hr-HR" smtClean="0"/>
          </a:p>
          <a:p>
            <a:pPr>
              <a:defRPr/>
            </a:pPr>
            <a:r>
              <a:rPr lang="hr-HR" smtClean="0"/>
              <a:t>pokazivač na nedefinirani tip podataka (pokazivač na “bilo što”)</a:t>
            </a:r>
          </a:p>
          <a:p>
            <a:pPr marL="808038" lvl="1">
              <a:defRPr/>
            </a:pPr>
            <a:r>
              <a:rPr lang="hr-HR" smtClean="0"/>
              <a:t>može se, bez gubitka podataka, pretvoriti u bilo koji drugi tip pokazivača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sz="2400" smtClean="0">
                <a:solidFill>
                  <a:schemeClr val="folHlink"/>
                </a:solidFill>
                <a:latin typeface="Courier New" pitchFamily="49" charset="0"/>
                <a:sym typeface="Wingdings" pitchFamily="2" charset="2"/>
              </a:rPr>
              <a:t></a:t>
            </a:r>
            <a:r>
              <a:rPr lang="hr-HR" sz="2400" smtClean="0">
                <a:solidFill>
                  <a:schemeClr val="folHlink"/>
                </a:solidFill>
                <a:latin typeface="Courier New" pitchFamily="49" charset="0"/>
                <a:sym typeface="Wingdings" pitchFamily="2" charset="2"/>
              </a:rPr>
              <a:t>PrimjerZaMalloc</a:t>
            </a:r>
            <a:endParaRPr lang="hr-HR" sz="2400" smtClean="0">
              <a:solidFill>
                <a:schemeClr val="folHlink"/>
              </a:solidFill>
              <a:latin typeface="Courier New" pitchFamily="49" charset="0"/>
            </a:endParaRPr>
          </a:p>
        </p:txBody>
      </p:sp>
      <p:sp>
        <p:nvSpPr>
          <p:cNvPr id="1774596" name="Rectangle 4"/>
          <p:cNvSpPr>
            <a:spLocks noChangeArrowheads="1"/>
          </p:cNvSpPr>
          <p:nvPr/>
        </p:nvSpPr>
        <p:spPr bwMode="auto">
          <a:xfrm>
            <a:off x="738188" y="1357313"/>
            <a:ext cx="5400675" cy="992187"/>
          </a:xfrm>
          <a:prstGeom prst="rect">
            <a:avLst/>
          </a:prstGeom>
          <a:solidFill>
            <a:srgbClr val="FFCC99">
              <a:alpha val="39999"/>
            </a:srgbClr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hr-HR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#include &lt;malloc.h&gt; </a:t>
            </a:r>
          </a:p>
          <a:p>
            <a:pPr>
              <a:defRPr/>
            </a:pPr>
            <a:r>
              <a:rPr lang="hr-HR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*malloc (size_t size);</a:t>
            </a:r>
            <a:endParaRPr lang="hr-HR" sz="2400"/>
          </a:p>
        </p:txBody>
      </p:sp>
      <p:sp>
        <p:nvSpPr>
          <p:cNvPr id="1774597" name="Rectangle 5"/>
          <p:cNvSpPr>
            <a:spLocks noChangeArrowheads="1"/>
          </p:cNvSpPr>
          <p:nvPr/>
        </p:nvSpPr>
        <p:spPr bwMode="auto">
          <a:xfrm>
            <a:off x="381000" y="4429125"/>
            <a:ext cx="1657350" cy="503238"/>
          </a:xfrm>
          <a:prstGeom prst="rect">
            <a:avLst/>
          </a:prstGeom>
          <a:solidFill>
            <a:srgbClr val="FFCC99">
              <a:alpha val="39999"/>
            </a:srgbClr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hr-HR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*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13162426-CD8C-4501-B458-1644DCD49C32}" type="slidenum">
              <a:rPr lang="hr-HR"/>
              <a:pPr/>
              <a:t>11</a:t>
            </a:fld>
            <a:r>
              <a:rPr lang="hr-HR"/>
              <a:t> / 22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5F5B5424-D5AC-415B-BBC9-8DFE4020973E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  <p:sp>
        <p:nvSpPr>
          <p:cNvPr id="177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Promjena rezervacije memorije</a:t>
            </a:r>
          </a:p>
        </p:txBody>
      </p:sp>
      <p:sp>
        <p:nvSpPr>
          <p:cNvPr id="1778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hr-HR" smtClean="0"/>
          </a:p>
          <a:p>
            <a:pPr>
              <a:defRPr/>
            </a:pPr>
            <a:endParaRPr lang="hr-HR" smtClean="0"/>
          </a:p>
          <a:p>
            <a:pPr>
              <a:defRPr/>
            </a:pPr>
            <a:endParaRPr lang="hr-HR" smtClean="0"/>
          </a:p>
          <a:p>
            <a:pPr>
              <a:defRPr/>
            </a:pPr>
            <a:r>
              <a:rPr lang="hr-HR" smtClean="0"/>
              <a:t>ako se prije rezervirani blok može proširiti na veličinu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size</a:t>
            </a:r>
            <a:r>
              <a:rPr lang="hr-HR" smtClean="0"/>
              <a:t>, proširuje ga</a:t>
            </a:r>
          </a:p>
          <a:p>
            <a:pPr>
              <a:defRPr/>
            </a:pPr>
            <a:r>
              <a:rPr lang="hr-HR" smtClean="0"/>
              <a:t>ako nema mjesta u memoriji, </a:t>
            </a:r>
            <a:r>
              <a:rPr lang="hr-HR" smtClean="0">
                <a:solidFill>
                  <a:srgbClr val="FF0000"/>
                </a:solidFill>
              </a:rPr>
              <a:t>kopira</a:t>
            </a:r>
            <a:r>
              <a:rPr lang="hr-HR" smtClean="0"/>
              <a:t> sadržaj starog bloka na </a:t>
            </a:r>
            <a:r>
              <a:rPr lang="hr-HR" smtClean="0">
                <a:solidFill>
                  <a:srgbClr val="FF0000"/>
                </a:solidFill>
              </a:rPr>
              <a:t>novu</a:t>
            </a:r>
            <a:r>
              <a:rPr lang="hr-HR" smtClean="0"/>
              <a:t> lokaciju na kojoj ima mjesta za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size</a:t>
            </a:r>
            <a:r>
              <a:rPr lang="hr-HR" smtClean="0"/>
              <a:t> okteta</a:t>
            </a:r>
          </a:p>
          <a:p>
            <a:pPr>
              <a:defRPr/>
            </a:pPr>
            <a:r>
              <a:rPr lang="hr-HR" smtClean="0"/>
              <a:t>ako nigdje u memoriji nema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size</a:t>
            </a:r>
            <a:r>
              <a:rPr lang="hr-HR" smtClean="0"/>
              <a:t> okteta slobodnog mjesta, vraća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NULL</a:t>
            </a:r>
          </a:p>
          <a:p>
            <a:pPr lvl="1">
              <a:defRPr/>
            </a:pPr>
            <a:r>
              <a:rPr lang="hr-HR" smtClean="0"/>
              <a:t>ako je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block</a:t>
            </a:r>
            <a:r>
              <a:rPr lang="hr-HR" smtClean="0"/>
              <a:t> zapravo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NULL</a:t>
            </a:r>
            <a:r>
              <a:rPr lang="hr-HR" smtClean="0"/>
              <a:t> pokazivač, funkcija radi kao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malloc</a:t>
            </a:r>
            <a:endParaRPr lang="hr-HR" smtClean="0"/>
          </a:p>
        </p:txBody>
      </p:sp>
      <p:sp>
        <p:nvSpPr>
          <p:cNvPr id="1778692" name="Rectangle 4"/>
          <p:cNvSpPr>
            <a:spLocks noChangeArrowheads="1"/>
          </p:cNvSpPr>
          <p:nvPr/>
        </p:nvSpPr>
        <p:spPr bwMode="auto">
          <a:xfrm>
            <a:off x="738188" y="1357313"/>
            <a:ext cx="7921625" cy="992187"/>
          </a:xfrm>
          <a:prstGeom prst="rect">
            <a:avLst/>
          </a:prstGeom>
          <a:solidFill>
            <a:srgbClr val="FFCC99">
              <a:alpha val="39999"/>
            </a:srgbClr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hr-HR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#include &lt;malloc.h&gt; </a:t>
            </a:r>
          </a:p>
          <a:p>
            <a:pPr>
              <a:defRPr/>
            </a:pPr>
            <a:r>
              <a:rPr lang="hr-HR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*realloc (void *block, size_t size);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05D33619-B6C3-44E6-827A-3C14A929DB94}" type="slidenum">
              <a:rPr lang="hr-HR"/>
              <a:pPr/>
              <a:t>12</a:t>
            </a:fld>
            <a:r>
              <a:rPr lang="hr-HR"/>
              <a:t> / 22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3BE2765D-AE2A-4BA2-B949-C64DFECB12F3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  <p:sp>
        <p:nvSpPr>
          <p:cNvPr id="17756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Oslobađanje memorije</a:t>
            </a:r>
          </a:p>
        </p:txBody>
      </p:sp>
      <p:sp>
        <p:nvSpPr>
          <p:cNvPr id="17756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r-HR" smtClean="0"/>
          </a:p>
          <a:p>
            <a:endParaRPr lang="hr-HR" smtClean="0"/>
          </a:p>
          <a:p>
            <a:endParaRPr lang="hr-HR" smtClean="0"/>
          </a:p>
          <a:p>
            <a:r>
              <a:rPr lang="hr-HR" smtClean="0"/>
              <a:t>oslobađa blok memorije na koji pokazuje pokazivač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block</a:t>
            </a:r>
          </a:p>
          <a:p>
            <a:r>
              <a:rPr lang="hr-HR" smtClean="0"/>
              <a:t>pokazivač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block</a:t>
            </a:r>
            <a:r>
              <a:rPr lang="hr-HR" smtClean="0"/>
              <a:t> smije biti samo jedan od pokazivača nastalih prethodnim pozivima funkcije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malloc</a:t>
            </a:r>
            <a:r>
              <a:rPr lang="hr-HR" smtClean="0"/>
              <a:t> ili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realloc</a:t>
            </a:r>
            <a:endParaRPr lang="hr-HR" smtClean="0"/>
          </a:p>
          <a:p>
            <a:endParaRPr lang="hr-HR" smtClean="0"/>
          </a:p>
          <a:p>
            <a:endParaRPr lang="hr-HR" smtClean="0"/>
          </a:p>
        </p:txBody>
      </p:sp>
      <p:sp>
        <p:nvSpPr>
          <p:cNvPr id="1775622" name="Rectangle 6"/>
          <p:cNvSpPr>
            <a:spLocks noChangeArrowheads="1"/>
          </p:cNvSpPr>
          <p:nvPr/>
        </p:nvSpPr>
        <p:spPr bwMode="auto">
          <a:xfrm>
            <a:off x="738188" y="1357313"/>
            <a:ext cx="5040312" cy="992187"/>
          </a:xfrm>
          <a:prstGeom prst="rect">
            <a:avLst/>
          </a:prstGeom>
          <a:solidFill>
            <a:srgbClr val="FFCC99">
              <a:alpha val="39999"/>
            </a:srgbClr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hr-HR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#include &lt;malloc.h&gt; </a:t>
            </a:r>
          </a:p>
          <a:p>
            <a:pPr>
              <a:defRPr/>
            </a:pPr>
            <a:r>
              <a:rPr lang="hr-HR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free (void *block);</a:t>
            </a:r>
            <a:endParaRPr lang="hr-HR" sz="240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FB8A45BA-28D9-45D7-95B7-01E4DC7ED086}" type="slidenum">
              <a:rPr lang="hr-HR"/>
              <a:pPr/>
              <a:t>13</a:t>
            </a:fld>
            <a:r>
              <a:rPr lang="hr-HR"/>
              <a:t> / 22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96BFF1DB-EDE8-4465-B3C3-01D33105A60A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  <p:sp>
        <p:nvSpPr>
          <p:cNvPr id="13250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Primjer s rezervacijom memorije</a:t>
            </a:r>
          </a:p>
        </p:txBody>
      </p:sp>
      <p:sp>
        <p:nvSpPr>
          <p:cNvPr id="132506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sz="2400" smtClean="0"/>
              <a:t>Na disku se nalazi </a:t>
            </a:r>
            <a:r>
              <a:rPr lang="hr-HR" sz="2400" smtClean="0">
                <a:solidFill>
                  <a:srgbClr val="FF0000"/>
                </a:solidFill>
              </a:rPr>
              <a:t>slijedna formatirana</a:t>
            </a:r>
            <a:r>
              <a:rPr lang="hr-HR" sz="2400" smtClean="0"/>
              <a:t> datoteka polje u kojoj se u svakom retku nalazi jedan cijeli broj. </a:t>
            </a:r>
          </a:p>
          <a:p>
            <a:pPr lvl="1">
              <a:defRPr/>
            </a:pPr>
            <a:r>
              <a:rPr lang="hr-HR" sz="2000" smtClean="0"/>
              <a:t>učitati sadržaj datoteke u memoriju računala  kao jednodimenzionalno polje. </a:t>
            </a:r>
          </a:p>
          <a:p>
            <a:pPr lvl="1">
              <a:defRPr/>
            </a:pPr>
            <a:r>
              <a:rPr lang="hr-HR" sz="2000" smtClean="0"/>
              <a:t>u memoriji računala formirati kvadratnu matricu kojoj su elementi prvog retka jednaki elementima učitanog jednodimenzionalnog polja, a elementi ostalih redaka potencije elemenata prvog retka (drugi redak=druga potencija, treći treća itd.)</a:t>
            </a:r>
          </a:p>
          <a:p>
            <a:pPr lvl="1">
              <a:defRPr/>
            </a:pPr>
            <a:r>
              <a:rPr lang="hr-HR" sz="2000" smtClean="0"/>
              <a:t>formiranu matricu upisati na disk u slijednu neformatiranu datoteku </a:t>
            </a:r>
            <a:r>
              <a:rPr lang="hr-HR" sz="2000" b="1" smtClean="0">
                <a:solidFill>
                  <a:srgbClr val="FF0000"/>
                </a:solidFill>
                <a:latin typeface="Courier New" pitchFamily="49" charset="0"/>
              </a:rPr>
              <a:t>npolje</a:t>
            </a:r>
            <a:r>
              <a:rPr lang="hr-HR" sz="2000" smtClean="0"/>
              <a:t> tako da na početku bude zapisan broj redaka odnosno stupaca matrice (int), a zatim elementi matrice po retcima. </a:t>
            </a:r>
          </a:p>
          <a:p>
            <a:pPr>
              <a:defRPr/>
            </a:pPr>
            <a:r>
              <a:rPr lang="hr-HR" sz="2400" smtClean="0"/>
              <a:t>Npr. datoteku </a:t>
            </a:r>
            <a:r>
              <a:rPr lang="hr-HR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polje</a:t>
            </a:r>
            <a:r>
              <a:rPr lang="hr-HR" sz="2000" smtClean="0"/>
              <a:t> </a:t>
            </a:r>
            <a:r>
              <a:rPr lang="hr-HR" sz="2400" smtClean="0"/>
              <a:t>treba učitati u jednodimenzionalno polje i </a:t>
            </a:r>
            <a:r>
              <a:rPr lang="hr-HR" sz="2400" smtClean="0">
                <a:solidFill>
                  <a:srgbClr val="FF0000"/>
                </a:solidFill>
              </a:rPr>
              <a:t>formirati matricu</a:t>
            </a:r>
            <a:endParaRPr lang="hr-HR" sz="2400" smtClean="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360613" y="4652963"/>
            <a:ext cx="336550" cy="1382712"/>
          </a:xfrm>
          <a:prstGeom prst="rect">
            <a:avLst/>
          </a:prstGeom>
          <a:solidFill>
            <a:srgbClr val="FFCC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sz="2800"/>
              <a:t>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sz="2800"/>
              <a:t>2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sz="2800"/>
              <a:t>3</a:t>
            </a:r>
            <a:endParaRPr kumimoji="0" lang="en-US" sz="3200">
              <a:latin typeface="Times New Roman" pitchFamily="18" charset="0"/>
            </a:endParaRPr>
          </a:p>
        </p:txBody>
      </p:sp>
      <p:sp>
        <p:nvSpPr>
          <p:cNvPr id="1325061" name="Text Box 5"/>
          <p:cNvSpPr txBox="1">
            <a:spLocks noChangeArrowheads="1"/>
          </p:cNvSpPr>
          <p:nvPr/>
        </p:nvSpPr>
        <p:spPr bwMode="auto">
          <a:xfrm>
            <a:off x="6810375" y="4643438"/>
            <a:ext cx="2160588" cy="13827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kumimoji="0" lang="en-US" sz="2800"/>
              <a:t> 1  2  3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kumimoji="0" lang="en-US" sz="2800"/>
              <a:t> 1  4  9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kumimoji="0" lang="en-US" sz="2800"/>
              <a:t> 1  8 27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D3D71550-2A63-424F-9C49-446B950F62F1}" type="slidenum">
              <a:rPr lang="hr-HR"/>
              <a:pPr/>
              <a:t>14</a:t>
            </a:fld>
            <a:r>
              <a:rPr lang="hr-HR"/>
              <a:t> / 22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9E6885D-EDD7-4422-B64A-AB98FB0541A9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  <p:sp>
        <p:nvSpPr>
          <p:cNvPr id="1205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Primjer s rezervacijom memorije: rezultat izvođenja</a:t>
            </a:r>
          </a:p>
        </p:txBody>
      </p:sp>
      <p:sp>
        <p:nvSpPr>
          <p:cNvPr id="12052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Ulazni podaci: 		Ispis na zaslonu:</a:t>
            </a:r>
          </a:p>
          <a:p>
            <a:pPr>
              <a:buFont typeface="Monotype Sorts" pitchFamily="2" charset="2"/>
              <a:buNone/>
              <a:defRPr/>
            </a:pPr>
            <a:endParaRPr lang="hr-HR" smtClean="0"/>
          </a:p>
          <a:p>
            <a:pPr>
              <a:defRPr/>
            </a:pPr>
            <a:endParaRPr lang="hr-HR" smtClean="0"/>
          </a:p>
          <a:p>
            <a:pPr>
              <a:buFont typeface="Monotype Sorts" pitchFamily="2" charset="2"/>
              <a:buNone/>
              <a:defRPr/>
            </a:pPr>
            <a:endParaRPr lang="hr-HR" b="1" smtClean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endParaRPr lang="hr-HR" b="1" smtClean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hr-HR" smtClean="0"/>
              <a:t>	</a:t>
            </a:r>
          </a:p>
          <a:p>
            <a:pPr algn="ctr">
              <a:buFont typeface="Monotype Sorts" pitchFamily="2" charset="2"/>
              <a:buNone/>
              <a:defRPr/>
            </a:pPr>
            <a:endParaRPr lang="hr-HR" b="1" smtClean="0">
              <a:latin typeface="Courier New" pitchFamily="49" charset="0"/>
            </a:endParaRPr>
          </a:p>
          <a:p>
            <a:pPr algn="ctr">
              <a:buFont typeface="Monotype Sorts" pitchFamily="2" charset="2"/>
              <a:buNone/>
              <a:defRPr/>
            </a:pPr>
            <a:r>
              <a:rPr lang="hr-HR" b="1" smtClean="0">
                <a:latin typeface="Courier New" pitchFamily="49" charset="0"/>
              </a:rPr>
              <a:t>			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GB" sz="2400" smtClean="0">
                <a:solidFill>
                  <a:schemeClr val="folHlink"/>
                </a:solidFill>
                <a:latin typeface="Courier New" pitchFamily="49" charset="0"/>
                <a:sym typeface="Wingdings" pitchFamily="2" charset="2"/>
              </a:rPr>
              <a:t></a:t>
            </a:r>
            <a:r>
              <a:rPr lang="hr-HR" sz="2400" smtClean="0">
                <a:solidFill>
                  <a:schemeClr val="folHlink"/>
                </a:solidFill>
                <a:latin typeface="Courier New" pitchFamily="49" charset="0"/>
                <a:sym typeface="Wingdings" pitchFamily="2" charset="2"/>
              </a:rPr>
              <a:t>MallocMatrica</a:t>
            </a: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1352550" y="1700213"/>
            <a:ext cx="433388" cy="2236787"/>
          </a:xfrm>
          <a:prstGeom prst="rect">
            <a:avLst/>
          </a:prstGeom>
          <a:solidFill>
            <a:srgbClr val="FFCC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hr-HR" sz="2800"/>
              <a:t>3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hr-HR" sz="2800"/>
              <a:t>2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hr-HR" sz="2800"/>
              <a:t>4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hr-HR" sz="2800"/>
              <a:t>8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hr-HR" sz="2800"/>
              <a:t>5</a:t>
            </a:r>
            <a:endParaRPr kumimoji="0" lang="en-US" sz="3200">
              <a:latin typeface="Times New Roman" pitchFamily="18" charset="0"/>
            </a:endParaRPr>
          </a:p>
        </p:txBody>
      </p:sp>
      <p:sp>
        <p:nvSpPr>
          <p:cNvPr id="1205255" name="Text Box 7"/>
          <p:cNvSpPr txBox="1">
            <a:spLocks noChangeArrowheads="1"/>
          </p:cNvSpPr>
          <p:nvPr/>
        </p:nvSpPr>
        <p:spPr bwMode="auto">
          <a:xfrm>
            <a:off x="3008313" y="1700213"/>
            <a:ext cx="6624637" cy="2219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hr-HR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  3	   2	      4	    8 	   5</a:t>
            </a:r>
          </a:p>
          <a:p>
            <a:pPr>
              <a:defRPr/>
            </a:pPr>
            <a:r>
              <a:rPr lang="hr-HR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  9	   4	     16	   64		  25</a:t>
            </a:r>
          </a:p>
          <a:p>
            <a:pPr>
              <a:defRPr/>
            </a:pPr>
            <a:r>
              <a:rPr lang="hr-HR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 27	   8	     64	  512		 125</a:t>
            </a:r>
          </a:p>
          <a:p>
            <a:pPr>
              <a:defRPr/>
            </a:pPr>
            <a:r>
              <a:rPr lang="hr-HR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 81	  16	    256	 4096		 625</a:t>
            </a:r>
          </a:p>
          <a:p>
            <a:pPr>
              <a:defRPr/>
            </a:pPr>
            <a:r>
              <a:rPr lang="hr-HR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243	  32	   1024	32768		3125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33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4D36460D-7E61-4B9F-A0F3-BD7054890E2B}" type="slidenum">
              <a:rPr lang="hr-HR"/>
              <a:pPr/>
              <a:t>15</a:t>
            </a:fld>
            <a:r>
              <a:rPr lang="hr-HR"/>
              <a:t> / 22</a:t>
            </a:r>
          </a:p>
        </p:txBody>
      </p:sp>
      <p:sp>
        <p:nvSpPr>
          <p:cNvPr id="34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248481D1-012B-46C2-86F1-1EC4919393D3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  <p:sp>
        <p:nvSpPr>
          <p:cNvPr id="1207315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Polja pokazivača</a:t>
            </a:r>
          </a:p>
        </p:txBody>
      </p:sp>
      <p:sp>
        <p:nvSpPr>
          <p:cNvPr id="1207316" name="Rectangle 2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5000"/>
              </a:lnSpc>
              <a:defRPr/>
            </a:pPr>
            <a:r>
              <a:rPr lang="hr-HR" smtClean="0"/>
              <a:t>Deklaracija </a:t>
            </a:r>
            <a:br>
              <a:rPr lang="hr-HR" smtClean="0"/>
            </a:br>
            <a:endParaRPr lang="hr-HR" sz="1400" b="1" smtClean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105000"/>
              </a:lnSpc>
              <a:buFont typeface="Monotype Sorts" pitchFamily="2" charset="2"/>
              <a:buNone/>
              <a:defRPr/>
            </a:pPr>
            <a:endParaRPr lang="hr-HR" sz="1400" b="1" smtClean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105000"/>
              </a:lnSpc>
              <a:buFont typeface="Monotype Sorts" pitchFamily="2" charset="2"/>
              <a:buNone/>
              <a:defRPr/>
            </a:pPr>
            <a:endParaRPr lang="hr-HR" sz="1400" b="1" smtClean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105000"/>
              </a:lnSpc>
              <a:buFont typeface="Monotype Sorts" pitchFamily="2" charset="2"/>
              <a:buNone/>
              <a:defRPr/>
            </a:pPr>
            <a:endParaRPr lang="hr-HR" sz="1400" b="1" smtClean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105000"/>
              </a:lnSpc>
              <a:buFont typeface="Monotype Sorts" pitchFamily="2" charset="2"/>
              <a:buNone/>
              <a:defRPr/>
            </a:pPr>
            <a:r>
              <a:rPr lang="hr-HR" smtClean="0"/>
              <a:t>	rezervira u memoriji polje od 3 elementa čiji se članovi</a:t>
            </a:r>
            <a:br>
              <a:rPr lang="hr-HR" smtClean="0"/>
            </a:b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p[0]</a:t>
            </a:r>
            <a:r>
              <a:rPr lang="hr-HR" b="1" smtClean="0">
                <a:solidFill>
                  <a:srgbClr val="FF0000"/>
                </a:solidFill>
              </a:rPr>
              <a:t>,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p[1]</a:t>
            </a:r>
            <a:r>
              <a:rPr lang="hr-HR" b="1" smtClean="0"/>
              <a:t> </a:t>
            </a:r>
            <a:r>
              <a:rPr lang="hr-HR" smtClean="0"/>
              <a:t>i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p[2]</a:t>
            </a:r>
            <a:r>
              <a:rPr lang="hr-HR" smtClean="0">
                <a:solidFill>
                  <a:srgbClr val="FF0000"/>
                </a:solidFill>
              </a:rPr>
              <a:t> </a:t>
            </a:r>
            <a:r>
              <a:rPr lang="hr-HR" smtClean="0"/>
              <a:t>tipa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char *</a:t>
            </a:r>
          </a:p>
          <a:p>
            <a:pPr>
              <a:lnSpc>
                <a:spcPct val="105000"/>
              </a:lnSpc>
              <a:defRPr/>
            </a:pPr>
            <a:endParaRPr lang="hr-HR" smtClean="0"/>
          </a:p>
          <a:p>
            <a:pPr>
              <a:lnSpc>
                <a:spcPct val="105000"/>
              </a:lnSpc>
              <a:buFont typeface="Monotype Sorts" pitchFamily="2" charset="2"/>
              <a:buNone/>
              <a:defRPr/>
            </a:pPr>
            <a:r>
              <a:rPr lang="hr-HR" smtClean="0"/>
              <a:t>	što možemo promatrati kao</a:t>
            </a:r>
          </a:p>
        </p:txBody>
      </p:sp>
      <p:grpSp>
        <p:nvGrpSpPr>
          <p:cNvPr id="19460" name="Group 235"/>
          <p:cNvGrpSpPr>
            <a:grpSpLocks/>
          </p:cNvGrpSpPr>
          <p:nvPr/>
        </p:nvGrpSpPr>
        <p:grpSpPr bwMode="auto">
          <a:xfrm>
            <a:off x="6537325" y="4916488"/>
            <a:ext cx="2374900" cy="1041400"/>
            <a:chOff x="3527" y="1418"/>
            <a:chExt cx="1496" cy="656"/>
          </a:xfrm>
        </p:grpSpPr>
        <p:sp>
          <p:nvSpPr>
            <p:cNvPr id="19479" name="Rectangle 6"/>
            <p:cNvSpPr>
              <a:spLocks noChangeArrowheads="1"/>
            </p:cNvSpPr>
            <p:nvPr/>
          </p:nvSpPr>
          <p:spPr bwMode="auto">
            <a:xfrm>
              <a:off x="3527" y="1459"/>
              <a:ext cx="728" cy="192"/>
            </a:xfrm>
            <a:prstGeom prst="rect">
              <a:avLst/>
            </a:prstGeom>
            <a:noFill/>
            <a:ln w="31750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hr-HR" sz="2400" b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19480" name="Rectangle 7"/>
            <p:cNvSpPr>
              <a:spLocks noChangeArrowheads="1"/>
            </p:cNvSpPr>
            <p:nvPr/>
          </p:nvSpPr>
          <p:spPr bwMode="auto">
            <a:xfrm>
              <a:off x="3527" y="1651"/>
              <a:ext cx="728" cy="192"/>
            </a:xfrm>
            <a:prstGeom prst="rect">
              <a:avLst/>
            </a:prstGeom>
            <a:noFill/>
            <a:ln w="31750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hr-HR" sz="2400" b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19481" name="Rectangle 8"/>
            <p:cNvSpPr>
              <a:spLocks noChangeArrowheads="1"/>
            </p:cNvSpPr>
            <p:nvPr/>
          </p:nvSpPr>
          <p:spPr bwMode="auto">
            <a:xfrm>
              <a:off x="3527" y="1843"/>
              <a:ext cx="728" cy="192"/>
            </a:xfrm>
            <a:prstGeom prst="rect">
              <a:avLst/>
            </a:prstGeom>
            <a:noFill/>
            <a:ln w="31750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hr-HR" sz="2400" b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19482" name="Line 9"/>
            <p:cNvSpPr>
              <a:spLocks noChangeShapeType="1"/>
            </p:cNvSpPr>
            <p:nvPr/>
          </p:nvSpPr>
          <p:spPr bwMode="auto">
            <a:xfrm>
              <a:off x="3891" y="1555"/>
              <a:ext cx="936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3" name="Line 10"/>
            <p:cNvSpPr>
              <a:spLocks noChangeShapeType="1"/>
            </p:cNvSpPr>
            <p:nvPr/>
          </p:nvSpPr>
          <p:spPr bwMode="auto">
            <a:xfrm>
              <a:off x="3891" y="1747"/>
              <a:ext cx="936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4" name="Line 11"/>
            <p:cNvSpPr>
              <a:spLocks noChangeShapeType="1"/>
            </p:cNvSpPr>
            <p:nvPr/>
          </p:nvSpPr>
          <p:spPr bwMode="auto">
            <a:xfrm>
              <a:off x="3891" y="1939"/>
              <a:ext cx="936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5" name="Text Box 12"/>
            <p:cNvSpPr txBox="1">
              <a:spLocks noChangeArrowheads="1"/>
            </p:cNvSpPr>
            <p:nvPr/>
          </p:nvSpPr>
          <p:spPr bwMode="auto">
            <a:xfrm>
              <a:off x="4816" y="141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hr-HR">
                  <a:solidFill>
                    <a:srgbClr val="FF0000"/>
                  </a:solidFill>
                  <a:latin typeface="Arial Narrow" pitchFamily="34" charset="0"/>
                </a:rPr>
                <a:t>?</a:t>
              </a:r>
            </a:p>
          </p:txBody>
        </p:sp>
        <p:sp>
          <p:nvSpPr>
            <p:cNvPr id="19486" name="Text Box 13"/>
            <p:cNvSpPr txBox="1">
              <a:spLocks noChangeArrowheads="1"/>
            </p:cNvSpPr>
            <p:nvPr/>
          </p:nvSpPr>
          <p:spPr bwMode="auto">
            <a:xfrm>
              <a:off x="4827" y="163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hr-HR">
                  <a:solidFill>
                    <a:srgbClr val="FF0000"/>
                  </a:solidFill>
                  <a:latin typeface="Arial Narrow" pitchFamily="34" charset="0"/>
                </a:rPr>
                <a:t>?</a:t>
              </a:r>
            </a:p>
          </p:txBody>
        </p:sp>
        <p:sp>
          <p:nvSpPr>
            <p:cNvPr id="19487" name="Text Box 14"/>
            <p:cNvSpPr txBox="1">
              <a:spLocks noChangeArrowheads="1"/>
            </p:cNvSpPr>
            <p:nvPr/>
          </p:nvSpPr>
          <p:spPr bwMode="auto">
            <a:xfrm>
              <a:off x="4827" y="18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hr-HR">
                  <a:solidFill>
                    <a:srgbClr val="FF0000"/>
                  </a:solidFill>
                  <a:latin typeface="Arial Narrow" pitchFamily="34" charset="0"/>
                </a:rPr>
                <a:t>?</a:t>
              </a:r>
            </a:p>
          </p:txBody>
        </p:sp>
      </p:grpSp>
      <p:sp>
        <p:nvSpPr>
          <p:cNvPr id="19461" name="AutoShape 21"/>
          <p:cNvSpPr>
            <a:spLocks noChangeAspect="1" noChangeArrowheads="1" noTextEdit="1"/>
          </p:cNvSpPr>
          <p:nvPr/>
        </p:nvSpPr>
        <p:spPr bwMode="auto">
          <a:xfrm>
            <a:off x="560388" y="4797425"/>
            <a:ext cx="601662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9462" name="Group 236"/>
          <p:cNvGrpSpPr>
            <a:grpSpLocks/>
          </p:cNvGrpSpPr>
          <p:nvPr/>
        </p:nvGrpSpPr>
        <p:grpSpPr bwMode="auto">
          <a:xfrm>
            <a:off x="560388" y="5229225"/>
            <a:ext cx="5183187" cy="360363"/>
            <a:chOff x="535" y="2251"/>
            <a:chExt cx="3265" cy="227"/>
          </a:xfrm>
        </p:grpSpPr>
        <p:grpSp>
          <p:nvGrpSpPr>
            <p:cNvPr id="19464" name="Group 224"/>
            <p:cNvGrpSpPr>
              <a:grpSpLocks/>
            </p:cNvGrpSpPr>
            <p:nvPr/>
          </p:nvGrpSpPr>
          <p:grpSpPr bwMode="auto">
            <a:xfrm>
              <a:off x="535" y="2251"/>
              <a:ext cx="1088" cy="227"/>
              <a:chOff x="535" y="2251"/>
              <a:chExt cx="1088" cy="227"/>
            </a:xfrm>
          </p:grpSpPr>
          <p:sp>
            <p:nvSpPr>
              <p:cNvPr id="19475" name="Rectangle 220"/>
              <p:cNvSpPr>
                <a:spLocks noChangeArrowheads="1"/>
              </p:cNvSpPr>
              <p:nvPr/>
            </p:nvSpPr>
            <p:spPr bwMode="auto">
              <a:xfrm>
                <a:off x="535" y="2251"/>
                <a:ext cx="1088" cy="227"/>
              </a:xfrm>
              <a:prstGeom prst="rect">
                <a:avLst/>
              </a:prstGeom>
              <a:noFill/>
              <a:ln w="2857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19476" name="Line 221"/>
              <p:cNvSpPr>
                <a:spLocks noChangeShapeType="1"/>
              </p:cNvSpPr>
              <p:nvPr/>
            </p:nvSpPr>
            <p:spPr bwMode="auto">
              <a:xfrm>
                <a:off x="1079" y="2251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7" name="Line 222"/>
              <p:cNvSpPr>
                <a:spLocks noChangeShapeType="1"/>
              </p:cNvSpPr>
              <p:nvPr/>
            </p:nvSpPr>
            <p:spPr bwMode="auto">
              <a:xfrm>
                <a:off x="807" y="2251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8" name="Line 223"/>
              <p:cNvSpPr>
                <a:spLocks noChangeShapeType="1"/>
              </p:cNvSpPr>
              <p:nvPr/>
            </p:nvSpPr>
            <p:spPr bwMode="auto">
              <a:xfrm>
                <a:off x="1351" y="2251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465" name="Group 225"/>
            <p:cNvGrpSpPr>
              <a:grpSpLocks/>
            </p:cNvGrpSpPr>
            <p:nvPr/>
          </p:nvGrpSpPr>
          <p:grpSpPr bwMode="auto">
            <a:xfrm>
              <a:off x="1623" y="2251"/>
              <a:ext cx="1088" cy="227"/>
              <a:chOff x="535" y="2251"/>
              <a:chExt cx="1088" cy="227"/>
            </a:xfrm>
          </p:grpSpPr>
          <p:sp>
            <p:nvSpPr>
              <p:cNvPr id="19471" name="Rectangle 226"/>
              <p:cNvSpPr>
                <a:spLocks noChangeArrowheads="1"/>
              </p:cNvSpPr>
              <p:nvPr/>
            </p:nvSpPr>
            <p:spPr bwMode="auto">
              <a:xfrm>
                <a:off x="535" y="2251"/>
                <a:ext cx="1088" cy="227"/>
              </a:xfrm>
              <a:prstGeom prst="rect">
                <a:avLst/>
              </a:prstGeom>
              <a:noFill/>
              <a:ln w="2857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19472" name="Line 227"/>
              <p:cNvSpPr>
                <a:spLocks noChangeShapeType="1"/>
              </p:cNvSpPr>
              <p:nvPr/>
            </p:nvSpPr>
            <p:spPr bwMode="auto">
              <a:xfrm>
                <a:off x="1079" y="2251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3" name="Line 228"/>
              <p:cNvSpPr>
                <a:spLocks noChangeShapeType="1"/>
              </p:cNvSpPr>
              <p:nvPr/>
            </p:nvSpPr>
            <p:spPr bwMode="auto">
              <a:xfrm>
                <a:off x="807" y="2251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4" name="Line 229"/>
              <p:cNvSpPr>
                <a:spLocks noChangeShapeType="1"/>
              </p:cNvSpPr>
              <p:nvPr/>
            </p:nvSpPr>
            <p:spPr bwMode="auto">
              <a:xfrm>
                <a:off x="1351" y="2251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466" name="Group 230"/>
            <p:cNvGrpSpPr>
              <a:grpSpLocks/>
            </p:cNvGrpSpPr>
            <p:nvPr/>
          </p:nvGrpSpPr>
          <p:grpSpPr bwMode="auto">
            <a:xfrm>
              <a:off x="2712" y="2251"/>
              <a:ext cx="1088" cy="227"/>
              <a:chOff x="535" y="2251"/>
              <a:chExt cx="1088" cy="227"/>
            </a:xfrm>
          </p:grpSpPr>
          <p:sp>
            <p:nvSpPr>
              <p:cNvPr id="19467" name="Rectangle 231"/>
              <p:cNvSpPr>
                <a:spLocks noChangeArrowheads="1"/>
              </p:cNvSpPr>
              <p:nvPr/>
            </p:nvSpPr>
            <p:spPr bwMode="auto">
              <a:xfrm>
                <a:off x="535" y="2251"/>
                <a:ext cx="1088" cy="227"/>
              </a:xfrm>
              <a:prstGeom prst="rect">
                <a:avLst/>
              </a:prstGeom>
              <a:noFill/>
              <a:ln w="2857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r-HR"/>
              </a:p>
            </p:txBody>
          </p:sp>
          <p:sp>
            <p:nvSpPr>
              <p:cNvPr id="19468" name="Line 232"/>
              <p:cNvSpPr>
                <a:spLocks noChangeShapeType="1"/>
              </p:cNvSpPr>
              <p:nvPr/>
            </p:nvSpPr>
            <p:spPr bwMode="auto">
              <a:xfrm>
                <a:off x="1079" y="2251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9" name="Line 233"/>
              <p:cNvSpPr>
                <a:spLocks noChangeShapeType="1"/>
              </p:cNvSpPr>
              <p:nvPr/>
            </p:nvSpPr>
            <p:spPr bwMode="auto">
              <a:xfrm>
                <a:off x="807" y="2251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0" name="Line 234"/>
              <p:cNvSpPr>
                <a:spLocks noChangeShapeType="1"/>
              </p:cNvSpPr>
              <p:nvPr/>
            </p:nvSpPr>
            <p:spPr bwMode="auto">
              <a:xfrm>
                <a:off x="1351" y="2251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07533" name="Rectangle 237"/>
          <p:cNvSpPr>
            <a:spLocks noChangeArrowheads="1"/>
          </p:cNvSpPr>
          <p:nvPr/>
        </p:nvSpPr>
        <p:spPr bwMode="auto">
          <a:xfrm>
            <a:off x="273050" y="1700213"/>
            <a:ext cx="2881313" cy="647700"/>
          </a:xfrm>
          <a:prstGeom prst="rect">
            <a:avLst/>
          </a:prstGeom>
          <a:solidFill>
            <a:srgbClr val="FFCC99">
              <a:alpha val="39999"/>
            </a:srgbClr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5000"/>
              </a:lnSpc>
              <a:buSzPct val="75000"/>
              <a:buFont typeface="Monotype Sorts" pitchFamily="2" charset="2"/>
              <a:buNone/>
              <a:defRPr/>
            </a:pPr>
            <a:r>
              <a:rPr lang="hr-HR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*p[3];</a:t>
            </a:r>
            <a:endParaRPr lang="hr-HR" sz="280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17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2B7F5BBD-2BD3-46CC-B27C-426CCAE9004A}" type="slidenum">
              <a:rPr lang="hr-HR"/>
              <a:pPr/>
              <a:t>16</a:t>
            </a:fld>
            <a:r>
              <a:rPr lang="hr-HR"/>
              <a:t> / 22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3B211D96-9207-499B-AC85-5F9F7F714AD5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  <p:sp>
        <p:nvSpPr>
          <p:cNvPr id="1217554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>
                <a:sym typeface="Wingdings" pitchFamily="2" charset="2"/>
              </a:rPr>
              <a:t>Primjer</a:t>
            </a:r>
          </a:p>
        </p:txBody>
      </p:sp>
      <p:sp>
        <p:nvSpPr>
          <p:cNvPr id="1217555" name="Rectangle 1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5000"/>
              </a:lnSpc>
              <a:defRPr/>
            </a:pPr>
            <a:r>
              <a:rPr lang="hr-HR" smtClean="0"/>
              <a:t>Načiniti program koji će sadržaj slijedne formatirane datoteke prepisati u drugu datoteku redak po redak, ali od posljednjeg retka prema prvom. Imena datoteka treba zadati iz naredbenog retka.</a:t>
            </a:r>
          </a:p>
          <a:p>
            <a:pPr>
              <a:defRPr/>
            </a:pPr>
            <a:r>
              <a:rPr lang="hr-HR" smtClean="0">
                <a:sym typeface="Wingdings" pitchFamily="2" charset="2"/>
              </a:rPr>
              <a:t>rješenje s realociranjem memorije</a:t>
            </a:r>
          </a:p>
          <a:p>
            <a:pPr>
              <a:buFont typeface="Monotype Sorts" pitchFamily="2" charset="2"/>
              <a:buNone/>
              <a:defRPr/>
            </a:pPr>
            <a:r>
              <a:rPr kumimoji="0" lang="en-GB" sz="2400" smtClean="0">
                <a:solidFill>
                  <a:schemeClr val="folHlink"/>
                </a:solidFill>
                <a:effectLst/>
                <a:sym typeface="Wingdings" pitchFamily="2" charset="2"/>
              </a:rPr>
              <a:t></a:t>
            </a:r>
            <a:r>
              <a:rPr kumimoji="0" lang="hr-HR" sz="2400" smtClean="0">
                <a:solidFill>
                  <a:schemeClr val="folHlink"/>
                </a:solidFill>
                <a:effectLst/>
                <a:latin typeface="Courier New" pitchFamily="49" charset="0"/>
                <a:sym typeface="Wingdings" pitchFamily="2" charset="2"/>
              </a:rPr>
              <a:t>Realloc</a:t>
            </a:r>
            <a:endParaRPr lang="hr-HR" sz="2400" b="1" smtClean="0">
              <a:solidFill>
                <a:schemeClr val="folHlink"/>
              </a:solidFill>
              <a:effectLst/>
            </a:endParaRPr>
          </a:p>
          <a:p>
            <a:pPr>
              <a:defRPr/>
            </a:pPr>
            <a:endParaRPr lang="hr-HR" smtClean="0">
              <a:sym typeface="Wingdings" pitchFamily="2" charset="2"/>
            </a:endParaRPr>
          </a:p>
        </p:txBody>
      </p:sp>
      <p:sp>
        <p:nvSpPr>
          <p:cNvPr id="20484" name="Line 40"/>
          <p:cNvSpPr>
            <a:spLocks noChangeShapeType="1"/>
          </p:cNvSpPr>
          <p:nvPr/>
        </p:nvSpPr>
        <p:spPr bwMode="auto">
          <a:xfrm>
            <a:off x="3513138" y="3970338"/>
            <a:ext cx="1439862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485" name="Group 51"/>
          <p:cNvGrpSpPr>
            <a:grpSpLocks/>
          </p:cNvGrpSpPr>
          <p:nvPr/>
        </p:nvGrpSpPr>
        <p:grpSpPr bwMode="auto">
          <a:xfrm>
            <a:off x="2144713" y="3716338"/>
            <a:ext cx="1371600" cy="2530475"/>
            <a:chOff x="1351" y="1480"/>
            <a:chExt cx="864" cy="1594"/>
          </a:xfrm>
        </p:grpSpPr>
        <p:sp>
          <p:nvSpPr>
            <p:cNvPr id="20491" name="Rectangle 37"/>
            <p:cNvSpPr>
              <a:spLocks noChangeArrowheads="1"/>
            </p:cNvSpPr>
            <p:nvPr/>
          </p:nvSpPr>
          <p:spPr bwMode="auto">
            <a:xfrm>
              <a:off x="1351" y="1480"/>
              <a:ext cx="864" cy="324"/>
            </a:xfrm>
            <a:prstGeom prst="rect">
              <a:avLst/>
            </a:prstGeom>
            <a:noFill/>
            <a:ln w="31750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hr-HR" sz="240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0492" name="Rectangle 46"/>
            <p:cNvSpPr>
              <a:spLocks noChangeArrowheads="1"/>
            </p:cNvSpPr>
            <p:nvPr/>
          </p:nvSpPr>
          <p:spPr bwMode="auto">
            <a:xfrm>
              <a:off x="1351" y="1797"/>
              <a:ext cx="864" cy="324"/>
            </a:xfrm>
            <a:prstGeom prst="rect">
              <a:avLst/>
            </a:prstGeom>
            <a:noFill/>
            <a:ln w="31750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hr-HR" sz="2400">
                  <a:solidFill>
                    <a:schemeClr val="bg2"/>
                  </a:solidFill>
                </a:rPr>
                <a:t>10</a:t>
              </a:r>
            </a:p>
          </p:txBody>
        </p:sp>
        <p:sp>
          <p:nvSpPr>
            <p:cNvPr id="20493" name="Rectangle 47"/>
            <p:cNvSpPr>
              <a:spLocks noChangeArrowheads="1"/>
            </p:cNvSpPr>
            <p:nvPr/>
          </p:nvSpPr>
          <p:spPr bwMode="auto">
            <a:xfrm>
              <a:off x="1351" y="2115"/>
              <a:ext cx="864" cy="324"/>
            </a:xfrm>
            <a:prstGeom prst="rect">
              <a:avLst/>
            </a:prstGeom>
            <a:noFill/>
            <a:ln w="31750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hr-HR" sz="2400">
                  <a:solidFill>
                    <a:schemeClr val="bg2"/>
                  </a:solidFill>
                </a:rPr>
                <a:t>21</a:t>
              </a:r>
            </a:p>
          </p:txBody>
        </p:sp>
        <p:sp>
          <p:nvSpPr>
            <p:cNvPr id="20494" name="Rectangle 48"/>
            <p:cNvSpPr>
              <a:spLocks noChangeArrowheads="1"/>
            </p:cNvSpPr>
            <p:nvPr/>
          </p:nvSpPr>
          <p:spPr bwMode="auto">
            <a:xfrm>
              <a:off x="1351" y="2433"/>
              <a:ext cx="864" cy="324"/>
            </a:xfrm>
            <a:prstGeom prst="rect">
              <a:avLst/>
            </a:prstGeom>
            <a:noFill/>
            <a:ln w="31750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hr-HR" sz="2400">
                  <a:solidFill>
                    <a:schemeClr val="bg2"/>
                  </a:solidFill>
                </a:rPr>
                <a:t>32</a:t>
              </a:r>
            </a:p>
          </p:txBody>
        </p:sp>
        <p:sp>
          <p:nvSpPr>
            <p:cNvPr id="20495" name="Rectangle 49"/>
            <p:cNvSpPr>
              <a:spLocks noChangeArrowheads="1"/>
            </p:cNvSpPr>
            <p:nvPr/>
          </p:nvSpPr>
          <p:spPr bwMode="auto">
            <a:xfrm>
              <a:off x="1351" y="2750"/>
              <a:ext cx="864" cy="324"/>
            </a:xfrm>
            <a:prstGeom prst="rect">
              <a:avLst/>
            </a:prstGeom>
            <a:noFill/>
            <a:ln w="31750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hr-HR" sz="2400">
                  <a:solidFill>
                    <a:schemeClr val="bg2"/>
                  </a:solidFill>
                </a:rPr>
                <a:t>45</a:t>
              </a:r>
            </a:p>
          </p:txBody>
        </p:sp>
      </p:grpSp>
      <p:sp>
        <p:nvSpPr>
          <p:cNvPr id="20486" name="Rectangle 50"/>
          <p:cNvSpPr>
            <a:spLocks noChangeArrowheads="1"/>
          </p:cNvSpPr>
          <p:nvPr/>
        </p:nvSpPr>
        <p:spPr bwMode="auto">
          <a:xfrm>
            <a:off x="4953000" y="3716338"/>
            <a:ext cx="3024188" cy="2520950"/>
          </a:xfrm>
          <a:prstGeom prst="rect">
            <a:avLst/>
          </a:prstGeom>
          <a:noFill/>
          <a:ln w="31750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kumimoji="0" lang="hr-HR" sz="2600">
                <a:solidFill>
                  <a:schemeClr val="bg2"/>
                </a:solidFill>
              </a:rPr>
              <a:t>prvi red\n</a:t>
            </a:r>
          </a:p>
          <a:p>
            <a:r>
              <a:rPr kumimoji="0" lang="hr-HR" sz="2600">
                <a:solidFill>
                  <a:schemeClr val="bg2"/>
                </a:solidFill>
              </a:rPr>
              <a:t>drugi red\n</a:t>
            </a:r>
          </a:p>
          <a:p>
            <a:r>
              <a:rPr kumimoji="0" lang="hr-HR" sz="2600">
                <a:solidFill>
                  <a:schemeClr val="bg2"/>
                </a:solidFill>
              </a:rPr>
              <a:t>treci red\n</a:t>
            </a:r>
          </a:p>
          <a:p>
            <a:r>
              <a:rPr kumimoji="0" lang="hr-HR" sz="2600">
                <a:solidFill>
                  <a:schemeClr val="bg2"/>
                </a:solidFill>
              </a:rPr>
              <a:t>cetvrti red\n</a:t>
            </a:r>
          </a:p>
          <a:p>
            <a:r>
              <a:rPr kumimoji="0" lang="hr-HR" sz="2600">
                <a:solidFill>
                  <a:schemeClr val="bg2"/>
                </a:solidFill>
              </a:rPr>
              <a:t>peti</a:t>
            </a:r>
            <a:r>
              <a:rPr kumimoji="0" lang="en-US" sz="2600">
                <a:solidFill>
                  <a:schemeClr val="bg2"/>
                </a:solidFill>
              </a:rPr>
              <a:t> red\n</a:t>
            </a:r>
            <a:endParaRPr kumimoji="0" lang="hr-HR" sz="2400" b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20487" name="Line 52"/>
          <p:cNvSpPr>
            <a:spLocks noChangeShapeType="1"/>
          </p:cNvSpPr>
          <p:nvPr/>
        </p:nvSpPr>
        <p:spPr bwMode="auto">
          <a:xfrm>
            <a:off x="3513138" y="4508500"/>
            <a:ext cx="1439862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53"/>
          <p:cNvSpPr>
            <a:spLocks noChangeShapeType="1"/>
          </p:cNvSpPr>
          <p:nvPr/>
        </p:nvSpPr>
        <p:spPr bwMode="auto">
          <a:xfrm>
            <a:off x="3513138" y="5011738"/>
            <a:ext cx="1439862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Line 54"/>
          <p:cNvSpPr>
            <a:spLocks noChangeShapeType="1"/>
          </p:cNvSpPr>
          <p:nvPr/>
        </p:nvSpPr>
        <p:spPr bwMode="auto">
          <a:xfrm>
            <a:off x="3513138" y="5516563"/>
            <a:ext cx="1439862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Line 55"/>
          <p:cNvSpPr>
            <a:spLocks noChangeShapeType="1"/>
          </p:cNvSpPr>
          <p:nvPr/>
        </p:nvSpPr>
        <p:spPr bwMode="auto">
          <a:xfrm>
            <a:off x="3513138" y="6019800"/>
            <a:ext cx="1439862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4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318F82-B2C9-436F-852F-72DF9448E338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  <p:sp>
        <p:nvSpPr>
          <p:cNvPr id="176128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Zadaci za vježbu</a:t>
            </a:r>
          </a:p>
        </p:txBody>
      </p:sp>
      <p:sp>
        <p:nvSpPr>
          <p:cNvPr id="176128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hr-HR" sz="2400" smtClean="0"/>
              <a:t>Pokazivači</a:t>
            </a:r>
          </a:p>
          <a:p>
            <a:pPr>
              <a:lnSpc>
                <a:spcPct val="90000"/>
              </a:lnSpc>
              <a:defRPr/>
            </a:pPr>
            <a:r>
              <a:rPr lang="hr-HR" sz="2400" smtClean="0"/>
              <a:t>Polja</a:t>
            </a:r>
          </a:p>
          <a:p>
            <a:pPr>
              <a:lnSpc>
                <a:spcPct val="90000"/>
              </a:lnSpc>
              <a:defRPr/>
            </a:pPr>
            <a:r>
              <a:rPr lang="hr-HR" sz="2400" smtClean="0"/>
              <a:t>Zapisi</a:t>
            </a:r>
          </a:p>
          <a:p>
            <a:pPr>
              <a:lnSpc>
                <a:spcPct val="90000"/>
              </a:lnSpc>
              <a:defRPr/>
            </a:pPr>
            <a:r>
              <a:rPr lang="hr-HR" sz="2400" smtClean="0"/>
              <a:t>Datoteke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19F3D183-9C0A-44EB-9501-B69BA370589D}" type="slidenum">
              <a:rPr lang="hr-HR"/>
              <a:pPr/>
              <a:t>18</a:t>
            </a:fld>
            <a:r>
              <a:rPr lang="hr-HR"/>
              <a:t> / 22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073AB8C-972B-4574-9526-7CE87CF88F2F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  <p:sp>
        <p:nvSpPr>
          <p:cNvPr id="12257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Pokazivači</a:t>
            </a:r>
          </a:p>
        </p:txBody>
      </p:sp>
      <p:sp>
        <p:nvSpPr>
          <p:cNvPr id="12257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mtClean="0"/>
              <a:t>Napisati funkciju koja će iz zadanog JMBG-a vratiti datum rođenja kao niz znakova u obliku </a:t>
            </a:r>
            <a:r>
              <a:rPr lang="hr-HR" smtClean="0">
                <a:solidFill>
                  <a:srgbClr val="FF0000"/>
                </a:solidFill>
              </a:rPr>
              <a:t>DD.MM.GGGG</a:t>
            </a:r>
            <a:r>
              <a:rPr lang="hr-HR" smtClean="0"/>
              <a:t>. Memorijski prostor potreban za novi niz znakova obavezno zauzeti u funkciji (funkcija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malloc</a:t>
            </a:r>
            <a:r>
              <a:rPr lang="hr-HR" smtClean="0"/>
              <a:t>).</a:t>
            </a:r>
          </a:p>
          <a:p>
            <a:pPr>
              <a:buFont typeface="Monotype Sorts" pitchFamily="2" charset="2"/>
              <a:buNone/>
            </a:pPr>
            <a:r>
              <a:rPr lang="en-GB" sz="2400" smtClean="0">
                <a:solidFill>
                  <a:schemeClr val="folHlink"/>
                </a:solidFill>
                <a:latin typeface="Courier New" pitchFamily="49" charset="0"/>
                <a:sym typeface="Wingdings" pitchFamily="2" charset="2"/>
              </a:rPr>
              <a:t></a:t>
            </a:r>
            <a:r>
              <a:rPr lang="en-GB" sz="2400" smtClean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lang="hr-HR" sz="2400" smtClean="0">
                <a:solidFill>
                  <a:schemeClr val="folHlink"/>
                </a:solidFill>
                <a:latin typeface="Courier New" pitchFamily="49" charset="0"/>
              </a:rPr>
              <a:t>DatumJMBG</a:t>
            </a:r>
            <a:endParaRPr lang="en-GB" sz="2400" smtClean="0">
              <a:solidFill>
                <a:schemeClr val="folHlink"/>
              </a:solidFill>
              <a:latin typeface="Courier New" pitchFamily="49" charset="0"/>
            </a:endParaRPr>
          </a:p>
          <a:p>
            <a:endParaRPr lang="hr-HR" sz="2400" smtClean="0">
              <a:solidFill>
                <a:schemeClr val="folHlink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83B40CA4-153F-454C-B868-27B796192327}" type="slidenum">
              <a:rPr lang="hr-HR"/>
              <a:pPr/>
              <a:t>19</a:t>
            </a:fld>
            <a:r>
              <a:rPr lang="hr-HR"/>
              <a:t> / 22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3E845357-4613-4BC1-AF90-4BB2C7AF035E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  <p:sp>
        <p:nvSpPr>
          <p:cNvPr id="12267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Polja - 1</a:t>
            </a:r>
          </a:p>
        </p:txBody>
      </p:sp>
      <p:sp>
        <p:nvSpPr>
          <p:cNvPr id="122675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Iz slijedne formatirane datoteke </a:t>
            </a:r>
            <a:r>
              <a:rPr lang="hr-HR" sz="2400" smtClean="0">
                <a:solidFill>
                  <a:srgbClr val="FF0000"/>
                </a:solidFill>
              </a:rPr>
              <a:t>UlazZaDvodimenzionalnoPolje.txt</a:t>
            </a:r>
            <a:r>
              <a:rPr lang="hr-HR" smtClean="0">
                <a:solidFill>
                  <a:srgbClr val="FF0000"/>
                </a:solidFill>
              </a:rPr>
              <a:t> </a:t>
            </a:r>
            <a:r>
              <a:rPr lang="hr-HR" smtClean="0"/>
              <a:t>pročitati </a:t>
            </a:r>
            <a:r>
              <a:rPr lang="hr-HR" smtClean="0">
                <a:solidFill>
                  <a:srgbClr val="FF0000"/>
                </a:solidFill>
              </a:rPr>
              <a:t>broj redaka i stupaca</a:t>
            </a:r>
            <a:r>
              <a:rPr lang="hr-HR" smtClean="0"/>
              <a:t> cjelobrojnog polja, zatim </a:t>
            </a:r>
            <a:r>
              <a:rPr lang="hr-HR" smtClean="0">
                <a:solidFill>
                  <a:srgbClr val="FF0000"/>
                </a:solidFill>
              </a:rPr>
              <a:t>redom čitati vrijednosti</a:t>
            </a:r>
            <a:r>
              <a:rPr lang="hr-HR" smtClean="0"/>
              <a:t>. </a:t>
            </a:r>
            <a:br>
              <a:rPr lang="hr-HR" smtClean="0"/>
            </a:br>
            <a:r>
              <a:rPr lang="hr-HR" smtClean="0"/>
              <a:t/>
            </a:r>
            <a:br>
              <a:rPr lang="hr-HR" smtClean="0"/>
            </a:br>
            <a:r>
              <a:rPr lang="hr-HR" smtClean="0"/>
              <a:t>Ispisati članove dvodimenzionalnog polja zajedno s indeksima dvodimenzionalnog i indeksom analognog jednodimenzionalnog polja. Za zadane indekse dvodimenzionalnog polja izračunavati pripadni indeks analognog jednodimenzionalnog polja i ispisivati sadržaj.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solidFill>
                  <a:schemeClr val="folHlink"/>
                </a:solidFill>
                <a:latin typeface="Courier New" pitchFamily="49" charset="0"/>
                <a:sym typeface="Wingdings" pitchFamily="2" charset="2"/>
              </a:rPr>
              <a:t></a:t>
            </a:r>
            <a:r>
              <a:rPr lang="en-GB" smtClean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lang="hr-HR" smtClean="0">
                <a:solidFill>
                  <a:schemeClr val="folHlink"/>
                </a:solidFill>
                <a:latin typeface="Courier New" pitchFamily="49" charset="0"/>
              </a:rPr>
              <a:t>DvodimenzionalnoPolje</a:t>
            </a:r>
          </a:p>
          <a:p>
            <a:pPr>
              <a:defRPr/>
            </a:pPr>
            <a:endParaRPr lang="hr-HR" smtClean="0">
              <a:solidFill>
                <a:schemeClr val="folHlink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42783B7E-B8A6-4EB0-8B7C-C92647BEBE99}" type="slidenum">
              <a:rPr lang="hr-HR"/>
              <a:pPr/>
              <a:t>2</a:t>
            </a:fld>
            <a:r>
              <a:rPr lang="hr-HR"/>
              <a:t> / 22</a:t>
            </a:r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3E830BD6-CBB7-4974-8C05-089204A35FD2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  <p:sp>
        <p:nvSpPr>
          <p:cNvPr id="259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Creative Commons</a:t>
            </a:r>
          </a:p>
        </p:txBody>
      </p:sp>
      <p:sp>
        <p:nvSpPr>
          <p:cNvPr id="259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8813" y="981075"/>
            <a:ext cx="7704137" cy="3455988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hr-HR" sz="2000" b="1" smtClean="0"/>
              <a:t>slobodno smijete:</a:t>
            </a:r>
          </a:p>
          <a:p>
            <a:pPr lvl="1">
              <a:lnSpc>
                <a:spcPct val="95000"/>
              </a:lnSpc>
            </a:pPr>
            <a:r>
              <a:rPr lang="hr-HR" sz="1800" b="1" smtClean="0"/>
              <a:t>dijeliti</a:t>
            </a:r>
            <a:r>
              <a:rPr lang="hr-HR" sz="1800" smtClean="0"/>
              <a:t> — umnožavati, distribuirati i javnosti priopćavati djelo </a:t>
            </a:r>
          </a:p>
          <a:p>
            <a:pPr lvl="1">
              <a:lnSpc>
                <a:spcPct val="95000"/>
              </a:lnSpc>
            </a:pPr>
            <a:r>
              <a:rPr lang="hr-HR" sz="1800" b="1" smtClean="0"/>
              <a:t>remiksirati</a:t>
            </a:r>
            <a:r>
              <a:rPr lang="hr-HR" sz="1800" smtClean="0"/>
              <a:t> — prerađivati djelo </a:t>
            </a:r>
          </a:p>
          <a:p>
            <a:pPr>
              <a:lnSpc>
                <a:spcPct val="95000"/>
              </a:lnSpc>
            </a:pPr>
            <a:r>
              <a:rPr lang="hr-HR" sz="2000" b="1" smtClean="0"/>
              <a:t>pod sljedećim uvjetima:</a:t>
            </a:r>
          </a:p>
          <a:p>
            <a:pPr lvl="1">
              <a:lnSpc>
                <a:spcPct val="95000"/>
              </a:lnSpc>
            </a:pPr>
            <a:r>
              <a:rPr lang="hr-HR" sz="1800" b="1" smtClean="0"/>
              <a:t>imenovanje</a:t>
            </a:r>
            <a:r>
              <a:rPr lang="hr-HR" sz="1800" smtClean="0"/>
              <a:t>. Morate priznati i označiti autorstvo djela na način kako je specificirao autor ili davatelj licence (ali ne način koji bi sugerirao da Vi ili Vaše korištenje njegova djela imate njegovu izravnu podršku). </a:t>
            </a:r>
          </a:p>
          <a:p>
            <a:pPr lvl="1">
              <a:lnSpc>
                <a:spcPct val="95000"/>
              </a:lnSpc>
            </a:pPr>
            <a:r>
              <a:rPr lang="hr-HR" sz="1800" b="1" smtClean="0"/>
              <a:t>nekomercijalno</a:t>
            </a:r>
            <a:r>
              <a:rPr lang="hr-HR" sz="1800" smtClean="0"/>
              <a:t>. Ovo djelo ne smijete koristiti u komercijalne svrhe. </a:t>
            </a:r>
          </a:p>
          <a:p>
            <a:pPr lvl="1">
              <a:lnSpc>
                <a:spcPct val="95000"/>
              </a:lnSpc>
            </a:pPr>
            <a:r>
              <a:rPr lang="hr-HR" sz="1800" b="1" smtClean="0"/>
              <a:t>dijeli pod istim uvjetima</a:t>
            </a:r>
            <a:r>
              <a:rPr lang="hr-HR" sz="1800" smtClean="0"/>
              <a:t>. Ako ovo djelo izmijenite, preoblikujete ili stvarate koristeći ga, preradu možete distribuirati samo pod licencom koja je ista ili slična ovoj. </a:t>
            </a:r>
          </a:p>
        </p:txBody>
      </p:sp>
      <p:pic>
        <p:nvPicPr>
          <p:cNvPr id="6148" name="Picture 4" descr="The image “http://creativecommons.org/images/deed/share.png” cannot be displayed, because it contains errors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3938" y="1050925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 descr="The image “http://creativecommons.org/images/deed/remix.png” cannot be displayed, because it contains errors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3938" y="1698625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 descr="The image “http://creativecommons.org/images/deed/by.png” cannot be displayed, because it contains errors.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3938" y="2419350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 descr="The image “http://creativecommons.org/images/deed/nc.png” cannot be displayed, because it contains errors.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23938" y="2995613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 descr="The image “http://creativecommons.org/images/deed/sa.png” cannot be displayed, because it contains errors.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23938" y="3571875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488950" y="4797425"/>
            <a:ext cx="9072563" cy="1301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sz="1800" b="0">
                <a:latin typeface="Arial Narrow" pitchFamily="34" charset="0"/>
              </a:rPr>
              <a:t>U slučaju daljnjeg korištenja ili distribuiranja morate drugima jasno dati do znanja licencne uvjete ovog djela. Najbolji način da to učinite je linkom na ovu internetsku stranicu. </a:t>
            </a:r>
          </a:p>
          <a:p>
            <a:r>
              <a:rPr lang="hr-HR" sz="1800" b="0">
                <a:latin typeface="Arial Narrow" pitchFamily="34" charset="0"/>
              </a:rPr>
              <a:t>Od svakog od gornjih uvjeta moguće je odstupiti, ako dobijete dopuštenje nositelja autorskog prava. </a:t>
            </a:r>
          </a:p>
          <a:p>
            <a:r>
              <a:rPr lang="hr-HR" sz="1800" b="0">
                <a:latin typeface="Arial Narrow" pitchFamily="34" charset="0"/>
              </a:rPr>
              <a:t>Ništa u ovoj licenci ne narušava ili ograničava autorova moralna prava.</a:t>
            </a: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560388" y="6121400"/>
            <a:ext cx="9072562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hr-HR" sz="1400" b="0">
                <a:latin typeface="Arial Narrow" pitchFamily="34" charset="0"/>
              </a:rPr>
              <a:t>Tekst licencije preuzet je s http://creativecommons.org/.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759138BC-DD23-496A-91FF-753D5326B6F2}" type="slidenum">
              <a:rPr lang="hr-HR"/>
              <a:pPr/>
              <a:t>20</a:t>
            </a:fld>
            <a:r>
              <a:rPr lang="hr-HR"/>
              <a:t> / 22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D50B6E0-3F11-4E78-A3D1-343672CE8ECE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  <p:sp>
        <p:nvSpPr>
          <p:cNvPr id="178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Polja - 2</a:t>
            </a:r>
          </a:p>
        </p:txBody>
      </p:sp>
      <p:sp>
        <p:nvSpPr>
          <p:cNvPr id="178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Napisati funkciju koja računa </a:t>
            </a:r>
            <a:r>
              <a:rPr lang="hr-HR" smtClean="0">
                <a:solidFill>
                  <a:srgbClr val="FF0000"/>
                </a:solidFill>
              </a:rPr>
              <a:t>zbroj pozitivnih elemenata</a:t>
            </a:r>
            <a:r>
              <a:rPr lang="hr-HR" smtClean="0"/>
              <a:t> dvodimenzionalnog polja te prikazati poziv funkcije iz glavnog programa.</a:t>
            </a:r>
          </a:p>
          <a:p>
            <a:pPr lvl="1">
              <a:defRPr/>
            </a:pPr>
            <a:r>
              <a:rPr lang="hr-HR" smtClean="0"/>
              <a:t>Podsjetnik: dvodimenzionalno polje se u funkciju prenosi kao jednodimenzionalno. Pohranjeno je po retcima pa se elementu p[i,j] pristupa kao p [i*</a:t>
            </a:r>
            <a:r>
              <a:rPr lang="hr-HR" smtClean="0">
                <a:solidFill>
                  <a:srgbClr val="FF0000"/>
                </a:solidFill>
              </a:rPr>
              <a:t>maxstup</a:t>
            </a:r>
            <a:r>
              <a:rPr lang="hr-HR" smtClean="0"/>
              <a:t> + j].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solidFill>
                  <a:schemeClr val="folHlink"/>
                </a:solidFill>
                <a:latin typeface="Courier New" pitchFamily="49" charset="0"/>
                <a:sym typeface="Wingdings" pitchFamily="2" charset="2"/>
              </a:rPr>
              <a:t></a:t>
            </a:r>
            <a:r>
              <a:rPr lang="en-GB" smtClean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lang="hr-HR" smtClean="0">
                <a:solidFill>
                  <a:schemeClr val="folHlink"/>
                </a:solidFill>
                <a:latin typeface="Courier New" pitchFamily="49" charset="0"/>
              </a:rPr>
              <a:t>SumaUPolju</a:t>
            </a:r>
            <a:endParaRPr lang="en-US" smtClean="0">
              <a:solidFill>
                <a:schemeClr val="folHlink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endParaRPr lang="hr-HR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96B3C240-D4F1-4B07-A3CE-A1D4ABE70C60}" type="slidenum">
              <a:rPr lang="hr-HR"/>
              <a:pPr/>
              <a:t>21</a:t>
            </a:fld>
            <a:r>
              <a:rPr lang="hr-HR"/>
              <a:t> / 22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F22F97CF-58AC-4E38-8F68-EF72A17E15E5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  <p:sp>
        <p:nvSpPr>
          <p:cNvPr id="12277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Zapisi i datoteke</a:t>
            </a:r>
          </a:p>
        </p:txBody>
      </p:sp>
      <p:sp>
        <p:nvSpPr>
          <p:cNvPr id="12277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sz="2400" smtClean="0"/>
              <a:t>Iz slijedne datoteke </a:t>
            </a:r>
            <a:r>
              <a:rPr lang="hr-HR" sz="2400" smtClean="0">
                <a:solidFill>
                  <a:srgbClr val="FF0000"/>
                </a:solidFill>
              </a:rPr>
              <a:t>studenti.txt</a:t>
            </a:r>
            <a:r>
              <a:rPr lang="hr-HR" sz="2400" smtClean="0"/>
              <a:t> treba stvoriti direktnu datoteku </a:t>
            </a:r>
            <a:r>
              <a:rPr lang="hr-HR" sz="2400" smtClean="0">
                <a:solidFill>
                  <a:srgbClr val="FF0000"/>
                </a:solidFill>
              </a:rPr>
              <a:t>studenti.dat</a:t>
            </a:r>
            <a:r>
              <a:rPr lang="hr-HR" sz="2400" smtClean="0"/>
              <a:t> u kojoj je struktura zapisa: </a:t>
            </a:r>
          </a:p>
          <a:p>
            <a:pPr>
              <a:defRPr/>
            </a:pPr>
            <a:endParaRPr lang="hr-HR" sz="1200" smtClean="0"/>
          </a:p>
          <a:p>
            <a:pPr lvl="1">
              <a:buFont typeface="Wingdings" pitchFamily="2" charset="2"/>
              <a:buNone/>
              <a:defRPr/>
            </a:pPr>
            <a:endParaRPr lang="hr-HR" sz="1200" b="1" smtClean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endParaRPr lang="hr-HR" sz="1200" b="1" smtClean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endParaRPr lang="hr-HR" sz="1200" b="1" smtClean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endParaRPr lang="hr-HR" sz="1200" b="1" smtClean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endParaRPr lang="hr-HR" sz="1200" b="1" smtClean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endParaRPr lang="hr-HR" sz="1200" b="1" smtClean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endParaRPr lang="hr-HR" sz="1200" b="1" smtClean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endParaRPr lang="hr-HR" sz="1200" b="1" smtClean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hr-HR" sz="2400" smtClean="0"/>
              <a:t>	Napisati funkciju koja dohvaća podatke o studentu sa zadanim matičnim brojem te ga potom briše iz datoteke. Matični broj studenta odgovara rednom broju zapisa. Prazan zapis sadrži </a:t>
            </a:r>
            <a:r>
              <a:rPr lang="hr-HR" sz="2400" b="1" smtClean="0">
                <a:solidFill>
                  <a:srgbClr val="FF0000"/>
                </a:solidFill>
                <a:latin typeface="Courier New" pitchFamily="49" charset="0"/>
              </a:rPr>
              <a:t>mbr</a:t>
            </a:r>
            <a:r>
              <a:rPr lang="hr-HR" sz="2400" smtClean="0"/>
              <a:t> jednak </a:t>
            </a:r>
            <a:r>
              <a:rPr lang="hr-HR" sz="2400" b="1" smtClean="0">
                <a:solidFill>
                  <a:srgbClr val="FF0000"/>
                </a:solidFill>
                <a:latin typeface="Courier New" pitchFamily="49" charset="0"/>
              </a:rPr>
              <a:t>0</a:t>
            </a:r>
            <a:r>
              <a:rPr lang="hr-HR" sz="2400" smtClean="0"/>
              <a:t>.</a:t>
            </a:r>
          </a:p>
          <a:p>
            <a:pPr>
              <a:buFont typeface="Monotype Sorts" pitchFamily="2" charset="2"/>
              <a:buNone/>
              <a:defRPr/>
            </a:pPr>
            <a:r>
              <a:rPr lang="hr-HR" sz="2400" smtClean="0">
                <a:sym typeface="Wingdings" pitchFamily="2" charset="2"/>
              </a:rPr>
              <a:t>	</a:t>
            </a:r>
            <a:r>
              <a:rPr lang="en-GB" sz="2000" smtClean="0">
                <a:solidFill>
                  <a:schemeClr val="folHlink"/>
                </a:solidFill>
                <a:latin typeface="Courier New" pitchFamily="49" charset="0"/>
                <a:sym typeface="Wingdings" pitchFamily="2" charset="2"/>
              </a:rPr>
              <a:t></a:t>
            </a:r>
            <a:r>
              <a:rPr lang="hr-HR" sz="2000" smtClean="0">
                <a:solidFill>
                  <a:schemeClr val="folHlink"/>
                </a:solidFill>
                <a:latin typeface="Courier New" pitchFamily="49" charset="0"/>
                <a:sym typeface="Wingdings" pitchFamily="2" charset="2"/>
              </a:rPr>
              <a:t>DohvatiBrisi</a:t>
            </a:r>
          </a:p>
          <a:p>
            <a:pPr>
              <a:defRPr/>
            </a:pPr>
            <a:endParaRPr lang="hr-HR" sz="2000" smtClean="0">
              <a:solidFill>
                <a:schemeClr val="folHlink"/>
              </a:solidFill>
              <a:latin typeface="Courier New" pitchFamily="49" charset="0"/>
              <a:sym typeface="Wingdings" pitchFamily="2" charset="2"/>
            </a:endParaRPr>
          </a:p>
          <a:p>
            <a:pPr>
              <a:defRPr/>
            </a:pPr>
            <a:r>
              <a:rPr lang="hr-HR" sz="2400" smtClean="0"/>
              <a:t>Što ako se pokuša dohvatiti po negativnom matičnom broju?</a:t>
            </a:r>
          </a:p>
        </p:txBody>
      </p:sp>
      <p:sp>
        <p:nvSpPr>
          <p:cNvPr id="1227783" name="Rectangle 7"/>
          <p:cNvSpPr>
            <a:spLocks noChangeArrowheads="1"/>
          </p:cNvSpPr>
          <p:nvPr/>
        </p:nvSpPr>
        <p:spPr bwMode="auto">
          <a:xfrm>
            <a:off x="1570038" y="1844675"/>
            <a:ext cx="4751387" cy="1871663"/>
          </a:xfrm>
          <a:prstGeom prst="rect">
            <a:avLst/>
          </a:prstGeom>
          <a:solidFill>
            <a:srgbClr val="FFCC99">
              <a:alpha val="39999"/>
            </a:srgbClr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1">
              <a:defRPr/>
            </a:pPr>
            <a:r>
              <a:rPr lang="hr-HR">
                <a:effectLst>
                  <a:outerShdw blurRad="38100" dist="38100" dir="2700000" algn="tl">
                    <a:srgbClr val="FFFFFF"/>
                  </a:outerShdw>
                </a:effectLst>
              </a:rPr>
              <a:t>struct zapis {</a:t>
            </a:r>
          </a:p>
          <a:p>
            <a:pPr lvl="1">
              <a:defRPr/>
            </a:pPr>
            <a:r>
              <a:rPr lang="hr-HR">
                <a:effectLst>
                  <a:outerShdw blurRad="38100" dist="38100" dir="2700000" algn="tl">
                    <a:srgbClr val="FFFFFF"/>
                  </a:outerShdw>
                </a:effectLst>
              </a:rPr>
              <a:t>  int mbr; </a:t>
            </a:r>
            <a:r>
              <a:rPr lang="hr-HR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// 3 znamenke</a:t>
            </a:r>
          </a:p>
          <a:p>
            <a:pPr lvl="1">
              <a:defRPr/>
            </a:pPr>
            <a:r>
              <a:rPr lang="hr-HR">
                <a:effectLst>
                  <a:outerShdw blurRad="38100" dist="38100" dir="2700000" algn="tl">
                    <a:srgbClr val="FFFFFF"/>
                  </a:outerShdw>
                </a:effectLst>
              </a:rPr>
              <a:t>  char ime [40+1];</a:t>
            </a:r>
          </a:p>
          <a:p>
            <a:pPr lvl="1">
              <a:defRPr/>
            </a:pPr>
            <a:r>
              <a:rPr lang="hr-HR">
                <a:effectLst>
                  <a:outerShdw blurRad="38100" dist="38100" dir="2700000" algn="tl">
                    <a:srgbClr val="FFFFFF"/>
                  </a:outerShdw>
                </a:effectLst>
              </a:rPr>
              <a:t>  char spol [1+1];</a:t>
            </a:r>
          </a:p>
          <a:p>
            <a:pPr lvl="1">
              <a:defRPr/>
            </a:pPr>
            <a:r>
              <a:rPr lang="hr-HR"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7987B9B7-1149-404E-A189-8CBC68711ECD}" type="slidenum">
              <a:rPr lang="hr-HR"/>
              <a:pPr/>
              <a:t>22</a:t>
            </a:fld>
            <a:r>
              <a:rPr lang="hr-HR"/>
              <a:t> / 22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FF28D0D-33C9-4EE4-A02C-F8A9273279FE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  <p:sp>
        <p:nvSpPr>
          <p:cNvPr id="12359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Zapisi i datoteke</a:t>
            </a:r>
          </a:p>
        </p:txBody>
      </p:sp>
      <p:sp>
        <p:nvSpPr>
          <p:cNvPr id="12359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sz="2400" smtClean="0"/>
              <a:t>U poreznoj upravi u </a:t>
            </a:r>
            <a:r>
              <a:rPr lang="hr-HR" sz="2400" smtClean="0">
                <a:solidFill>
                  <a:srgbClr val="FF0000"/>
                </a:solidFill>
              </a:rPr>
              <a:t>slijednoj neformatiranoj</a:t>
            </a:r>
            <a:r>
              <a:rPr lang="hr-HR" sz="2400" smtClean="0"/>
              <a:t> datoteci </a:t>
            </a:r>
            <a:r>
              <a:rPr lang="hr-HR" sz="2400" smtClean="0">
                <a:solidFill>
                  <a:srgbClr val="FF0000"/>
                </a:solidFill>
              </a:rPr>
              <a:t>porez.dat </a:t>
            </a:r>
            <a:r>
              <a:rPr lang="hr-HR" sz="2400" smtClean="0"/>
              <a:t>postoje podaci s poreznih kartica poreznih obveznika. Bitni podaci su:</a:t>
            </a:r>
          </a:p>
          <a:p>
            <a:pPr lvl="1">
              <a:defRPr/>
            </a:pPr>
            <a:r>
              <a:rPr lang="hr-HR" sz="2000" smtClean="0"/>
              <a:t>JMBG (13+1 znamenka),</a:t>
            </a:r>
          </a:p>
          <a:p>
            <a:pPr lvl="1">
              <a:defRPr/>
            </a:pPr>
            <a:r>
              <a:rPr lang="hr-HR" sz="2000" smtClean="0"/>
              <a:t>ime i prezime (40+1 znak), </a:t>
            </a:r>
          </a:p>
          <a:p>
            <a:pPr lvl="1">
              <a:defRPr/>
            </a:pPr>
            <a:r>
              <a:rPr lang="hr-HR" sz="2000" smtClean="0"/>
              <a:t>ukupni prijavljeni prihod (float) i </a:t>
            </a:r>
          </a:p>
          <a:p>
            <a:pPr lvl="1">
              <a:defRPr/>
            </a:pPr>
            <a:r>
              <a:rPr lang="hr-HR" sz="2000" smtClean="0"/>
              <a:t>iznos poreza koji još moraju platiti (float). </a:t>
            </a:r>
          </a:p>
          <a:p>
            <a:pPr>
              <a:buFont typeface="Monotype Sorts" pitchFamily="2" charset="2"/>
              <a:buNone/>
              <a:defRPr/>
            </a:pPr>
            <a:r>
              <a:rPr lang="hr-HR" sz="2400" smtClean="0"/>
              <a:t>	Na početku datoteke je upisan jedan podatak tipa </a:t>
            </a:r>
            <a:r>
              <a:rPr lang="hr-HR" sz="2400" smtClean="0">
                <a:solidFill>
                  <a:srgbClr val="FF0000"/>
                </a:solidFill>
              </a:rPr>
              <a:t>long</a:t>
            </a:r>
            <a:r>
              <a:rPr lang="hr-HR" sz="2400" smtClean="0"/>
              <a:t> koji govori koliko ima zapisa u datoteci. Potrebno je napisati glavni program sa sljedećim dijelovima:</a:t>
            </a:r>
          </a:p>
          <a:p>
            <a:pPr lvl="1">
              <a:defRPr/>
            </a:pPr>
            <a:r>
              <a:rPr lang="hr-HR" sz="2000" smtClean="0"/>
              <a:t>funkcijom koja učitava sadržaj datoteke u dinamički alocirano polje struktura </a:t>
            </a:r>
          </a:p>
          <a:p>
            <a:pPr lvl="1">
              <a:defRPr/>
            </a:pPr>
            <a:r>
              <a:rPr lang="hr-HR" sz="2000" smtClean="0"/>
              <a:t>funkcijom koja nalazi poreznog obveznika koji mora platiti najveći porez</a:t>
            </a:r>
          </a:p>
          <a:p>
            <a:pPr lvl="1">
              <a:defRPr/>
            </a:pPr>
            <a:endParaRPr lang="hr-HR" sz="2000" smtClean="0"/>
          </a:p>
          <a:p>
            <a:pPr>
              <a:buFont typeface="Monotype Sorts" pitchFamily="2" charset="2"/>
              <a:buNone/>
              <a:defRPr/>
            </a:pPr>
            <a:r>
              <a:rPr lang="en-GB" sz="2000" smtClean="0">
                <a:solidFill>
                  <a:schemeClr val="folHlink"/>
                </a:solidFill>
                <a:effectLst/>
                <a:latin typeface="Courier New" pitchFamily="49" charset="0"/>
                <a:sym typeface="Wingdings" pitchFamily="2" charset="2"/>
              </a:rPr>
              <a:t></a:t>
            </a:r>
            <a:r>
              <a:rPr lang="en-GB" sz="2000" smtClean="0">
                <a:solidFill>
                  <a:schemeClr val="folHlink"/>
                </a:solidFill>
                <a:effectLst/>
                <a:latin typeface="Courier New" pitchFamily="49" charset="0"/>
              </a:rPr>
              <a:t> </a:t>
            </a:r>
            <a:r>
              <a:rPr lang="hr-HR" sz="2000" smtClean="0">
                <a:solidFill>
                  <a:schemeClr val="folHlink"/>
                </a:solidFill>
                <a:effectLst/>
                <a:latin typeface="Courier New" pitchFamily="49" charset="0"/>
              </a:rPr>
              <a:t>Porez</a:t>
            </a:r>
            <a:endParaRPr lang="en-GB" sz="200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4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F2A55B-5087-42A5-855E-97DB3BECCE88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  <p:sp>
        <p:nvSpPr>
          <p:cNvPr id="924678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hr-HR" smtClean="0"/>
              <a:t>Utvrđivanje gradiva iz PIPI-ja</a:t>
            </a:r>
            <a:endParaRPr lang="en-US" smtClean="0"/>
          </a:p>
        </p:txBody>
      </p:sp>
      <p:sp>
        <p:nvSpPr>
          <p:cNvPr id="924679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Pokazivači </a:t>
            </a:r>
          </a:p>
          <a:p>
            <a:pPr>
              <a:defRPr/>
            </a:pPr>
            <a:r>
              <a:rPr lang="hr-HR" smtClean="0"/>
              <a:t>Datoteke</a:t>
            </a:r>
          </a:p>
          <a:p>
            <a:pPr>
              <a:defRPr/>
            </a:pPr>
            <a:r>
              <a:rPr lang="hr-HR" smtClean="0"/>
              <a:t>Dinamička rezervacija memorije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10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5484F94F-880B-4EC6-99E1-EA796BDC0756}" type="slidenum">
              <a:rPr lang="hr-HR"/>
              <a:pPr/>
              <a:t>4</a:t>
            </a:fld>
            <a:r>
              <a:rPr lang="hr-HR"/>
              <a:t> / 22</a:t>
            </a:r>
          </a:p>
        </p:txBody>
      </p:sp>
      <p:sp>
        <p:nvSpPr>
          <p:cNvPr id="11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43DB7D1-1550-4235-BF62-FBC84CB29B94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  <p:sp>
        <p:nvSpPr>
          <p:cNvPr id="1224722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Pokazivači</a:t>
            </a:r>
          </a:p>
        </p:txBody>
      </p:sp>
      <p:sp>
        <p:nvSpPr>
          <p:cNvPr id="1224723" name="Rectangle 1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mtClean="0">
                <a:effectLst/>
              </a:rPr>
              <a:t>Što će se ispisati izvođenjem sljedećeg programskog odsječka?</a:t>
            </a:r>
            <a:endParaRPr lang="hr-HR" smtClean="0">
              <a:effectLst/>
              <a:latin typeface="Arial" charset="0"/>
            </a:endParaRPr>
          </a:p>
          <a:p>
            <a:pPr>
              <a:buFont typeface="Monotype Sorts" pitchFamily="2" charset="2"/>
              <a:buNone/>
            </a:pPr>
            <a:r>
              <a:rPr kumimoji="0" lang="en-GB" smtClean="0">
                <a:solidFill>
                  <a:schemeClr val="folHlink"/>
                </a:solidFill>
                <a:effectLst/>
                <a:sym typeface="Wingdings" pitchFamily="2" charset="2"/>
              </a:rPr>
              <a:t></a:t>
            </a:r>
            <a:r>
              <a:rPr kumimoji="0" lang="hr-HR" sz="2000" smtClean="0">
                <a:solidFill>
                  <a:schemeClr val="folHlink"/>
                </a:solidFill>
                <a:effectLst/>
                <a:latin typeface="Courier New" pitchFamily="49" charset="0"/>
                <a:sym typeface="Wingdings" pitchFamily="2" charset="2"/>
              </a:rPr>
              <a:t>Pokazivac</a:t>
            </a:r>
            <a:endParaRPr lang="hr-HR" smtClean="0">
              <a:solidFill>
                <a:schemeClr val="folHlink"/>
              </a:solidFill>
            </a:endParaRPr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1065213" y="1989138"/>
            <a:ext cx="8208962" cy="4319587"/>
          </a:xfrm>
          <a:prstGeom prst="rect">
            <a:avLst/>
          </a:prstGeom>
          <a:solidFill>
            <a:srgbClr val="FFCC99">
              <a:alpha val="39999"/>
            </a:srgbClr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#include &lt;stdio.h&gt;</a:t>
            </a:r>
          </a:p>
          <a:p>
            <a:r>
              <a:rPr lang="en-US"/>
              <a:t>int main () {</a:t>
            </a:r>
          </a:p>
          <a:p>
            <a:r>
              <a:rPr lang="en-US"/>
              <a:t>	int a = 4;</a:t>
            </a:r>
          </a:p>
          <a:p>
            <a:r>
              <a:rPr lang="en-US"/>
              <a:t>	int *b; </a:t>
            </a:r>
          </a:p>
          <a:p>
            <a:r>
              <a:rPr lang="en-US"/>
              <a:t> </a:t>
            </a:r>
          </a:p>
          <a:p>
            <a:r>
              <a:rPr lang="en-US"/>
              <a:t>	b = &amp;a; </a:t>
            </a:r>
          </a:p>
          <a:p>
            <a:r>
              <a:rPr lang="en-US"/>
              <a:t>	*b = 8;</a:t>
            </a:r>
          </a:p>
          <a:p>
            <a:r>
              <a:rPr lang="en-US"/>
              <a:t>	printf ("%d %d\n", a, *b);</a:t>
            </a:r>
          </a:p>
          <a:p>
            <a:r>
              <a:rPr lang="en-US"/>
              <a:t> </a:t>
            </a:r>
          </a:p>
          <a:p>
            <a:r>
              <a:rPr lang="en-US"/>
              <a:t>	return 0;</a:t>
            </a:r>
          </a:p>
          <a:p>
            <a:r>
              <a:rPr lang="en-US"/>
              <a:t>}</a:t>
            </a:r>
            <a:endParaRPr lang="hr-HR"/>
          </a:p>
        </p:txBody>
      </p:sp>
      <p:sp>
        <p:nvSpPr>
          <p:cNvPr id="1224711" name="AutoShape 7"/>
          <p:cNvSpPr>
            <a:spLocks noChangeArrowheads="1"/>
          </p:cNvSpPr>
          <p:nvPr/>
        </p:nvSpPr>
        <p:spPr bwMode="auto">
          <a:xfrm>
            <a:off x="4089400" y="1557338"/>
            <a:ext cx="4321175" cy="576262"/>
          </a:xfrm>
          <a:prstGeom prst="wedgeRoundRectCallout">
            <a:avLst>
              <a:gd name="adj1" fmla="val -86222"/>
              <a:gd name="adj2" fmla="val 250551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hr-HR" sz="2400" b="0">
                <a:latin typeface="Arial Narrow" pitchFamily="34" charset="0"/>
              </a:rPr>
              <a:t>Što se rezervira u memoriji?</a:t>
            </a:r>
            <a:endParaRPr lang="hr-HR" sz="2400">
              <a:latin typeface="Arial Narrow" pitchFamily="34" charset="0"/>
            </a:endParaRPr>
          </a:p>
        </p:txBody>
      </p:sp>
      <p:sp>
        <p:nvSpPr>
          <p:cNvPr id="1224712" name="AutoShape 8"/>
          <p:cNvSpPr>
            <a:spLocks noChangeArrowheads="1"/>
          </p:cNvSpPr>
          <p:nvPr/>
        </p:nvSpPr>
        <p:spPr bwMode="auto">
          <a:xfrm>
            <a:off x="5314950" y="3213100"/>
            <a:ext cx="4319588" cy="576263"/>
          </a:xfrm>
          <a:prstGeom prst="wedgeRoundRectCallout">
            <a:avLst>
              <a:gd name="adj1" fmla="val -122227"/>
              <a:gd name="adj2" fmla="val 94903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hr-HR" sz="2400" b="0">
                <a:latin typeface="Arial Narrow" pitchFamily="34" charset="0"/>
              </a:rPr>
              <a:t>Što je u programu </a:t>
            </a:r>
            <a:r>
              <a:rPr lang="hr-HR" sz="2400">
                <a:latin typeface="Arial Narrow" pitchFamily="34" charset="0"/>
              </a:rPr>
              <a:t>b</a:t>
            </a:r>
            <a:r>
              <a:rPr lang="hr-HR" sz="2400" b="0">
                <a:latin typeface="Arial Narrow" pitchFamily="34" charset="0"/>
              </a:rPr>
              <a:t>?</a:t>
            </a:r>
            <a:endParaRPr lang="hr-HR" sz="2400">
              <a:latin typeface="Arial Narrow" pitchFamily="34" charset="0"/>
            </a:endParaRPr>
          </a:p>
        </p:txBody>
      </p:sp>
      <p:sp>
        <p:nvSpPr>
          <p:cNvPr id="1224713" name="AutoShape 9"/>
          <p:cNvSpPr>
            <a:spLocks noChangeArrowheads="1"/>
          </p:cNvSpPr>
          <p:nvPr/>
        </p:nvSpPr>
        <p:spPr bwMode="auto">
          <a:xfrm>
            <a:off x="5240338" y="2349500"/>
            <a:ext cx="4321175" cy="576263"/>
          </a:xfrm>
          <a:prstGeom prst="wedgeRoundRectCallout">
            <a:avLst>
              <a:gd name="adj1" fmla="val -102644"/>
              <a:gd name="adj2" fmla="val 120523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hr-HR" sz="2400" b="0">
                <a:latin typeface="Arial Narrow" pitchFamily="34" charset="0"/>
              </a:rPr>
              <a:t>Što je u programu *</a:t>
            </a:r>
            <a:r>
              <a:rPr lang="hr-HR" sz="2400">
                <a:latin typeface="Arial Narrow" pitchFamily="34" charset="0"/>
              </a:rPr>
              <a:t>b</a:t>
            </a:r>
            <a:r>
              <a:rPr lang="hr-HR" sz="2400" b="0">
                <a:latin typeface="Arial Narrow" pitchFamily="34" charset="0"/>
              </a:rPr>
              <a:t>?</a:t>
            </a:r>
            <a:endParaRPr lang="hr-HR" sz="2400">
              <a:latin typeface="Arial Narrow" pitchFamily="34" charset="0"/>
            </a:endParaRPr>
          </a:p>
        </p:txBody>
      </p:sp>
      <p:sp>
        <p:nvSpPr>
          <p:cNvPr id="1224714" name="AutoShape 10"/>
          <p:cNvSpPr>
            <a:spLocks noChangeArrowheads="1"/>
          </p:cNvSpPr>
          <p:nvPr/>
        </p:nvSpPr>
        <p:spPr bwMode="auto">
          <a:xfrm>
            <a:off x="5170488" y="4076700"/>
            <a:ext cx="4319587" cy="576263"/>
          </a:xfrm>
          <a:prstGeom prst="wedgeRoundRectCallout">
            <a:avLst>
              <a:gd name="adj1" fmla="val -95519"/>
              <a:gd name="adj2" fmla="val -35949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hr-HR" sz="2400" b="0">
                <a:latin typeface="Arial Narrow" pitchFamily="34" charset="0"/>
              </a:rPr>
              <a:t>Što bi se dogodilo da nema ovog?</a:t>
            </a:r>
            <a:endParaRPr lang="hr-HR" sz="2400">
              <a:latin typeface="Arial Narrow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4711" grpId="0" animBg="1"/>
      <p:bldP spid="1224712" grpId="0" animBg="1"/>
      <p:bldP spid="1224713" grpId="0" animBg="1"/>
      <p:bldP spid="12247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5B4F9844-A014-456C-BC91-69F3239D6F83}" type="slidenum">
              <a:rPr lang="hr-HR"/>
              <a:pPr/>
              <a:t>5</a:t>
            </a:fld>
            <a:r>
              <a:rPr lang="hr-HR"/>
              <a:t> / 22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2F01F1F2-7A25-45A1-A382-408B08611E1E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Rješenje</a:t>
            </a:r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>
                <a:effectLst/>
              </a:rPr>
              <a:t>Što bi se dogodilo kad bismo izostavili liniju </a:t>
            </a:r>
            <a:r>
              <a:rPr lang="hr-HR" b="1" dirty="0" smtClean="0">
                <a:solidFill>
                  <a:srgbClr val="FF0000"/>
                </a:solidFill>
                <a:effectLst/>
                <a:latin typeface="Courier New" pitchFamily="49" charset="0"/>
              </a:rPr>
              <a:t>b = &amp;a</a:t>
            </a:r>
            <a:r>
              <a:rPr lang="hr-HR" dirty="0" smtClean="0">
                <a:effectLst/>
                <a:latin typeface="Courier New" pitchFamily="49" charset="0"/>
              </a:rPr>
              <a:t>;</a:t>
            </a:r>
            <a:r>
              <a:rPr lang="hr-HR" dirty="0" smtClean="0">
                <a:effectLst/>
              </a:rPr>
              <a:t> ?</a:t>
            </a:r>
            <a:endParaRPr lang="hr-HR" b="1" dirty="0" smtClean="0">
              <a:effectLst/>
            </a:endParaRPr>
          </a:p>
          <a:p>
            <a:pPr lvl="1"/>
            <a:r>
              <a:rPr lang="hr-HR" i="1" dirty="0" smtClean="0">
                <a:effectLst/>
              </a:rPr>
              <a:t>budući da pokazivač </a:t>
            </a:r>
            <a:r>
              <a:rPr lang="hr-HR" b="1" i="1" dirty="0" smtClean="0">
                <a:solidFill>
                  <a:srgbClr val="FF0000"/>
                </a:solidFill>
                <a:effectLst/>
                <a:latin typeface="Courier New" pitchFamily="49" charset="0"/>
              </a:rPr>
              <a:t>b</a:t>
            </a:r>
            <a:r>
              <a:rPr lang="hr-HR" i="1" dirty="0" smtClean="0">
                <a:effectLst/>
              </a:rPr>
              <a:t> prije pridruživanja vrijednosti </a:t>
            </a:r>
            <a:r>
              <a:rPr lang="hr-HR" i="1" dirty="0" smtClean="0">
                <a:solidFill>
                  <a:srgbClr val="FF0000"/>
                </a:solidFill>
                <a:effectLst/>
              </a:rPr>
              <a:t>pokazuje na nedefiniranu adresu</a:t>
            </a:r>
            <a:r>
              <a:rPr lang="hr-HR" i="1" dirty="0" smtClean="0">
                <a:effectLst/>
              </a:rPr>
              <a:t>, moglo bi doći do pokušaja upisivanja vrijednosti </a:t>
            </a:r>
            <a:r>
              <a:rPr lang="hr-HR" b="1" i="1" dirty="0" smtClean="0">
                <a:solidFill>
                  <a:srgbClr val="FF0000"/>
                </a:solidFill>
                <a:effectLst/>
                <a:latin typeface="Courier New" pitchFamily="49" charset="0"/>
              </a:rPr>
              <a:t>8</a:t>
            </a:r>
            <a:r>
              <a:rPr lang="hr-HR" i="1" dirty="0" smtClean="0">
                <a:effectLst/>
              </a:rPr>
              <a:t> na adresu koja je rezervirana za pohranu drugih varijabli ili koda, što može izazvati </a:t>
            </a:r>
            <a:r>
              <a:rPr lang="hr-HR" i="1" dirty="0" smtClean="0">
                <a:solidFill>
                  <a:srgbClr val="FF0000"/>
                </a:solidFill>
                <a:effectLst/>
              </a:rPr>
              <a:t>neočekivano ponašanje ili pogrešku pri izvođenju programa</a:t>
            </a:r>
            <a:r>
              <a:rPr lang="hr-HR" i="1" dirty="0" smtClean="0">
                <a:effectLst/>
              </a:rPr>
              <a:t> zbog </a:t>
            </a:r>
            <a:r>
              <a:rPr lang="hr-HR" i="1" dirty="0" smtClean="0">
                <a:solidFill>
                  <a:srgbClr val="FF0000"/>
                </a:solidFill>
                <a:effectLst/>
              </a:rPr>
              <a:t>neovlaštenog pristupa</a:t>
            </a:r>
            <a:r>
              <a:rPr lang="hr-HR" i="1" dirty="0" smtClean="0">
                <a:effectLst/>
              </a:rPr>
              <a:t> dijelu memorije</a:t>
            </a:r>
          </a:p>
          <a:p>
            <a:pPr lvl="1"/>
            <a:r>
              <a:rPr lang="hr-HR" i="1" dirty="0" smtClean="0">
                <a:effectLst/>
              </a:rPr>
              <a:t>uvijek treba </a:t>
            </a:r>
            <a:r>
              <a:rPr lang="hr-HR" i="1" dirty="0" smtClean="0">
                <a:solidFill>
                  <a:srgbClr val="FF0000"/>
                </a:solidFill>
                <a:effectLst/>
              </a:rPr>
              <a:t>inicijalizirati vrijednost pokazivača</a:t>
            </a:r>
            <a:r>
              <a:rPr lang="hr-HR" i="1" dirty="0" smtClean="0">
                <a:effectLst/>
              </a:rPr>
              <a:t> prije upotrebe</a:t>
            </a:r>
          </a:p>
          <a:p>
            <a:pPr lvl="1"/>
            <a:r>
              <a:rPr lang="hr-HR" i="1" dirty="0" smtClean="0">
                <a:effectLst/>
              </a:rPr>
              <a:t>program u </a:t>
            </a:r>
            <a:r>
              <a:rPr lang="hr-HR" dirty="0" smtClean="0">
                <a:effectLst/>
              </a:rPr>
              <a:t>MS Visual C++</a:t>
            </a:r>
            <a:r>
              <a:rPr lang="hr-HR" i="1" dirty="0" smtClean="0">
                <a:effectLst/>
              </a:rPr>
              <a:t> završava pogreškom zbog korištenja varijable koja nije definirana</a:t>
            </a:r>
          </a:p>
          <a:p>
            <a:pPr lvl="1">
              <a:buNone/>
            </a:pPr>
            <a:r>
              <a:rPr kumimoji="0" lang="en-GB" dirty="0" smtClean="0">
                <a:solidFill>
                  <a:schemeClr val="folHlink"/>
                </a:solidFill>
                <a:effectLst/>
                <a:sym typeface="Wingdings" pitchFamily="2" charset="2"/>
              </a:rPr>
              <a:t></a:t>
            </a:r>
            <a:r>
              <a:rPr kumimoji="0" lang="hr-HR" dirty="0" smtClean="0">
                <a:solidFill>
                  <a:schemeClr val="folHlink"/>
                </a:solidFill>
                <a:effectLst/>
                <a:latin typeface="Courier New" pitchFamily="49" charset="0"/>
                <a:sym typeface="Wingdings" pitchFamily="2" charset="2"/>
              </a:rPr>
              <a:t>AritmetikaPokazivaca</a:t>
            </a:r>
            <a:endParaRPr lang="hr-HR" dirty="0" smtClean="0">
              <a:solidFill>
                <a:schemeClr val="folHlink"/>
              </a:solidFill>
            </a:endParaRPr>
          </a:p>
          <a:p>
            <a:pPr lvl="1">
              <a:buNone/>
            </a:pPr>
            <a:r>
              <a:rPr lang="hr-HR" dirty="0" smtClean="0">
                <a:effectLst/>
              </a:rPr>
              <a:t>Zašto se mora navoditi tip podatka na koji se pokazuje</a:t>
            </a:r>
            <a:r>
              <a:rPr lang="hr-HR" dirty="0" smtClean="0">
                <a:effectLst/>
              </a:rPr>
              <a:t>?</a:t>
            </a:r>
            <a:endParaRPr lang="hr-HR" i="1" dirty="0" smtClean="0">
              <a:effectLst/>
            </a:endParaRPr>
          </a:p>
          <a:p>
            <a:pPr>
              <a:buFont typeface="Monotype Sorts" pitchFamily="2" charset="2"/>
              <a:buNone/>
            </a:pPr>
            <a:endParaRPr lang="hr-HR" b="1" i="1" dirty="0" smtClean="0">
              <a:effectLst/>
            </a:endParaRPr>
          </a:p>
          <a:p>
            <a:endParaRPr lang="hr-HR" dirty="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94EC29A0-CBB4-43CC-841A-C81BAFC6B4EF}" type="slidenum">
              <a:rPr lang="hr-HR"/>
              <a:pPr/>
              <a:t>6</a:t>
            </a:fld>
            <a:r>
              <a:rPr lang="hr-HR"/>
              <a:t> / 22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4DAD574-19D8-4AC1-AFF1-8C50E6190448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708025" y="1049338"/>
            <a:ext cx="8597900" cy="4679950"/>
          </a:xfrm>
          <a:prstGeom prst="rect">
            <a:avLst/>
          </a:prstGeom>
          <a:solidFill>
            <a:srgbClr val="FFCC99">
              <a:alpha val="39999"/>
            </a:srgbClr>
          </a:solidFill>
          <a:ln w="9525">
            <a:solidFill>
              <a:srgbClr val="FFCC99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hr-HR"/>
              <a:t>void zamijeni (int</a:t>
            </a:r>
            <a:r>
              <a:rPr lang="hr-HR">
                <a:solidFill>
                  <a:srgbClr val="FF0000"/>
                </a:solidFill>
              </a:rPr>
              <a:t> tri</a:t>
            </a:r>
            <a:r>
              <a:rPr lang="hr-HR"/>
              <a:t>, int</a:t>
            </a:r>
            <a:r>
              <a:rPr lang="hr-HR">
                <a:solidFill>
                  <a:srgbClr val="000099"/>
                </a:solidFill>
              </a:rPr>
              <a:t> sedam</a:t>
            </a:r>
            <a:r>
              <a:rPr lang="hr-HR"/>
              <a:t>) { </a:t>
            </a:r>
            <a:r>
              <a:rPr lang="hr-HR">
                <a:solidFill>
                  <a:schemeClr val="folHlink"/>
                </a:solidFill>
              </a:rPr>
              <a:t>// call by value</a:t>
            </a:r>
          </a:p>
          <a:p>
            <a:r>
              <a:rPr lang="hr-HR"/>
              <a:t>  int </a:t>
            </a:r>
            <a:r>
              <a:rPr lang="hr-HR">
                <a:solidFill>
                  <a:srgbClr val="008000"/>
                </a:solidFill>
              </a:rPr>
              <a:t>pom</a:t>
            </a:r>
            <a:r>
              <a:rPr lang="hr-HR"/>
              <a:t>;</a:t>
            </a:r>
          </a:p>
          <a:p>
            <a:r>
              <a:rPr lang="hr-HR"/>
              <a:t>  </a:t>
            </a:r>
            <a:r>
              <a:rPr lang="hr-HR">
                <a:solidFill>
                  <a:srgbClr val="008000"/>
                </a:solidFill>
              </a:rPr>
              <a:t>pom</a:t>
            </a:r>
            <a:r>
              <a:rPr lang="hr-HR"/>
              <a:t> = </a:t>
            </a:r>
            <a:r>
              <a:rPr lang="hr-HR">
                <a:solidFill>
                  <a:srgbClr val="FF0000"/>
                </a:solidFill>
              </a:rPr>
              <a:t>tri</a:t>
            </a:r>
            <a:r>
              <a:rPr lang="hr-HR"/>
              <a:t>;</a:t>
            </a:r>
          </a:p>
          <a:p>
            <a:r>
              <a:rPr lang="hr-HR"/>
              <a:t>  </a:t>
            </a:r>
            <a:r>
              <a:rPr lang="hr-HR">
                <a:solidFill>
                  <a:srgbClr val="FF0000"/>
                </a:solidFill>
              </a:rPr>
              <a:t>tri</a:t>
            </a:r>
            <a:r>
              <a:rPr lang="hr-HR"/>
              <a:t> = </a:t>
            </a:r>
            <a:r>
              <a:rPr lang="hr-HR">
                <a:solidFill>
                  <a:srgbClr val="000099"/>
                </a:solidFill>
              </a:rPr>
              <a:t>sedam</a:t>
            </a:r>
            <a:r>
              <a:rPr lang="hr-HR"/>
              <a:t>;</a:t>
            </a:r>
          </a:p>
          <a:p>
            <a:r>
              <a:rPr lang="hr-HR"/>
              <a:t>  </a:t>
            </a:r>
            <a:r>
              <a:rPr lang="hr-HR">
                <a:solidFill>
                  <a:srgbClr val="000099"/>
                </a:solidFill>
              </a:rPr>
              <a:t>sedam</a:t>
            </a:r>
            <a:r>
              <a:rPr lang="hr-HR"/>
              <a:t> = </a:t>
            </a:r>
            <a:r>
              <a:rPr lang="hr-HR">
                <a:solidFill>
                  <a:srgbClr val="008000"/>
                </a:solidFill>
              </a:rPr>
              <a:t>pom</a:t>
            </a:r>
            <a:r>
              <a:rPr lang="hr-HR"/>
              <a:t>;</a:t>
            </a:r>
          </a:p>
          <a:p>
            <a:r>
              <a:rPr lang="hr-HR"/>
              <a:t>}</a:t>
            </a:r>
          </a:p>
          <a:p>
            <a:r>
              <a:rPr lang="hr-HR"/>
              <a:t>int main () {</a:t>
            </a:r>
          </a:p>
          <a:p>
            <a:r>
              <a:rPr lang="hr-HR"/>
              <a:t>  int </a:t>
            </a:r>
            <a:r>
              <a:rPr lang="hr-HR">
                <a:solidFill>
                  <a:srgbClr val="FF0000"/>
                </a:solidFill>
              </a:rPr>
              <a:t>tri</a:t>
            </a:r>
            <a:r>
              <a:rPr lang="hr-HR"/>
              <a:t>=3, </a:t>
            </a:r>
            <a:r>
              <a:rPr lang="hr-HR">
                <a:solidFill>
                  <a:srgbClr val="000099"/>
                </a:solidFill>
              </a:rPr>
              <a:t>sedam</a:t>
            </a:r>
            <a:r>
              <a:rPr lang="hr-HR"/>
              <a:t>=7;</a:t>
            </a:r>
          </a:p>
          <a:p>
            <a:r>
              <a:rPr lang="hr-HR"/>
              <a:t>  zamijeni (</a:t>
            </a:r>
            <a:r>
              <a:rPr lang="hr-HR">
                <a:solidFill>
                  <a:srgbClr val="FF0000"/>
                </a:solidFill>
              </a:rPr>
              <a:t>tri</a:t>
            </a:r>
            <a:r>
              <a:rPr lang="hr-HR"/>
              <a:t>, </a:t>
            </a:r>
            <a:r>
              <a:rPr lang="hr-HR">
                <a:solidFill>
                  <a:srgbClr val="000099"/>
                </a:solidFill>
              </a:rPr>
              <a:t>sedam</a:t>
            </a:r>
            <a:r>
              <a:rPr lang="hr-HR"/>
              <a:t>);</a:t>
            </a:r>
          </a:p>
          <a:p>
            <a:r>
              <a:rPr lang="hr-HR"/>
              <a:t>  return 0;</a:t>
            </a:r>
          </a:p>
          <a:p>
            <a:r>
              <a:rPr lang="hr-HR"/>
              <a:t>}</a:t>
            </a:r>
          </a:p>
          <a:p>
            <a:endParaRPr lang="hr-HR"/>
          </a:p>
        </p:txBody>
      </p:sp>
      <p:sp>
        <p:nvSpPr>
          <p:cNvPr id="175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Razmjena podataka s funkcijom - </a:t>
            </a:r>
            <a:r>
              <a:rPr lang="hr-HR" i="1" smtClean="0"/>
              <a:t>call by value</a:t>
            </a:r>
          </a:p>
        </p:txBody>
      </p:sp>
      <p:sp>
        <p:nvSpPr>
          <p:cNvPr id="175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050" y="5775325"/>
            <a:ext cx="9359900" cy="533400"/>
          </a:xfrm>
        </p:spPr>
        <p:txBody>
          <a:bodyPr/>
          <a:lstStyle/>
          <a:p>
            <a:pPr marL="457200" indent="-457200">
              <a:buFont typeface="Monotype Sorts" pitchFamily="2" charset="2"/>
              <a:buNone/>
              <a:defRPr/>
            </a:pPr>
            <a:r>
              <a:rPr kumimoji="0" lang="en-GB" sz="2400" smtClean="0">
                <a:solidFill>
                  <a:schemeClr val="folHlink"/>
                </a:solidFill>
                <a:effectLst/>
                <a:latin typeface="Courier New" pitchFamily="49" charset="0"/>
                <a:sym typeface="Wingdings" pitchFamily="2" charset="2"/>
              </a:rPr>
              <a:t></a:t>
            </a:r>
            <a:r>
              <a:rPr kumimoji="0" lang="hr-HR" sz="2400" smtClean="0">
                <a:solidFill>
                  <a:schemeClr val="folHlink"/>
                </a:solidFill>
                <a:effectLst/>
                <a:latin typeface="Courier New" pitchFamily="49" charset="0"/>
                <a:sym typeface="Wingdings" pitchFamily="2" charset="2"/>
              </a:rPr>
              <a:t>KomunikacijaSFunkcijama</a:t>
            </a:r>
            <a:endParaRPr lang="hr-HR" sz="2400" smtClean="0">
              <a:solidFill>
                <a:schemeClr val="folHlink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9EEF8693-2620-4FC9-9824-68C2B7B6C81B}" type="slidenum">
              <a:rPr lang="hr-HR"/>
              <a:pPr/>
              <a:t>7</a:t>
            </a:fld>
            <a:r>
              <a:rPr lang="hr-HR"/>
              <a:t> / 22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BF3A05C8-BEBF-4F7F-BB87-57ADC2D11B44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  <p:sp>
        <p:nvSpPr>
          <p:cNvPr id="11266" name="Rectangle 6"/>
          <p:cNvSpPr>
            <a:spLocks noChangeArrowheads="1"/>
          </p:cNvSpPr>
          <p:nvPr/>
        </p:nvSpPr>
        <p:spPr bwMode="auto">
          <a:xfrm>
            <a:off x="325438" y="1073150"/>
            <a:ext cx="9236075" cy="4679950"/>
          </a:xfrm>
          <a:prstGeom prst="rect">
            <a:avLst/>
          </a:prstGeom>
          <a:solidFill>
            <a:srgbClr val="FFCC99">
              <a:alpha val="39999"/>
            </a:srgbClr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hr-HR"/>
              <a:t>void zamijeni (int </a:t>
            </a:r>
            <a:r>
              <a:rPr lang="hr-HR">
                <a:solidFill>
                  <a:srgbClr val="FF0000"/>
                </a:solidFill>
              </a:rPr>
              <a:t>*tri</a:t>
            </a:r>
            <a:r>
              <a:rPr lang="hr-HR"/>
              <a:t>, int </a:t>
            </a:r>
            <a:r>
              <a:rPr lang="hr-HR">
                <a:solidFill>
                  <a:srgbClr val="000099"/>
                </a:solidFill>
              </a:rPr>
              <a:t>*sedam</a:t>
            </a:r>
            <a:r>
              <a:rPr lang="hr-HR"/>
              <a:t>) { </a:t>
            </a:r>
            <a:r>
              <a:rPr lang="hr-HR">
                <a:solidFill>
                  <a:schemeClr val="folHlink"/>
                </a:solidFill>
              </a:rPr>
              <a:t>// call by reference</a:t>
            </a:r>
          </a:p>
          <a:p>
            <a:r>
              <a:rPr lang="hr-HR"/>
              <a:t>  int  </a:t>
            </a:r>
            <a:r>
              <a:rPr lang="hr-HR">
                <a:solidFill>
                  <a:srgbClr val="008000"/>
                </a:solidFill>
              </a:rPr>
              <a:t>pom</a:t>
            </a:r>
            <a:r>
              <a:rPr lang="hr-HR"/>
              <a:t>;</a:t>
            </a:r>
          </a:p>
          <a:p>
            <a:r>
              <a:rPr lang="hr-HR"/>
              <a:t>   </a:t>
            </a:r>
            <a:r>
              <a:rPr lang="hr-HR">
                <a:solidFill>
                  <a:srgbClr val="008000"/>
                </a:solidFill>
              </a:rPr>
              <a:t>pom</a:t>
            </a:r>
            <a:r>
              <a:rPr lang="hr-HR"/>
              <a:t> = </a:t>
            </a:r>
            <a:r>
              <a:rPr lang="hr-HR">
                <a:solidFill>
                  <a:srgbClr val="FF0000"/>
                </a:solidFill>
              </a:rPr>
              <a:t>*tri</a:t>
            </a:r>
            <a:r>
              <a:rPr lang="hr-HR"/>
              <a:t>;</a:t>
            </a:r>
          </a:p>
          <a:p>
            <a:r>
              <a:rPr lang="hr-HR"/>
              <a:t>  </a:t>
            </a:r>
            <a:r>
              <a:rPr lang="hr-HR">
                <a:solidFill>
                  <a:srgbClr val="FF0000"/>
                </a:solidFill>
              </a:rPr>
              <a:t>*tri</a:t>
            </a:r>
            <a:r>
              <a:rPr lang="hr-HR"/>
              <a:t> = </a:t>
            </a:r>
            <a:r>
              <a:rPr lang="hr-HR">
                <a:solidFill>
                  <a:srgbClr val="000099"/>
                </a:solidFill>
              </a:rPr>
              <a:t>*sedam</a:t>
            </a:r>
            <a:r>
              <a:rPr lang="hr-HR"/>
              <a:t>;</a:t>
            </a:r>
          </a:p>
          <a:p>
            <a:r>
              <a:rPr lang="hr-HR"/>
              <a:t>  </a:t>
            </a:r>
            <a:r>
              <a:rPr lang="hr-HR">
                <a:solidFill>
                  <a:srgbClr val="000099"/>
                </a:solidFill>
              </a:rPr>
              <a:t>*sedam</a:t>
            </a:r>
            <a:r>
              <a:rPr lang="hr-HR"/>
              <a:t> =  </a:t>
            </a:r>
            <a:r>
              <a:rPr lang="hr-HR">
                <a:solidFill>
                  <a:srgbClr val="008000"/>
                </a:solidFill>
              </a:rPr>
              <a:t>pom</a:t>
            </a:r>
            <a:r>
              <a:rPr lang="hr-HR"/>
              <a:t>;</a:t>
            </a:r>
          </a:p>
          <a:p>
            <a:r>
              <a:rPr lang="hr-HR"/>
              <a:t>}</a:t>
            </a:r>
          </a:p>
          <a:p>
            <a:r>
              <a:rPr lang="hr-HR"/>
              <a:t>int main () {</a:t>
            </a:r>
          </a:p>
          <a:p>
            <a:r>
              <a:rPr lang="hr-HR"/>
              <a:t>  int </a:t>
            </a:r>
            <a:r>
              <a:rPr lang="hr-HR">
                <a:solidFill>
                  <a:srgbClr val="FF0000"/>
                </a:solidFill>
              </a:rPr>
              <a:t>tri</a:t>
            </a:r>
            <a:r>
              <a:rPr lang="hr-HR"/>
              <a:t>=3, </a:t>
            </a:r>
            <a:r>
              <a:rPr lang="hr-HR">
                <a:solidFill>
                  <a:srgbClr val="000099"/>
                </a:solidFill>
              </a:rPr>
              <a:t>sedam</a:t>
            </a:r>
            <a:r>
              <a:rPr lang="hr-HR"/>
              <a:t>=7;</a:t>
            </a:r>
          </a:p>
          <a:p>
            <a:r>
              <a:rPr lang="hr-HR"/>
              <a:t>  zamijeni (</a:t>
            </a:r>
            <a:r>
              <a:rPr lang="hr-HR">
                <a:solidFill>
                  <a:srgbClr val="FF0000"/>
                </a:solidFill>
              </a:rPr>
              <a:t>&amp;tri</a:t>
            </a:r>
            <a:r>
              <a:rPr lang="hr-HR"/>
              <a:t>, </a:t>
            </a:r>
            <a:r>
              <a:rPr lang="hr-HR">
                <a:solidFill>
                  <a:srgbClr val="000099"/>
                </a:solidFill>
              </a:rPr>
              <a:t>&amp;sedam</a:t>
            </a:r>
            <a:r>
              <a:rPr lang="hr-HR"/>
              <a:t>);</a:t>
            </a:r>
          </a:p>
          <a:p>
            <a:r>
              <a:rPr lang="hr-HR"/>
              <a:t>  return 0;</a:t>
            </a:r>
          </a:p>
          <a:p>
            <a:r>
              <a:rPr lang="hr-HR"/>
              <a:t>}</a:t>
            </a:r>
          </a:p>
          <a:p>
            <a:endParaRPr lang="hr-HR"/>
          </a:p>
        </p:txBody>
      </p:sp>
      <p:sp>
        <p:nvSpPr>
          <p:cNvPr id="178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Razmjena podataka s funkcijom - </a:t>
            </a:r>
            <a:r>
              <a:rPr lang="hr-HR" i="1" smtClean="0"/>
              <a:t>call by reference</a:t>
            </a:r>
          </a:p>
        </p:txBody>
      </p:sp>
      <p:sp>
        <p:nvSpPr>
          <p:cNvPr id="17858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73050" y="5753100"/>
            <a:ext cx="9359900" cy="555625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kumimoji="0" lang="en-GB" sz="2400" smtClean="0">
                <a:solidFill>
                  <a:schemeClr val="folHlink"/>
                </a:solidFill>
                <a:effectLst/>
                <a:latin typeface="Courier New" pitchFamily="49" charset="0"/>
                <a:sym typeface="Wingdings" pitchFamily="2" charset="2"/>
              </a:rPr>
              <a:t></a:t>
            </a:r>
            <a:r>
              <a:rPr kumimoji="0" lang="hr-HR" sz="2400" smtClean="0">
                <a:solidFill>
                  <a:schemeClr val="folHlink"/>
                </a:solidFill>
                <a:effectLst/>
                <a:latin typeface="Courier New" pitchFamily="49" charset="0"/>
                <a:sym typeface="Wingdings" pitchFamily="2" charset="2"/>
              </a:rPr>
              <a:t>KomunikacijaSFunkcijama</a:t>
            </a:r>
            <a:endParaRPr lang="hr-HR" sz="240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7361B3EA-729A-42BF-B349-8C2BB17E0B62}" type="slidenum">
              <a:rPr lang="hr-HR"/>
              <a:pPr/>
              <a:t>8</a:t>
            </a:fld>
            <a:r>
              <a:rPr lang="hr-HR"/>
              <a:t> / 22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960BB55-F6E2-4478-9B10-BC01771CF401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569913" y="1038225"/>
            <a:ext cx="8991600" cy="4679950"/>
          </a:xfrm>
          <a:prstGeom prst="rect">
            <a:avLst/>
          </a:prstGeom>
          <a:solidFill>
            <a:srgbClr val="FFCC99">
              <a:alpha val="39999"/>
            </a:srgbClr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hr-HR"/>
              <a:t>void zamijeni (int </a:t>
            </a:r>
            <a:r>
              <a:rPr lang="hr-HR">
                <a:solidFill>
                  <a:srgbClr val="FF0000"/>
                </a:solidFill>
              </a:rPr>
              <a:t>*tri</a:t>
            </a:r>
            <a:r>
              <a:rPr lang="hr-HR"/>
              <a:t>, int </a:t>
            </a:r>
            <a:r>
              <a:rPr lang="hr-HR">
                <a:solidFill>
                  <a:srgbClr val="000099"/>
                </a:solidFill>
              </a:rPr>
              <a:t>*sedam</a:t>
            </a:r>
            <a:r>
              <a:rPr lang="hr-HR"/>
              <a:t>) { </a:t>
            </a:r>
            <a:endParaRPr lang="hr-HR">
              <a:solidFill>
                <a:schemeClr val="folHlink"/>
              </a:solidFill>
            </a:endParaRPr>
          </a:p>
          <a:p>
            <a:r>
              <a:rPr lang="hr-HR"/>
              <a:t>  int </a:t>
            </a:r>
            <a:r>
              <a:rPr lang="hr-HR">
                <a:solidFill>
                  <a:srgbClr val="008000"/>
                </a:solidFill>
              </a:rPr>
              <a:t>*pom</a:t>
            </a:r>
            <a:r>
              <a:rPr lang="hr-HR"/>
              <a:t>;				 </a:t>
            </a:r>
            <a:r>
              <a:rPr lang="hr-HR">
                <a:solidFill>
                  <a:schemeClr val="folHlink"/>
                </a:solidFill>
              </a:rPr>
              <a:t>// lokalna zamjena adresa</a:t>
            </a:r>
            <a:endParaRPr lang="hr-HR"/>
          </a:p>
          <a:p>
            <a:r>
              <a:rPr lang="hr-HR">
                <a:solidFill>
                  <a:srgbClr val="008000"/>
                </a:solidFill>
              </a:rPr>
              <a:t>  pom</a:t>
            </a:r>
            <a:r>
              <a:rPr lang="hr-HR"/>
              <a:t> = </a:t>
            </a:r>
            <a:r>
              <a:rPr lang="hr-HR">
                <a:solidFill>
                  <a:srgbClr val="FF0000"/>
                </a:solidFill>
              </a:rPr>
              <a:t>tri</a:t>
            </a:r>
            <a:r>
              <a:rPr lang="hr-HR"/>
              <a:t>;</a:t>
            </a:r>
          </a:p>
          <a:p>
            <a:r>
              <a:rPr lang="hr-HR"/>
              <a:t>  </a:t>
            </a:r>
            <a:r>
              <a:rPr lang="hr-HR">
                <a:solidFill>
                  <a:srgbClr val="FF0000"/>
                </a:solidFill>
              </a:rPr>
              <a:t>tri</a:t>
            </a:r>
            <a:r>
              <a:rPr lang="hr-HR"/>
              <a:t> = </a:t>
            </a:r>
            <a:r>
              <a:rPr lang="hr-HR">
                <a:solidFill>
                  <a:srgbClr val="000099"/>
                </a:solidFill>
              </a:rPr>
              <a:t>sedam</a:t>
            </a:r>
            <a:r>
              <a:rPr lang="hr-HR"/>
              <a:t>;</a:t>
            </a:r>
          </a:p>
          <a:p>
            <a:r>
              <a:rPr lang="hr-HR"/>
              <a:t>  </a:t>
            </a:r>
            <a:r>
              <a:rPr lang="hr-HR">
                <a:solidFill>
                  <a:srgbClr val="000099"/>
                </a:solidFill>
              </a:rPr>
              <a:t>sedam</a:t>
            </a:r>
            <a:r>
              <a:rPr lang="hr-HR"/>
              <a:t> = </a:t>
            </a:r>
            <a:r>
              <a:rPr lang="hr-HR">
                <a:solidFill>
                  <a:srgbClr val="008000"/>
                </a:solidFill>
              </a:rPr>
              <a:t>pom</a:t>
            </a:r>
            <a:r>
              <a:rPr lang="hr-HR"/>
              <a:t>;</a:t>
            </a:r>
          </a:p>
          <a:p>
            <a:r>
              <a:rPr lang="hr-HR"/>
              <a:t>}</a:t>
            </a:r>
          </a:p>
          <a:p>
            <a:r>
              <a:rPr lang="hr-HR"/>
              <a:t>int main () {</a:t>
            </a:r>
          </a:p>
          <a:p>
            <a:r>
              <a:rPr lang="hr-HR"/>
              <a:t>  int </a:t>
            </a:r>
            <a:r>
              <a:rPr lang="hr-HR">
                <a:solidFill>
                  <a:srgbClr val="FF0000"/>
                </a:solidFill>
              </a:rPr>
              <a:t>tri</a:t>
            </a:r>
            <a:r>
              <a:rPr lang="hr-HR"/>
              <a:t>=3, </a:t>
            </a:r>
            <a:r>
              <a:rPr lang="hr-HR">
                <a:solidFill>
                  <a:srgbClr val="000099"/>
                </a:solidFill>
              </a:rPr>
              <a:t>sedam</a:t>
            </a:r>
            <a:r>
              <a:rPr lang="hr-HR"/>
              <a:t>=7;</a:t>
            </a:r>
          </a:p>
          <a:p>
            <a:r>
              <a:rPr lang="hr-HR"/>
              <a:t>  zamijeni (</a:t>
            </a:r>
            <a:r>
              <a:rPr lang="hr-HR">
                <a:solidFill>
                  <a:srgbClr val="FF0000"/>
                </a:solidFill>
              </a:rPr>
              <a:t>&amp;tri</a:t>
            </a:r>
            <a:r>
              <a:rPr lang="hr-HR"/>
              <a:t>, </a:t>
            </a:r>
            <a:r>
              <a:rPr lang="hr-HR">
                <a:solidFill>
                  <a:srgbClr val="000099"/>
                </a:solidFill>
              </a:rPr>
              <a:t>&amp;sedam</a:t>
            </a:r>
            <a:r>
              <a:rPr lang="hr-HR"/>
              <a:t>);</a:t>
            </a:r>
          </a:p>
          <a:p>
            <a:r>
              <a:rPr lang="hr-HR"/>
              <a:t>  return 0;</a:t>
            </a:r>
          </a:p>
          <a:p>
            <a:r>
              <a:rPr lang="hr-HR"/>
              <a:t>}</a:t>
            </a:r>
          </a:p>
          <a:p>
            <a:endParaRPr lang="hr-HR"/>
          </a:p>
        </p:txBody>
      </p:sp>
      <p:sp>
        <p:nvSpPr>
          <p:cNvPr id="178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Razmjena podataka s funkcijom - </a:t>
            </a:r>
            <a:r>
              <a:rPr lang="hr-HR" i="1" smtClean="0"/>
              <a:t>lokalna zamjena adresa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3" y="5880100"/>
            <a:ext cx="9063037" cy="404813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kumimoji="0" lang="en-GB" sz="2400" smtClean="0">
                <a:solidFill>
                  <a:schemeClr val="folHlink"/>
                </a:solidFill>
                <a:effectLst/>
                <a:latin typeface="Courier New" pitchFamily="49" charset="0"/>
                <a:sym typeface="Wingdings" pitchFamily="2" charset="2"/>
              </a:rPr>
              <a:t></a:t>
            </a:r>
            <a:r>
              <a:rPr kumimoji="0" lang="hr-HR" sz="2400" smtClean="0">
                <a:solidFill>
                  <a:schemeClr val="folHlink"/>
                </a:solidFill>
                <a:effectLst/>
                <a:latin typeface="Courier New" pitchFamily="49" charset="0"/>
                <a:sym typeface="Wingdings" pitchFamily="2" charset="2"/>
              </a:rPr>
              <a:t>KomunikacijaSFunkcijama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10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0612D36B-FA78-4606-AEC8-7A14F2280522}" type="slidenum">
              <a:rPr lang="hr-HR"/>
              <a:pPr/>
              <a:t>9</a:t>
            </a:fld>
            <a:r>
              <a:rPr lang="hr-HR"/>
              <a:t> / 22</a:t>
            </a:r>
          </a:p>
        </p:txBody>
      </p:sp>
      <p:sp>
        <p:nvSpPr>
          <p:cNvPr id="11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D8D1890-665C-413F-AECC-0A2F2CCAB35F}" type="datetime1">
              <a:rPr lang="hr-HR" smtClean="0"/>
              <a:pPr>
                <a:defRPr/>
              </a:pPr>
              <a:t>6.3.2013.</a:t>
            </a:fld>
            <a:endParaRPr lang="hr-HR"/>
          </a:p>
        </p:txBody>
      </p:sp>
      <p:sp>
        <p:nvSpPr>
          <p:cNvPr id="1192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Rezervacija i oslobađanje memorije</a:t>
            </a: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11929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hr-HR" sz="2400" smtClean="0"/>
              <a:t>Definicijom polja uvijek se u memoriji rezervira prostor za najveći očekivani broj članova polja:</a:t>
            </a:r>
          </a:p>
          <a:p>
            <a:pPr>
              <a:lnSpc>
                <a:spcPct val="90000"/>
              </a:lnSpc>
              <a:defRPr/>
            </a:pPr>
            <a:endParaRPr lang="hr-HR" sz="2400" smtClean="0"/>
          </a:p>
          <a:p>
            <a:pPr>
              <a:lnSpc>
                <a:spcPct val="90000"/>
              </a:lnSpc>
              <a:defRPr/>
            </a:pPr>
            <a:endParaRPr lang="hr-HR" sz="2400" smtClean="0"/>
          </a:p>
          <a:p>
            <a:pPr>
              <a:lnSpc>
                <a:spcPct val="90000"/>
              </a:lnSpc>
              <a:defRPr/>
            </a:pPr>
            <a:r>
              <a:rPr lang="hr-HR" sz="2400" smtClean="0"/>
              <a:t>no, najčešće ćemo raditi s mnogo manjim brojem članova polja</a:t>
            </a:r>
          </a:p>
          <a:p>
            <a:pPr>
              <a:lnSpc>
                <a:spcPct val="90000"/>
              </a:lnSpc>
              <a:defRPr/>
            </a:pPr>
            <a:r>
              <a:rPr lang="hr-HR" sz="2400" smtClean="0"/>
              <a:t>još jedna česta greška:</a:t>
            </a:r>
          </a:p>
          <a:p>
            <a:pPr>
              <a:lnSpc>
                <a:spcPct val="90000"/>
              </a:lnSpc>
              <a:defRPr/>
            </a:pPr>
            <a:endParaRPr lang="hr-HR" sz="2400" smtClean="0"/>
          </a:p>
          <a:p>
            <a:pPr>
              <a:lnSpc>
                <a:spcPct val="90000"/>
              </a:lnSpc>
              <a:defRPr/>
            </a:pPr>
            <a:endParaRPr lang="hr-HR" sz="2400" smtClean="0"/>
          </a:p>
          <a:p>
            <a:pPr>
              <a:lnSpc>
                <a:spcPct val="90000"/>
              </a:lnSpc>
              <a:defRPr/>
            </a:pPr>
            <a:r>
              <a:rPr lang="hr-HR" sz="2400" smtClean="0"/>
              <a:t>bolji je pristup od računala zatražiti točnu potrebnu količinu memorije:</a:t>
            </a:r>
          </a:p>
          <a:p>
            <a:pPr lvl="1">
              <a:lnSpc>
                <a:spcPct val="90000"/>
              </a:lnSpc>
              <a:defRPr/>
            </a:pPr>
            <a:r>
              <a:rPr lang="hr-HR" sz="2000" b="1" smtClean="0">
                <a:latin typeface="Courier New" pitchFamily="49" charset="0"/>
              </a:rPr>
              <a:t>malloc</a:t>
            </a:r>
          </a:p>
          <a:p>
            <a:pPr lvl="1">
              <a:lnSpc>
                <a:spcPct val="90000"/>
              </a:lnSpc>
              <a:defRPr/>
            </a:pPr>
            <a:r>
              <a:rPr lang="hr-HR" sz="2000" b="1" smtClean="0">
                <a:latin typeface="Courier New" pitchFamily="49" charset="0"/>
              </a:rPr>
              <a:t>realloc</a:t>
            </a:r>
          </a:p>
          <a:p>
            <a:pPr lvl="1">
              <a:lnSpc>
                <a:spcPct val="90000"/>
              </a:lnSpc>
              <a:defRPr/>
            </a:pPr>
            <a:r>
              <a:rPr lang="hr-HR" sz="2000" b="1" smtClean="0">
                <a:latin typeface="Courier New" pitchFamily="49" charset="0"/>
              </a:rPr>
              <a:t>free</a:t>
            </a:r>
          </a:p>
          <a:p>
            <a:pPr>
              <a:lnSpc>
                <a:spcPct val="90000"/>
              </a:lnSpc>
              <a:defRPr/>
            </a:pPr>
            <a:r>
              <a:rPr lang="hr-HR" sz="2400" b="1" smtClean="0">
                <a:solidFill>
                  <a:srgbClr val="FF0000"/>
                </a:solidFill>
                <a:latin typeface="Courier New" pitchFamily="49" charset="0"/>
              </a:rPr>
              <a:t>#include &lt;malloc.h&gt;</a:t>
            </a:r>
          </a:p>
        </p:txBody>
      </p:sp>
      <p:sp>
        <p:nvSpPr>
          <p:cNvPr id="1192969" name="Rectangle 9"/>
          <p:cNvSpPr>
            <a:spLocks noChangeArrowheads="1"/>
          </p:cNvSpPr>
          <p:nvPr/>
        </p:nvSpPr>
        <p:spPr bwMode="auto">
          <a:xfrm>
            <a:off x="560388" y="1844675"/>
            <a:ext cx="4321175" cy="504825"/>
          </a:xfrm>
          <a:prstGeom prst="rect">
            <a:avLst/>
          </a:prstGeom>
          <a:solidFill>
            <a:srgbClr val="FFCC99">
              <a:alpha val="39999"/>
            </a:srgbClr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1">
              <a:buClr>
                <a:srgbClr val="FF0000"/>
              </a:buClr>
              <a:buSzPct val="80000"/>
              <a:defRPr/>
            </a:pPr>
            <a:r>
              <a:rPr lang="hr-HR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polje [1000];</a:t>
            </a:r>
            <a:r>
              <a:rPr lang="hr-HR" sz="2800" b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hr-HR" sz="2800"/>
          </a:p>
        </p:txBody>
      </p:sp>
      <p:sp>
        <p:nvSpPr>
          <p:cNvPr id="1192970" name="AutoShape 10"/>
          <p:cNvSpPr>
            <a:spLocks noChangeArrowheads="1"/>
          </p:cNvSpPr>
          <p:nvPr/>
        </p:nvSpPr>
        <p:spPr bwMode="auto">
          <a:xfrm>
            <a:off x="6176963" y="1773238"/>
            <a:ext cx="3529012" cy="576262"/>
          </a:xfrm>
          <a:prstGeom prst="wedgeRoundRectCallout">
            <a:avLst>
              <a:gd name="adj1" fmla="val -102093"/>
              <a:gd name="adj2" fmla="val -139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hr-HR" sz="2400" b="0">
                <a:latin typeface="Arial Narrow" pitchFamily="34" charset="0"/>
              </a:rPr>
              <a:t>Koliko se okteta rezervira?</a:t>
            </a:r>
            <a:endParaRPr lang="hr-HR" sz="2400">
              <a:latin typeface="Arial Narrow" pitchFamily="34" charset="0"/>
            </a:endParaRPr>
          </a:p>
        </p:txBody>
      </p:sp>
      <p:sp>
        <p:nvSpPr>
          <p:cNvPr id="13318" name="Rectangle 11"/>
          <p:cNvSpPr>
            <a:spLocks noChangeArrowheads="1"/>
          </p:cNvSpPr>
          <p:nvPr/>
        </p:nvSpPr>
        <p:spPr bwMode="auto">
          <a:xfrm>
            <a:off x="3584575" y="3141663"/>
            <a:ext cx="3240088" cy="863600"/>
          </a:xfrm>
          <a:prstGeom prst="rect">
            <a:avLst/>
          </a:prstGeom>
          <a:solidFill>
            <a:srgbClr val="FFCC99">
              <a:alpha val="39999"/>
            </a:srgbClr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hr-HR" sz="2400"/>
              <a:t>scanf("%d", &amp;n);</a:t>
            </a:r>
          </a:p>
          <a:p>
            <a:r>
              <a:rPr lang="hr-HR" sz="2400"/>
              <a:t>int polje[n]; </a:t>
            </a:r>
          </a:p>
        </p:txBody>
      </p:sp>
      <p:sp>
        <p:nvSpPr>
          <p:cNvPr id="1192972" name="Line 12"/>
          <p:cNvSpPr>
            <a:spLocks noChangeShapeType="1"/>
          </p:cNvSpPr>
          <p:nvPr/>
        </p:nvSpPr>
        <p:spPr bwMode="auto">
          <a:xfrm flipV="1">
            <a:off x="3440113" y="3141663"/>
            <a:ext cx="3529012" cy="863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2973" name="Line 13"/>
          <p:cNvSpPr>
            <a:spLocks noChangeShapeType="1"/>
          </p:cNvSpPr>
          <p:nvPr/>
        </p:nvSpPr>
        <p:spPr bwMode="auto">
          <a:xfrm>
            <a:off x="3440113" y="3068638"/>
            <a:ext cx="3529012" cy="9366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9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2970" grpId="0" animBg="1"/>
      <p:bldP spid="1192972" grpId="0" animBg="1"/>
      <p:bldP spid="1192973" grpId="0" animBg="1"/>
    </p:bldLst>
  </p:timing>
</p:sld>
</file>

<file path=ppt/theme/theme1.xml><?xml version="1.0" encoding="utf-8"?>
<a:theme xmlns:a="http://schemas.openxmlformats.org/drawingml/2006/main" name="ASP">
  <a:themeElements>
    <a:clrScheme name="ASP 1">
      <a:dk1>
        <a:srgbClr val="000066"/>
      </a:dk1>
      <a:lt1>
        <a:srgbClr val="CCEC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AEC9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ASP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9999"/>
          </a:srgbClr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9999"/>
          </a:srgbClr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ASP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25042</TotalTime>
  <Words>1484</Words>
  <Application>Microsoft Office PowerPoint</Application>
  <PresentationFormat>A4 Paper (210x297 mm)</PresentationFormat>
  <Paragraphs>310</Paragraphs>
  <Slides>22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ASP</vt:lpstr>
      <vt:lpstr>Picture</vt:lpstr>
      <vt:lpstr>Algoritmi i strukture podataka</vt:lpstr>
      <vt:lpstr>Creative Commons</vt:lpstr>
      <vt:lpstr>Utvrđivanje gradiva iz PIPI-ja</vt:lpstr>
      <vt:lpstr>Pokazivači</vt:lpstr>
      <vt:lpstr>Rješenje</vt:lpstr>
      <vt:lpstr>Razmjena podataka s funkcijom - call by value</vt:lpstr>
      <vt:lpstr>Razmjena podataka s funkcijom - call by reference</vt:lpstr>
      <vt:lpstr>Razmjena podataka s funkcijom - lokalna zamjena adresa</vt:lpstr>
      <vt:lpstr>Rezervacija i oslobađanje memorije</vt:lpstr>
      <vt:lpstr>Rezervacija memorije</vt:lpstr>
      <vt:lpstr>Promjena rezervacije memorije</vt:lpstr>
      <vt:lpstr>Oslobađanje memorije</vt:lpstr>
      <vt:lpstr>Primjer s rezervacijom memorije</vt:lpstr>
      <vt:lpstr>Primjer s rezervacijom memorije: rezultat izvođenja</vt:lpstr>
      <vt:lpstr>Polja pokazivača</vt:lpstr>
      <vt:lpstr>Primjer</vt:lpstr>
      <vt:lpstr>Zadaci za vježbu</vt:lpstr>
      <vt:lpstr>Pokazivači</vt:lpstr>
      <vt:lpstr>Polja - 1</vt:lpstr>
      <vt:lpstr>Polja - 2</vt:lpstr>
      <vt:lpstr>Zapisi i datoteke</vt:lpstr>
      <vt:lpstr>Zapisi i datoteke</vt:lpstr>
    </vt:vector>
  </TitlesOfParts>
  <Manager>Damir Kalpić</Manager>
  <Company>ZPR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i strukture podataka</dc:title>
  <dc:creator>Gordan Gledec</dc:creator>
  <cp:lastModifiedBy>Nikica Hlupic</cp:lastModifiedBy>
  <cp:revision>995</cp:revision>
  <cp:lastPrinted>1999-09-23T14:23:06Z</cp:lastPrinted>
  <dcterms:created xsi:type="dcterms:W3CDTF">1998-09-29T08:27:49Z</dcterms:created>
  <dcterms:modified xsi:type="dcterms:W3CDTF">2013-03-06T09:13:15Z</dcterms:modified>
</cp:coreProperties>
</file>