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921" r:id="rId2"/>
    <p:sldId id="92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00"/>
    <a:srgbClr val="008000"/>
    <a:srgbClr val="000099"/>
    <a:srgbClr val="FFCC99"/>
    <a:srgbClr val="FF99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62" d="100"/>
          <a:sy n="62" d="100"/>
        </p:scale>
        <p:origin x="-1890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24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FAC762-B66D-4505-B95A-A8064DDDF07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2EBCBBC-5CB3-421A-98DF-ED2B66E96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hr.wikipedia.org/wiki/Hicham_El_Guerrouj" TargetMode="External"/><Relationship Id="rId3" Type="http://schemas.openxmlformats.org/officeDocument/2006/relationships/hyperlink" Target="http://hr.wikipedia.org/w/index.php?title=DIN_31635&amp;action=edit" TargetMode="External"/><Relationship Id="rId7" Type="http://schemas.openxmlformats.org/officeDocument/2006/relationships/hyperlink" Target="http://hr.wikipedia.org/wiki/Europ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r.wikipedia.org/w/index.php?title=A%C5%A1-%C5%A0ams&amp;action=edit" TargetMode="External"/><Relationship Id="rId11" Type="http://schemas.openxmlformats.org/officeDocument/2006/relationships/hyperlink" Target="http://hr.wikipedia.org/wiki/Engleska" TargetMode="External"/><Relationship Id="rId5" Type="http://schemas.openxmlformats.org/officeDocument/2006/relationships/hyperlink" Target="http://hr.wikipedia.org/w/index.php?title=Sura&amp;action=edit" TargetMode="External"/><Relationship Id="rId10" Type="http://schemas.openxmlformats.org/officeDocument/2006/relationships/hyperlink" Target="http://hr.wikipedia.org/w/index.php?title=Omar_Sharif&amp;action=edit" TargetMode="External"/><Relationship Id="rId4" Type="http://schemas.openxmlformats.org/officeDocument/2006/relationships/hyperlink" Target="http://hr.wikipedia.org/w/index.php?title=ISO_233&amp;action=edit" TargetMode="External"/><Relationship Id="rId9" Type="http://schemas.openxmlformats.org/officeDocument/2006/relationships/hyperlink" Target="http://hr.wikipedia.org/wiki/Francuska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1 stolica - O(1)</a:t>
            </a:r>
          </a:p>
          <a:p>
            <a:pPr eaLnBrk="1" hangingPunct="1"/>
            <a:r>
              <a:rPr lang="hr-HR" smtClean="0"/>
              <a:t>n stolica - O(n)</a:t>
            </a:r>
          </a:p>
          <a:p>
            <a:pPr eaLnBrk="1" hangingPunct="1"/>
            <a:r>
              <a:rPr lang="hr-HR" smtClean="0"/>
              <a:t>n stolica iz A u B: pitanje oće reć ovo: nosimo stolicu iz A u B i ostavimo je na vratima (to je rad 1) ; odemo u A po novu , donesemo je do B (1) . sad moramo ovu s vrata stavit u b (+1 u drugom koraku). U trećem, odemo u A i donesemo je u B (1), pri donošenju moramo pomaknut one dvije koje su već u B (+2); u četvrtom, donesemo iz A u B, to je 1, kad ju donesemo u B, moramo pomaknuti 3 stolice (+3). Odatle: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1 + (1+1) + (1+2) + (1+3) + ... (1 + n-1) = 1 +2 + 3 + 4 + ... + n = n(n+1)/2 = n</a:t>
            </a:r>
            <a:r>
              <a:rPr lang="hr-HR" baseline="30000" smtClean="0"/>
              <a:t>2</a:t>
            </a:r>
            <a:r>
              <a:rPr lang="hr-HR" smtClean="0"/>
              <a:t>/2 + n/2 = O(n</a:t>
            </a:r>
            <a:r>
              <a:rPr lang="hr-HR" baseline="30000" smtClean="0"/>
              <a:t>2</a:t>
            </a:r>
            <a:r>
              <a:rPr lang="hr-HR" smtClean="0"/>
              <a:t>)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I think I got it! :-)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Početak ažuriran prema mailu prof. Mangera (pa dorađen by DK).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Vrijedi: O(1) &lt; O(log n) &lt; O(n) &lt; .... u smislu da uvijek postoje funkcije veceg reda velicine koje za dovoljno veliki n premašuju sve funkcije manjeg reda veličine. 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DK ubacio faktorijele.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pojasnio DK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E, kako to sa sortiranjem: treba n pronaći prvi po abecedi nad skupom od prosječno n/2 elemenata (ako sam dobro prenio sadržaj razgovora s DK)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tu je ranije (mislim) krivo pisalo f ~ o(g(x)) - il je ~ ili je o, je li tako?</a:t>
            </a:r>
          </a:p>
          <a:p>
            <a:pPr eaLnBrk="1" hangingPunct="1"/>
            <a:r>
              <a:rPr lang="hr-HR" smtClean="0"/>
              <a:t>asimptota = nestižnica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logaritamska skala, redom funkcije sa slajda 19, osim faktorijela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Prerađeno prema mailu prof. Mangera.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Tko zna? Krešo zna.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a) O(n) </a:t>
            </a:r>
          </a:p>
          <a:p>
            <a:pPr eaLnBrk="1" hangingPunct="1"/>
            <a:r>
              <a:rPr lang="hr-HR" smtClean="0"/>
              <a:t>b) n/2 + 2 ~ n/2  (kaže zadatak asimptotsko - znači da je bitan koeficijent?)</a:t>
            </a:r>
          </a:p>
          <a:p>
            <a:pPr eaLnBrk="1" hangingPunct="1"/>
            <a:r>
              <a:rPr lang="hr-HR" smtClean="0"/>
              <a:t>c) ~ 1 </a:t>
            </a:r>
          </a:p>
          <a:p>
            <a:pPr eaLnBrk="1" hangingPunct="1"/>
            <a:r>
              <a:rPr lang="hr-HR" smtClean="0"/>
              <a:t>d) n + 2 ~ n, ovo 2 zbog 2 naredbe unutar if</a:t>
            </a:r>
          </a:p>
          <a:p>
            <a:pPr eaLnBrk="1" hangingPunct="1"/>
            <a:r>
              <a:rPr lang="hr-HR" smtClean="0"/>
              <a:t>e) b je jednak zadnjem elementu (n+2); kad b nema, onda je 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mtClean="0"/>
              <a:t>Rješenje: </a:t>
            </a:r>
            <a:r>
              <a:rPr lang="hr-HR" smtClean="0">
                <a:solidFill>
                  <a:srgbClr val="FF0000"/>
                </a:solidFill>
              </a:rPr>
              <a:t>O(log n)</a:t>
            </a:r>
            <a:endParaRPr lang="hr-H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Ovo je skroz prerađeno, one moje matematičke fore su brutalno izbačene, Bogu hvala! :)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Dodao DK, prema SR.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E sad. Nakon višeminutnog gruntanja, dokučili smo priču. Ideja je ova: S lijeve strane imamo složenosti. Trebamo problem za 1 sat. Raspolažemo s 3 računala, brzina x, 100x i 1000x. Za svaku složenost imamo Ni ulaznih podataka. </a:t>
            </a:r>
          </a:p>
          <a:p>
            <a:pPr eaLnBrk="1" hangingPunct="1"/>
            <a:r>
              <a:rPr lang="hr-HR" smtClean="0"/>
              <a:t>Prvi red, složenost n: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imamo N1 broj podataka, složenost je N1. Sa 100x bržim računalom za 1 sat mogli bismo obraditi 100*N1 podataka, s 1000x bržim 1000*N1 podataka. Jasno.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složenost n</a:t>
            </a:r>
            <a:r>
              <a:rPr lang="hr-HR" baseline="30000" smtClean="0"/>
              <a:t>2</a:t>
            </a:r>
            <a:r>
              <a:rPr lang="hr-HR" smtClean="0"/>
              <a:t>:</a:t>
            </a:r>
          </a:p>
          <a:p>
            <a:pPr eaLnBrk="1" hangingPunct="1"/>
            <a:r>
              <a:rPr lang="hr-HR" smtClean="0"/>
              <a:t>Imamo N2 ulaznih podataka koje obradimo u 1 sat na računalu 1x. Na 100x računalu u 1 sat možemo obraditi 10*N2 podataka, na 1000x korijen iz 1000 puta N2.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složenost n</a:t>
            </a:r>
            <a:r>
              <a:rPr lang="hr-HR" baseline="30000" smtClean="0"/>
              <a:t>2</a:t>
            </a:r>
            <a:r>
              <a:rPr lang="hr-HR" smtClean="0"/>
              <a:t>:</a:t>
            </a:r>
          </a:p>
          <a:p>
            <a:pPr eaLnBrk="1" hangingPunct="1"/>
            <a:r>
              <a:rPr lang="hr-HR" smtClean="0"/>
              <a:t>N3 ulaza - računalo 1x - u 1 sat N3</a:t>
            </a:r>
            <a:r>
              <a:rPr lang="hr-HR" baseline="30000" smtClean="0"/>
              <a:t>3</a:t>
            </a:r>
            <a:r>
              <a:rPr lang="hr-HR" smtClean="0"/>
              <a:t>, 100x: (a * N3)</a:t>
            </a:r>
            <a:r>
              <a:rPr lang="hr-HR" baseline="30000" smtClean="0"/>
              <a:t>3</a:t>
            </a:r>
            <a:r>
              <a:rPr lang="hr-HR" smtClean="0"/>
              <a:t>=100*N3</a:t>
            </a:r>
            <a:r>
              <a:rPr lang="hr-HR" baseline="30000" smtClean="0"/>
              <a:t>3</a:t>
            </a:r>
            <a:r>
              <a:rPr lang="hr-HR" smtClean="0"/>
              <a:t> - a=4.64, dakle uz ulaz 4.64*N3 ćemo za 1 h napraviti isti posao kao na računalu 1x; 1000x - a=10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2</a:t>
            </a:r>
            <a:r>
              <a:rPr lang="hr-HR" baseline="30000" smtClean="0"/>
              <a:t>n</a:t>
            </a:r>
            <a:r>
              <a:rPr lang="hr-HR" smtClean="0"/>
              <a:t>:</a:t>
            </a:r>
          </a:p>
          <a:p>
            <a:pPr eaLnBrk="1" hangingPunct="1"/>
            <a:r>
              <a:rPr lang="hr-HR" smtClean="0"/>
              <a:t>N4 ulaza - računalo 1x u 1 sat 2</a:t>
            </a:r>
            <a:r>
              <a:rPr lang="hr-HR" baseline="30000" smtClean="0"/>
              <a:t>N4</a:t>
            </a:r>
            <a:r>
              <a:rPr lang="hr-HR" smtClean="0"/>
              <a:t>; 100x: 2</a:t>
            </a:r>
            <a:r>
              <a:rPr lang="hr-HR" baseline="30000" smtClean="0"/>
              <a:t>(x)</a:t>
            </a:r>
            <a:r>
              <a:rPr lang="hr-HR" smtClean="0"/>
              <a:t>=100*2</a:t>
            </a:r>
            <a:r>
              <a:rPr lang="hr-HR" baseline="30000" smtClean="0"/>
              <a:t>N4</a:t>
            </a:r>
            <a:r>
              <a:rPr lang="hr-HR" smtClean="0"/>
              <a:t> =2 </a:t>
            </a:r>
            <a:r>
              <a:rPr lang="hr-HR" baseline="30000" smtClean="0"/>
              <a:t>(6.64+N4)</a:t>
            </a:r>
            <a:r>
              <a:rPr lang="hr-HR" smtClean="0"/>
              <a:t>, dakle za broj podataka N4+6.64 treba nam 100x jači comp. Još gore, ako na broj ulaznih podataka N4 dodamo tek 10 podataka, treba nam 1000x jači comp da u 1 sat obavimo posao.</a:t>
            </a:r>
          </a:p>
          <a:p>
            <a:pPr eaLnBrk="1" hangingPunct="1"/>
            <a:endParaRPr lang="hr-HR" smtClean="0"/>
          </a:p>
          <a:p>
            <a:pPr eaLnBrk="1" hangingPunct="1"/>
            <a:r>
              <a:rPr lang="hr-HR" smtClean="0"/>
              <a:t>3</a:t>
            </a:r>
            <a:r>
              <a:rPr lang="hr-HR" baseline="30000" smtClean="0"/>
              <a:t>n</a:t>
            </a:r>
            <a:r>
              <a:rPr lang="hr-HR" smtClean="0"/>
              <a:t>:</a:t>
            </a:r>
          </a:p>
          <a:p>
            <a:pPr eaLnBrk="1" hangingPunct="1"/>
            <a:r>
              <a:rPr lang="hr-HR" smtClean="0"/>
              <a:t>ajmo braćo, možemo i sami za vježbu! :-)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Zgodno! Tamnijom žutom (narančastom?) pozadinom označene su komponente s najvećim udjelom za zadani n.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Primijetite da je konstatna velika, a n mali i da se svejedno vidi utjecaj n-a.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abu stavljaju ispred imena najstarijeg sina – dakle Jafar je bio najstariji sin našeg Muhameda, sina Muse. </a:t>
            </a:r>
            <a:r>
              <a:rPr lang="hr-HR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hr-HR" smtClean="0">
                <a:sym typeface="Wingdings" pitchFamily="2" charset="2"/>
              </a:rPr>
              <a:t>Što se tiče transkripcije:</a:t>
            </a:r>
          </a:p>
          <a:p>
            <a:pPr eaLnBrk="1" hangingPunct="1"/>
            <a:endParaRPr lang="hr-HR" smtClean="0">
              <a:sym typeface="Wingdings" pitchFamily="2" charset="2"/>
            </a:endParaRPr>
          </a:p>
          <a:p>
            <a:pPr eaLnBrk="1" hangingPunct="1"/>
            <a:r>
              <a:rPr lang="hr-HR" smtClean="0">
                <a:sym typeface="Wingdings" pitchFamily="2" charset="2"/>
              </a:rPr>
              <a:t>Postoji više propisanih standarda za transliteraciju arapskih imena, kao </a:t>
            </a:r>
            <a:r>
              <a:rPr lang="hr-HR" smtClean="0">
                <a:sym typeface="Wingdings" pitchFamily="2" charset="2"/>
                <a:hlinkClick r:id="rId3" tooltip="DIN 31635"/>
              </a:rPr>
              <a:t>DIN 31635</a:t>
            </a:r>
            <a:r>
              <a:rPr lang="hr-HR" smtClean="0">
                <a:sym typeface="Wingdings" pitchFamily="2" charset="2"/>
              </a:rPr>
              <a:t> ili </a:t>
            </a:r>
            <a:r>
              <a:rPr lang="hr-HR" smtClean="0">
                <a:sym typeface="Wingdings" pitchFamily="2" charset="2"/>
                <a:hlinkClick r:id="rId4" tooltip="ISO 233"/>
              </a:rPr>
              <a:t>ISO 233</a:t>
            </a:r>
            <a:r>
              <a:rPr lang="hr-HR" smtClean="0">
                <a:sym typeface="Wingdings" pitchFamily="2" charset="2"/>
              </a:rPr>
              <a:t>. Ipak u većini slučajeva, npr. u novinama ili knjigama, može se naći transkribirana inačica naziva, npr. </a:t>
            </a:r>
            <a:r>
              <a:rPr lang="hr-HR" smtClean="0">
                <a:sym typeface="Wingdings" pitchFamily="2" charset="2"/>
                <a:hlinkClick r:id="rId5" tooltip="Sura"/>
              </a:rPr>
              <a:t>sura</a:t>
            </a:r>
            <a:r>
              <a:rPr lang="hr-HR" smtClean="0">
                <a:sym typeface="Wingdings" pitchFamily="2" charset="2"/>
              </a:rPr>
              <a:t> </a:t>
            </a:r>
            <a:r>
              <a:rPr lang="hr-HR" smtClean="0">
                <a:sym typeface="Wingdings" pitchFamily="2" charset="2"/>
                <a:hlinkClick r:id="rId6" tooltip="Aš-Šams"/>
              </a:rPr>
              <a:t>aš-Šams</a:t>
            </a:r>
            <a:r>
              <a:rPr lang="hr-HR" smtClean="0">
                <a:sym typeface="Wingdings" pitchFamily="2" charset="2"/>
              </a:rPr>
              <a:t> / ash-shams (engleski) / asch-Schams (njemački) / asj-Sjams (nizozemski) / ach-chams (francuski).</a:t>
            </a:r>
          </a:p>
          <a:p>
            <a:pPr eaLnBrk="1" hangingPunct="1"/>
            <a:r>
              <a:rPr lang="hr-HR" smtClean="0">
                <a:sym typeface="Wingdings" pitchFamily="2" charset="2"/>
              </a:rPr>
              <a:t>Budući da je velik broj današnjih arapskih zemalja bio kolonijalni posjed nekih </a:t>
            </a:r>
            <a:r>
              <a:rPr lang="hr-HR" smtClean="0">
                <a:sym typeface="Wingdings" pitchFamily="2" charset="2"/>
                <a:hlinkClick r:id="rId7" tooltip="Europa"/>
              </a:rPr>
              <a:t>europskih</a:t>
            </a:r>
            <a:r>
              <a:rPr lang="hr-HR" smtClean="0">
                <a:sym typeface="Wingdings" pitchFamily="2" charset="2"/>
              </a:rPr>
              <a:t> zemalja, mnoge u transliteraciji arapskih imena koriste jezična pravila svojih bivših kolonizatora. Primjerice: </a:t>
            </a:r>
            <a:r>
              <a:rPr lang="hr-HR" smtClean="0">
                <a:sym typeface="Wingdings" pitchFamily="2" charset="2"/>
                <a:hlinkClick r:id="rId8" tooltip="Hicham El Guerrouj"/>
              </a:rPr>
              <a:t>Hicham El Guerrouj</a:t>
            </a:r>
            <a:r>
              <a:rPr lang="hr-HR" smtClean="0">
                <a:sym typeface="Wingdings" pitchFamily="2" charset="2"/>
              </a:rPr>
              <a:t> (</a:t>
            </a:r>
            <a:r>
              <a:rPr lang="hr-HR" smtClean="0">
                <a:sym typeface="Wingdings" pitchFamily="2" charset="2"/>
                <a:hlinkClick r:id="rId9" tooltip="Francuska"/>
              </a:rPr>
              <a:t>francuska</a:t>
            </a:r>
            <a:r>
              <a:rPr lang="hr-HR" smtClean="0">
                <a:sym typeface="Wingdings" pitchFamily="2" charset="2"/>
              </a:rPr>
              <a:t> transliteracija) ili </a:t>
            </a:r>
            <a:r>
              <a:rPr lang="hr-HR" smtClean="0">
                <a:sym typeface="Wingdings" pitchFamily="2" charset="2"/>
                <a:hlinkClick r:id="rId10" tooltip="Omar Sharif"/>
              </a:rPr>
              <a:t>Omar Sharif</a:t>
            </a:r>
            <a:r>
              <a:rPr lang="hr-HR" smtClean="0">
                <a:sym typeface="Wingdings" pitchFamily="2" charset="2"/>
              </a:rPr>
              <a:t> (</a:t>
            </a:r>
            <a:r>
              <a:rPr lang="hr-HR" smtClean="0">
                <a:sym typeface="Wingdings" pitchFamily="2" charset="2"/>
                <a:hlinkClick r:id="rId11" tooltip="Engleska"/>
              </a:rPr>
              <a:t>engleska</a:t>
            </a:r>
            <a:r>
              <a:rPr lang="hr-HR" smtClean="0">
                <a:sym typeface="Wingdings" pitchFamily="2" charset="2"/>
              </a:rPr>
              <a:t> transliteracija).</a:t>
            </a:r>
          </a:p>
          <a:p>
            <a:pPr eaLnBrk="1" hangingPunct="1"/>
            <a:r>
              <a:rPr lang="hr-HR" smtClean="0">
                <a:sym typeface="Wingdings" pitchFamily="2" charset="2"/>
              </a:rPr>
              <a:t>U hrvatskoj je jezičnoj praksi fonetiziranje arapskih imena.</a:t>
            </a:r>
          </a:p>
          <a:p>
            <a:pPr eaLnBrk="1" hangingPunct="1"/>
            <a:endParaRPr lang="hr-HR" smtClean="0">
              <a:sym typeface="Wingdings" pitchFamily="2" charset="2"/>
            </a:endParaRPr>
          </a:p>
          <a:p>
            <a:pPr eaLnBrk="1" hangingPunct="1"/>
            <a:r>
              <a:rPr lang="hr-HR" smtClean="0">
                <a:sym typeface="Wingdings" pitchFamily="2" charset="2"/>
              </a:rPr>
              <a:t>Dakle, abu Žafar Muhamed ibn Musa al Kovarizmi? Rođen u Kovarizmu, današnjoj Kivi u Uzbeikstanu?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moj arapski prijatelj kaže da se jabr čita žabr... tko će znati...</a:t>
            </a:r>
          </a:p>
          <a:p>
            <a:pPr eaLnBrk="1" hangingPunct="1"/>
            <a:r>
              <a:rPr lang="hr-HR" smtClean="0"/>
              <a:t>eto, što sve Arapi dadoše svijetu, uz koncept sveučilišta, teleskop, sat, kompas, barut, papir, sapun, tkaninu, vjetrenjače, vodovod i kanalizaciju, ceste, navodnjavanje, vino, cijepljenje i zdravstvenu zaštitu, decimalni sustav, brojke, papir, rižu, šećer, pamuk, cameru obscuru, optiku, jakne, gitaru, kavu, parfem, alkohol, higijenu, modernu kemiju... i šah...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747713"/>
            <a:ext cx="5368925" cy="3717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94210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0D2C9456-ECB7-4493-BBA9-7AEF0CAD354B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6F7A8-527B-4803-8253-13D06C9D18E2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CAF5-5CBD-4F7D-8E4D-A9AD3076E7D3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42037-C4BB-4253-9995-C7B557B7092C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75ABF-78A2-48BE-BDFF-0D17A2370761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22BF4-C9FD-456B-956B-08BE074DAD61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06E91-C176-4AC0-8512-CA3C7D170FEA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D5F4C-CF26-481B-ADFB-E80A15712191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E1172-2098-4D8A-9B0E-974B1A6B69E5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BE73F-1541-4A75-82E2-42B1585F7377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F7B34-D5E3-4DD6-9E0D-4919CEF033EE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F90ECEF-3136-4E6A-B744-9F0E0D30D437}" type="slidenum">
              <a:rPr lang="hr-HR"/>
              <a:pPr>
                <a:defRPr/>
              </a:pPr>
              <a:t>‹#›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6A4F2-DE70-41A3-B21A-332604E5C53D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360F8-780D-4A5D-94FD-C3008F5DE097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F98F9-7AEC-4F32-816B-192CE2474E8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7C4AC-DB08-4068-9CE3-4155BDB6F370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3727C-5D12-4AE3-85AD-0DC119031891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0933C-4F72-421F-AEF6-DBBC9311BE85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8C483-0BC1-439C-BE4F-506B3D42419B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140B3-2653-4F6B-A8AC-26ADA203DB5C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E72B-140F-449C-BA82-422470D50546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CEAFF-6CA0-4228-A72A-8B4B6D4FA904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3774-F570-481C-BA4E-81A99083D77F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267B6-C2DF-44CB-94AE-D25197926434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4314E-136B-42ED-BCB8-9459B0274D1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AA2EA-27BD-487A-9E22-759EFD5967B8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9D3C-AABD-4EB0-8D0E-4B4F98EC8DF7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fld id="{3541B114-4010-47F8-8CAD-C5036B5A27E4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1A06CB85-608D-4B07-84C1-4FC17366C838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3" r:id="rId3"/>
    <p:sldLayoutId id="2147483802" r:id="rId4"/>
    <p:sldLayoutId id="2147483801" r:id="rId5"/>
    <p:sldLayoutId id="2147483800" r:id="rId6"/>
    <p:sldLayoutId id="2147483799" r:id="rId7"/>
    <p:sldLayoutId id="2147483798" r:id="rId8"/>
    <p:sldLayoutId id="2147483797" r:id="rId9"/>
    <p:sldLayoutId id="2147483796" r:id="rId10"/>
    <p:sldLayoutId id="2147483795" r:id="rId11"/>
    <p:sldLayoutId id="2147483794" r:id="rId12"/>
    <p:sldLayoutId id="2147483793" r:id="rId13"/>
    <p:sldLayoutId id="2147483792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C86BA-3750-4062-8059-2CCE3863BBB4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6148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</a:t>
            </a:r>
            <a:r>
              <a:rPr lang="hr-HR" sz="1400" i="1" dirty="0" smtClean="0">
                <a:latin typeface="+mn-lt"/>
              </a:rPr>
              <a:t>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40F46-9E9D-4A49-8F10-8BA21AAA989B}" type="slidenum">
              <a:rPr lang="hr-HR"/>
              <a:pPr>
                <a:defRPr/>
              </a:pPr>
              <a:t>10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B7D0C51-428B-4576-ADB1-C13B74A5B482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Algoritmi i programi</a:t>
            </a:r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r-HR" sz="2400" smtClean="0">
                <a:solidFill>
                  <a:srgbClr val="FF0000"/>
                </a:solidFill>
              </a:rPr>
              <a:t>program</a:t>
            </a:r>
            <a:r>
              <a:rPr lang="hr-HR" sz="2400" smtClean="0"/>
              <a:t>  - opis algoritma koji u nekom programskom jeziku jednoznačno određuje što računalo treba napraviti</a:t>
            </a:r>
          </a:p>
          <a:p>
            <a:pPr>
              <a:lnSpc>
                <a:spcPct val="90000"/>
              </a:lnSpc>
            </a:pPr>
            <a:r>
              <a:rPr lang="hr-HR" sz="2400" smtClean="0">
                <a:solidFill>
                  <a:srgbClr val="FF0000"/>
                </a:solidFill>
              </a:rPr>
              <a:t>programiranje</a:t>
            </a:r>
            <a:r>
              <a:rPr lang="hr-HR" sz="2400" smtClean="0"/>
              <a:t> - naučiti sintaksu nekog proceduralnog jezika i steći osnovna intuitivna znanja glede algoritmizacije problema opisanog riječima</a:t>
            </a:r>
          </a:p>
          <a:p>
            <a:pPr>
              <a:lnSpc>
                <a:spcPct val="90000"/>
              </a:lnSpc>
            </a:pPr>
            <a:r>
              <a:rPr lang="hr-HR" sz="2400" smtClean="0"/>
              <a:t>algoritmi + strukture podataka = </a:t>
            </a:r>
            <a:r>
              <a:rPr lang="hr-HR" sz="2400" smtClean="0">
                <a:solidFill>
                  <a:srgbClr val="FF0000"/>
                </a:solidFill>
              </a:rPr>
              <a:t>programi</a:t>
            </a:r>
            <a:r>
              <a:rPr lang="hr-HR" sz="2400" smtClean="0"/>
              <a:t> (Wirth)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osmisliti</a:t>
            </a:r>
            <a:r>
              <a:rPr lang="hr-HR" sz="2000" smtClean="0"/>
              <a:t> algoritme?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strukturirati</a:t>
            </a:r>
            <a:r>
              <a:rPr lang="hr-HR" sz="2000" smtClean="0"/>
              <a:t> podatke?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formulirati</a:t>
            </a:r>
            <a:r>
              <a:rPr lang="hr-HR" sz="2000" smtClean="0"/>
              <a:t> algoritme?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verificirati</a:t>
            </a:r>
            <a:r>
              <a:rPr lang="hr-HR" sz="2000" smtClean="0"/>
              <a:t> korektnost algoritama?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analizirati</a:t>
            </a:r>
            <a:r>
              <a:rPr lang="hr-HR" sz="2000" smtClean="0"/>
              <a:t> algoritme?</a:t>
            </a:r>
          </a:p>
          <a:p>
            <a:pPr lvl="1">
              <a:lnSpc>
                <a:spcPct val="90000"/>
              </a:lnSpc>
            </a:pPr>
            <a:r>
              <a:rPr lang="hr-HR" sz="2000" smtClean="0"/>
              <a:t>kako </a:t>
            </a:r>
            <a:r>
              <a:rPr lang="hr-HR" sz="2000" smtClean="0">
                <a:solidFill>
                  <a:srgbClr val="FF0000"/>
                </a:solidFill>
              </a:rPr>
              <a:t>provjeriti</a:t>
            </a:r>
            <a:r>
              <a:rPr lang="hr-HR" sz="2000" smtClean="0"/>
              <a:t> (testirati) program?</a:t>
            </a:r>
          </a:p>
          <a:p>
            <a:pPr>
              <a:lnSpc>
                <a:spcPct val="90000"/>
              </a:lnSpc>
            </a:pPr>
            <a:r>
              <a:rPr lang="hr-HR" sz="2400" smtClean="0"/>
              <a:t>Postupci izrade algoritama nisu jednoznačni te zahtijevaju i kreativnost. Inače bi već postojali generatori algoritama. Znači da se (za sada?) gradivo ovog predmeta ne može u potpunosti algoritmizirati. Koristit će se </a:t>
            </a:r>
            <a:r>
              <a:rPr lang="hr-HR" sz="2400" smtClean="0">
                <a:solidFill>
                  <a:srgbClr val="FF0000"/>
                </a:solidFill>
              </a:rPr>
              <a:t>programski jezik C</a:t>
            </a:r>
            <a:r>
              <a:rPr lang="hr-HR" sz="2400" smtClean="0"/>
              <a:t>. Za sažeti opis složenijih algoritama može se koristiti </a:t>
            </a:r>
            <a:r>
              <a:rPr lang="hr-HR" sz="2400" smtClean="0">
                <a:solidFill>
                  <a:srgbClr val="FF0000"/>
                </a:solidFill>
              </a:rPr>
              <a:t>pseudokod</a:t>
            </a:r>
            <a:r>
              <a:rPr lang="hr-HR" sz="2400" smtClean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D4E3980E-B056-491D-AEE6-A9231D6C433F}" type="slidenum">
              <a:rPr lang="hr-HR"/>
              <a:pPr/>
              <a:t>11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63D7F9BF-986A-4992-A7BC-A730E6ED11D6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1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Djelotvorno, ali nije učinkovito?</a:t>
            </a:r>
          </a:p>
        </p:txBody>
      </p:sp>
      <p:pic>
        <p:nvPicPr>
          <p:cNvPr id="16387" name="Picture 3" descr="slika012w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1052513"/>
            <a:ext cx="6913562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90A37-29BA-4A40-8628-9E816EBC5A33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13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Analiza složenosti algoritama</a:t>
            </a:r>
            <a:endParaRPr lang="en-US" smtClean="0"/>
          </a:p>
        </p:txBody>
      </p:sp>
      <p:sp>
        <p:nvSpPr>
          <p:cNvPr id="1813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r-HR" sz="2400" smtClean="0"/>
              <a:t>Analize "a priori" i "a posteriori"</a:t>
            </a:r>
          </a:p>
          <a:p>
            <a:pPr>
              <a:lnSpc>
                <a:spcPct val="95000"/>
              </a:lnSpc>
            </a:pPr>
            <a:r>
              <a:rPr lang="hr-HR" sz="2400" smtClean="0"/>
              <a:t>O-notacija</a:t>
            </a:r>
          </a:p>
          <a:p>
            <a:pPr>
              <a:lnSpc>
                <a:spcPct val="95000"/>
              </a:lnSpc>
            </a:pPr>
            <a:r>
              <a:rPr lang="hr-HR" sz="2400" smtClean="0"/>
              <a:t>Asimptotsko vrijeme izvođenja</a:t>
            </a:r>
          </a:p>
          <a:p>
            <a:pPr>
              <a:lnSpc>
                <a:spcPct val="95000"/>
              </a:lnSpc>
            </a:pPr>
            <a:r>
              <a:rPr lang="hr-HR" sz="2400" smtClean="0"/>
              <a:t>Primjeri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2A6AB3-A2E8-46E6-B0BE-35BDF1D6F2E1}" type="slidenum">
              <a:rPr lang="hr-HR"/>
              <a:pPr>
                <a:defRPr/>
              </a:pPr>
              <a:t>13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C01753-8837-4D8B-888A-80446793FEB9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Osnovni pojmovi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svrha</a:t>
            </a:r>
          </a:p>
          <a:p>
            <a:pPr lvl="1"/>
            <a:r>
              <a:rPr lang="hr-HR" smtClean="0"/>
              <a:t>intelektualna razonoda?</a:t>
            </a:r>
          </a:p>
          <a:p>
            <a:pPr lvl="1"/>
            <a:r>
              <a:rPr lang="hr-HR" smtClean="0"/>
              <a:t>predviđanje vremena izračuna</a:t>
            </a:r>
          </a:p>
          <a:p>
            <a:pPr lvl="1"/>
            <a:r>
              <a:rPr lang="hr-HR" smtClean="0"/>
              <a:t>pronalaženje učinkovitijih algoritama</a:t>
            </a:r>
          </a:p>
          <a:p>
            <a:r>
              <a:rPr lang="hr-HR" smtClean="0"/>
              <a:t>pretpostavke:</a:t>
            </a:r>
          </a:p>
          <a:p>
            <a:pPr lvl="1"/>
            <a:r>
              <a:rPr lang="hr-HR" smtClean="0"/>
              <a:t>sekvencijalno jednoprocesorsko računalo</a:t>
            </a:r>
          </a:p>
          <a:p>
            <a:pPr lvl="1"/>
            <a:r>
              <a:rPr lang="hr-HR" smtClean="0"/>
              <a:t>fiksno vrijeme dohvata sadržaja memorijske lokacije</a:t>
            </a:r>
          </a:p>
          <a:p>
            <a:pPr lvl="1"/>
            <a:r>
              <a:rPr lang="hr-HR" smtClean="0"/>
              <a:t>vrijeme obavljanja operacija (aritmetičke, logičke, pridruživanje, poziv funkcije) je ograničeno nekom konstantom kao gornjom granicom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793DD4-78D9-40B9-B045-42F87F8A6A35}" type="slidenum">
              <a:rPr lang="hr-HR"/>
              <a:pPr>
                <a:defRPr/>
              </a:pPr>
              <a:t>14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686D50C-148C-49DD-AB8C-6BEA4A481E81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Analize “a priori” i “a posteriori”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izbor skupova podataka za iscrpno testiranje algoritma:</a:t>
            </a:r>
          </a:p>
          <a:p>
            <a:pPr lvl="1"/>
            <a:r>
              <a:rPr lang="hr-HR" smtClean="0"/>
              <a:t>ponašanje u </a:t>
            </a:r>
            <a:r>
              <a:rPr lang="hr-HR" smtClean="0">
                <a:solidFill>
                  <a:srgbClr val="FF0000"/>
                </a:solidFill>
              </a:rPr>
              <a:t>najboljem</a:t>
            </a:r>
            <a:r>
              <a:rPr lang="hr-HR" smtClean="0"/>
              <a:t> slučaju (</a:t>
            </a:r>
            <a:r>
              <a:rPr lang="hr-HR" i="1" smtClean="0"/>
              <a:t>best case scenario</a:t>
            </a:r>
            <a:r>
              <a:rPr lang="hr-HR" smtClean="0"/>
              <a:t>)</a:t>
            </a:r>
          </a:p>
          <a:p>
            <a:pPr lvl="1"/>
            <a:r>
              <a:rPr lang="hr-HR" smtClean="0"/>
              <a:t>ponašanje u </a:t>
            </a:r>
            <a:r>
              <a:rPr lang="hr-HR" smtClean="0">
                <a:solidFill>
                  <a:srgbClr val="FF0000"/>
                </a:solidFill>
              </a:rPr>
              <a:t>najgorem</a:t>
            </a:r>
            <a:r>
              <a:rPr lang="hr-HR" smtClean="0"/>
              <a:t> slučaju (</a:t>
            </a:r>
            <a:r>
              <a:rPr lang="hr-HR" i="1" smtClean="0"/>
              <a:t>worst case scenario</a:t>
            </a:r>
            <a:r>
              <a:rPr lang="hr-HR" smtClean="0"/>
              <a:t>)</a:t>
            </a:r>
          </a:p>
          <a:p>
            <a:pPr lvl="1"/>
            <a:r>
              <a:rPr lang="hr-HR" smtClean="0">
                <a:solidFill>
                  <a:srgbClr val="FF0000"/>
                </a:solidFill>
              </a:rPr>
              <a:t>prosječno</a:t>
            </a:r>
            <a:r>
              <a:rPr lang="hr-HR" smtClean="0"/>
              <a:t> (tipično) ponašanje</a:t>
            </a:r>
          </a:p>
          <a:p>
            <a:r>
              <a:rPr lang="hr-HR" smtClean="0"/>
              <a:t>a priori </a:t>
            </a:r>
          </a:p>
          <a:p>
            <a:pPr lvl="1"/>
            <a:r>
              <a:rPr lang="hr-HR" smtClean="0"/>
              <a:t>trajanje izvođenja algoritma (</a:t>
            </a:r>
            <a:r>
              <a:rPr lang="hr-HR" i="1" smtClean="0"/>
              <a:t>u najgorem slučaju</a:t>
            </a:r>
            <a:r>
              <a:rPr lang="hr-HR" smtClean="0"/>
              <a:t>) kao vrijednost funkcije nekih relevantnih argumenata (npr. </a:t>
            </a:r>
            <a:r>
              <a:rPr lang="hr-HR" i="1" smtClean="0"/>
              <a:t>broja podataka</a:t>
            </a:r>
            <a:r>
              <a:rPr lang="hr-HR" smtClean="0"/>
              <a:t>)</a:t>
            </a:r>
          </a:p>
          <a:p>
            <a:r>
              <a:rPr lang="hr-HR" smtClean="0"/>
              <a:t>a posteriori </a:t>
            </a:r>
          </a:p>
          <a:p>
            <a:pPr lvl="1"/>
            <a:r>
              <a:rPr lang="hr-HR" smtClean="0"/>
              <a:t>statistika dobivena mjerenjem na računalu</a:t>
            </a:r>
          </a:p>
          <a:p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29F71B-4E9C-49B7-89E8-1244A39AB193}" type="slidenum">
              <a:rPr lang="hr-HR"/>
              <a:pPr>
                <a:defRPr/>
              </a:pPr>
              <a:t>15</a:t>
            </a:fld>
            <a:r>
              <a:rPr lang="hr-HR"/>
              <a:t> / 36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35B96C2-E33F-445A-95C6-391D36CE5925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166813" y="2143125"/>
            <a:ext cx="1500187" cy="428625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166813" y="4286250"/>
            <a:ext cx="5184775" cy="1943100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166813" y="2857500"/>
            <a:ext cx="4824412" cy="1225550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19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Analiza </a:t>
            </a:r>
            <a:r>
              <a:rPr lang="hr-HR" smtClean="0"/>
              <a:t>“a priori” </a:t>
            </a:r>
            <a:endParaRPr lang="sr-Latn-CS" smtClean="0"/>
          </a:p>
        </p:txBody>
      </p:sp>
      <p:sp>
        <p:nvSpPr>
          <p:cNvPr id="1819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CS" smtClean="0"/>
              <a:t>procjena vremena izvođenja, nezavisno od računala, programskog jezika, prevoditelja (</a:t>
            </a:r>
            <a:r>
              <a:rPr lang="sr-Latn-CS" i="1" smtClean="0"/>
              <a:t>compilera</a:t>
            </a:r>
            <a:r>
              <a:rPr lang="sr-Latn-CS" smtClean="0"/>
              <a:t>)		</a:t>
            </a:r>
          </a:p>
          <a:p>
            <a:pPr>
              <a:lnSpc>
                <a:spcPct val="80000"/>
              </a:lnSpc>
            </a:pPr>
            <a:r>
              <a:rPr lang="sr-Latn-CS" smtClean="0"/>
              <a:t>primjeri: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mtClean="0"/>
              <a:t>a)		</a:t>
            </a: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x += y</a:t>
            </a:r>
            <a:r>
              <a:rPr lang="sr-Latn-CS" b="1" smtClean="0">
                <a:latin typeface="Courier New" pitchFamily="49" charset="0"/>
              </a:rPr>
              <a:t>;</a:t>
            </a:r>
            <a:r>
              <a:rPr lang="sr-Latn-CS" smtClean="0"/>
              <a:t>					</a:t>
            </a:r>
            <a:r>
              <a:rPr lang="sr-Latn-CS" b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sr-Latn-CS" b="1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mtClean="0"/>
              <a:t>b)		</a:t>
            </a: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for(i = 1; i &lt;= n; i++) {</a:t>
            </a:r>
            <a:r>
              <a:rPr lang="sr-Latn-CS" b="1" smtClean="0">
                <a:latin typeface="Courier New" pitchFamily="49" charset="0"/>
              </a:rPr>
              <a:t>		</a:t>
            </a:r>
            <a:r>
              <a:rPr lang="sr-Latn-CS" b="1" smtClean="0">
                <a:solidFill>
                  <a:srgbClr val="FF0000"/>
                </a:solidFill>
                <a:latin typeface="Courier New" pitchFamily="49" charset="0"/>
              </a:rPr>
              <a:t>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latin typeface="Courier New" pitchFamily="49" charset="0"/>
              </a:rPr>
              <a:t>	   </a:t>
            </a: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x +=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sr-Latn-CS" b="1" smtClean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mtClean="0"/>
              <a:t>c)		</a:t>
            </a: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for(i = 1; i &lt;= n; i++) {</a:t>
            </a:r>
            <a:r>
              <a:rPr lang="sr-Latn-CS" b="1" smtClean="0">
                <a:latin typeface="Courier New" pitchFamily="49" charset="0"/>
              </a:rPr>
              <a:t>		</a:t>
            </a:r>
            <a:r>
              <a:rPr lang="sr-Latn-CS" b="1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sr-Latn-CS" b="1" baseline="3000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latin typeface="Courier New" pitchFamily="49" charset="0"/>
              </a:rPr>
              <a:t>		  </a:t>
            </a:r>
            <a:r>
              <a:rPr lang="sr-Latn-CS" b="1" smtClean="0">
                <a:solidFill>
                  <a:srgbClr val="00A400"/>
                </a:solidFill>
                <a:latin typeface="Courier New" pitchFamily="49" charset="0"/>
              </a:rPr>
              <a:t>for(j = 1; j &lt;= n; j++)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solidFill>
                  <a:srgbClr val="00A400"/>
                </a:solidFill>
                <a:latin typeface="Courier New" pitchFamily="49" charset="0"/>
              </a:rPr>
              <a:t>		    x +=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solidFill>
                  <a:srgbClr val="00A400"/>
                </a:solidFill>
                <a:latin typeface="Courier New" pitchFamily="49" charset="0"/>
              </a:rPr>
              <a:t>		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b="1" smtClean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B0C4E0-E227-44F5-BF39-BDD37F8CA8B8}" type="slidenum">
              <a:rPr lang="hr-HR"/>
              <a:pPr>
                <a:defRPr/>
              </a:pPr>
              <a:t>16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90C2010-B470-4ED0-8F52-91654B743C3F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2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Složenost algoritma</a:t>
            </a:r>
          </a:p>
        </p:txBody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treba nam alat kojim ćemo usporediti </a:t>
            </a:r>
            <a:r>
              <a:rPr lang="hr-HR" smtClean="0">
                <a:solidFill>
                  <a:srgbClr val="FF0000"/>
                </a:solidFill>
              </a:rPr>
              <a:t>učinkovitost</a:t>
            </a:r>
            <a:r>
              <a:rPr lang="hr-HR" smtClean="0"/>
              <a:t> algoritama</a:t>
            </a:r>
          </a:p>
          <a:p>
            <a:pPr lvl="1"/>
            <a:r>
              <a:rPr lang="hr-HR" smtClean="0"/>
              <a:t>u pomoć dolazi </a:t>
            </a:r>
            <a:r>
              <a:rPr lang="hr-HR" smtClean="0">
                <a:solidFill>
                  <a:srgbClr val="FF0000"/>
                </a:solidFill>
              </a:rPr>
              <a:t>matematika</a:t>
            </a:r>
            <a:r>
              <a:rPr lang="hr-HR" smtClean="0"/>
              <a:t> </a:t>
            </a:r>
          </a:p>
          <a:p>
            <a:r>
              <a:rPr lang="hr-HR" smtClean="0"/>
              <a:t>promatramo kako se ponaša </a:t>
            </a:r>
            <a:r>
              <a:rPr lang="hr-HR" smtClean="0">
                <a:solidFill>
                  <a:srgbClr val="FF0000"/>
                </a:solidFill>
              </a:rPr>
              <a:t>vrijeme izvođenja</a:t>
            </a:r>
            <a:r>
              <a:rPr lang="hr-HR" smtClean="0"/>
              <a:t> kad broj </a:t>
            </a:r>
            <a:r>
              <a:rPr lang="hr-HR" smtClean="0">
                <a:solidFill>
                  <a:srgbClr val="FF0000"/>
                </a:solidFill>
              </a:rPr>
              <a:t>ulaznih</a:t>
            </a:r>
            <a:r>
              <a:rPr lang="hr-HR" smtClean="0"/>
              <a:t> podataka postane </a:t>
            </a:r>
            <a:r>
              <a:rPr lang="hr-HR" smtClean="0">
                <a:solidFill>
                  <a:srgbClr val="FF0000"/>
                </a:solidFill>
              </a:rPr>
              <a:t>dovoljno velik</a:t>
            </a:r>
          </a:p>
          <a:p>
            <a:r>
              <a:rPr lang="hr-HR" smtClean="0"/>
              <a:t>primjer: inverzija matrice od 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 x 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 elemenata traje 10n</a:t>
            </a:r>
            <a:r>
              <a:rPr lang="hr-HR" baseline="30000" smtClean="0"/>
              <a:t>3</a:t>
            </a:r>
            <a:r>
              <a:rPr lang="hr-HR" smtClean="0"/>
              <a:t> sekundi</a:t>
            </a:r>
          </a:p>
          <a:p>
            <a:pPr lvl="1"/>
            <a:r>
              <a:rPr lang="hr-HR" smtClean="0"/>
              <a:t>inverzija matrice 100 x 100 elemenata traje </a:t>
            </a:r>
            <a:r>
              <a:rPr lang="hr-HR" smtClean="0">
                <a:solidFill>
                  <a:srgbClr val="FF0000"/>
                </a:solidFill>
              </a:rPr>
              <a:t>1 minutu</a:t>
            </a:r>
          </a:p>
          <a:p>
            <a:pPr lvl="1"/>
            <a:r>
              <a:rPr lang="hr-HR" smtClean="0"/>
              <a:t>inverzija matrice 200 x 200 elemenata trajat će </a:t>
            </a:r>
            <a:r>
              <a:rPr lang="hr-HR" smtClean="0">
                <a:solidFill>
                  <a:srgbClr val="FF0000"/>
                </a:solidFill>
              </a:rPr>
              <a:t>8 minuta</a:t>
            </a:r>
            <a:r>
              <a:rPr lang="hr-HR" smtClean="0"/>
              <a:t> (2</a:t>
            </a:r>
            <a:r>
              <a:rPr lang="hr-HR" baseline="30000" smtClean="0"/>
              <a:t>3</a:t>
            </a:r>
            <a:r>
              <a:rPr lang="hr-HR" smtClean="0"/>
              <a:t>=8)</a:t>
            </a:r>
          </a:p>
          <a:p>
            <a:pPr lvl="1"/>
            <a:r>
              <a:rPr lang="hr-HR" smtClean="0"/>
              <a:t>kako </a:t>
            </a:r>
            <a:r>
              <a:rPr lang="hr-HR" smtClean="0">
                <a:solidFill>
                  <a:srgbClr val="FF0000"/>
                </a:solidFill>
              </a:rPr>
              <a:t>izraziti</a:t>
            </a:r>
            <a:r>
              <a:rPr lang="hr-HR" smtClean="0"/>
              <a:t> vrijeme izvođenja kao funkciju od 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?</a:t>
            </a:r>
          </a:p>
          <a:p>
            <a:pPr lvl="2"/>
            <a:r>
              <a:rPr lang="hr-HR" smtClean="0"/>
              <a:t>npr. vrijeme izvođenja raste s n</a:t>
            </a:r>
            <a:r>
              <a:rPr lang="hr-HR" baseline="30000" smtClean="0"/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9F57E-6B3F-4A94-8300-9ACD690DA796}" type="slidenum">
              <a:rPr lang="hr-HR"/>
              <a:pPr>
                <a:defRPr/>
              </a:pPr>
              <a:t>17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9ABF6C8-28E7-42E8-AE17-7B2A5D0C3A4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 </a:t>
            </a:r>
            <a:r>
              <a:rPr lang="hr-HR" smtClean="0"/>
              <a:t>- notacija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f(n) = O(g(n)) </a:t>
            </a:r>
            <a:r>
              <a:rPr lang="hr-HR" sz="2000" smtClean="0"/>
              <a:t>ako postoje dvije pozitivne konstante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000" smtClean="0"/>
              <a:t> i</a:t>
            </a:r>
            <a:r>
              <a:rPr lang="hr-HR" sz="2000" smtClean="0">
                <a:latin typeface="Times New Roman" pitchFamily="18" charset="0"/>
              </a:rPr>
              <a:t>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0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z="2000" i="1" smtClean="0"/>
              <a:t> </a:t>
            </a:r>
            <a:r>
              <a:rPr lang="hr-HR" sz="2000" smtClean="0"/>
              <a:t>takve da vrijedi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000" smtClean="0"/>
              <a:t> za sve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hr-HR" sz="2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0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hr-HR" sz="1800" smtClean="0"/>
              <a:t>traži se </a:t>
            </a:r>
            <a:r>
              <a:rPr lang="hr-HR" sz="1800" smtClean="0">
                <a:solidFill>
                  <a:srgbClr val="FF0000"/>
                </a:solidFill>
              </a:rPr>
              <a:t>najmanji</a:t>
            </a:r>
            <a:r>
              <a:rPr lang="hr-HR" sz="1800" smtClean="0"/>
              <a:t> </a:t>
            </a:r>
            <a:r>
              <a:rPr lang="hr-HR" sz="1800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z="1800" smtClean="0"/>
              <a:t> za koji to vrijedi</a:t>
            </a:r>
          </a:p>
          <a:p>
            <a:pPr>
              <a:lnSpc>
                <a:spcPct val="120000"/>
              </a:lnSpc>
            </a:pPr>
            <a:r>
              <a:rPr lang="hr-HR" sz="2000" smtClean="0"/>
              <a:t>drugim riječima, procjenjuje se trajanje kao red veličine određen temeljem broja podataka </a:t>
            </a:r>
            <a:r>
              <a:rPr lang="hr-HR" sz="2000" i="1" smtClean="0"/>
              <a:t>n, </a:t>
            </a:r>
            <a:r>
              <a:rPr lang="hr-HR" sz="2000" smtClean="0"/>
              <a:t>pomnoženo s nekom konstantom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120000"/>
              </a:lnSpc>
            </a:pPr>
            <a:r>
              <a:rPr lang="hr-HR" sz="2000" smtClean="0"/>
              <a:t>primjeri:</a:t>
            </a:r>
          </a:p>
          <a:p>
            <a:pPr lvl="1">
              <a:lnSpc>
                <a:spcPct val="120000"/>
              </a:lnSpc>
            </a:pPr>
            <a:r>
              <a:rPr lang="hr-HR" sz="1800" i="1" smtClean="0">
                <a:latin typeface="Times New Roman" pitchFamily="18" charset="0"/>
              </a:rPr>
              <a:t>n</a:t>
            </a:r>
            <a:r>
              <a:rPr lang="hr-HR" sz="1800" i="1" baseline="30000" smtClean="0">
                <a:latin typeface="Times New Roman" pitchFamily="18" charset="0"/>
              </a:rPr>
              <a:t>3</a:t>
            </a:r>
            <a:r>
              <a:rPr lang="hr-HR" sz="1800" i="1" smtClean="0">
                <a:latin typeface="Times New Roman" pitchFamily="18" charset="0"/>
              </a:rPr>
              <a:t>+5n</a:t>
            </a:r>
            <a:r>
              <a:rPr lang="hr-HR" sz="1800" i="1" baseline="30000" smtClean="0">
                <a:latin typeface="Times New Roman" pitchFamily="18" charset="0"/>
              </a:rPr>
              <a:t>2</a:t>
            </a:r>
            <a:r>
              <a:rPr lang="hr-HR" sz="1800" i="1" smtClean="0">
                <a:latin typeface="Times New Roman" pitchFamily="18" charset="0"/>
              </a:rPr>
              <a:t>+77n = O(n</a:t>
            </a:r>
            <a:r>
              <a:rPr lang="hr-HR" sz="1800" i="1" baseline="30000" smtClean="0">
                <a:latin typeface="Times New Roman" pitchFamily="18" charset="0"/>
              </a:rPr>
              <a:t>3</a:t>
            </a:r>
            <a:r>
              <a:rPr lang="hr-HR" sz="1800" i="1" smtClean="0">
                <a:latin typeface="Times New Roman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hr-HR" sz="1800" smtClean="0"/>
              <a:t>Koliki je posao prenijeti </a:t>
            </a:r>
            <a:r>
              <a:rPr lang="hr-HR" sz="1800" smtClean="0">
                <a:solidFill>
                  <a:srgbClr val="FF0000"/>
                </a:solidFill>
              </a:rPr>
              <a:t>1</a:t>
            </a:r>
            <a:r>
              <a:rPr lang="hr-HR" sz="1800" smtClean="0"/>
              <a:t> stolicu iz dvorane A u dvoranu B?</a:t>
            </a:r>
          </a:p>
          <a:p>
            <a:pPr lvl="1">
              <a:lnSpc>
                <a:spcPct val="120000"/>
              </a:lnSpc>
            </a:pPr>
            <a:r>
              <a:rPr lang="hr-HR" sz="1800" smtClean="0"/>
              <a:t>Koliki je posao prenijeti </a:t>
            </a:r>
            <a:r>
              <a:rPr lang="hr-HR" sz="1800" smtClean="0">
                <a:solidFill>
                  <a:srgbClr val="FF0000"/>
                </a:solidFill>
              </a:rPr>
              <a:t>n</a:t>
            </a:r>
            <a:r>
              <a:rPr lang="hr-HR" sz="1800" smtClean="0"/>
              <a:t> stolica iz A u B?</a:t>
            </a:r>
          </a:p>
          <a:p>
            <a:pPr lvl="1">
              <a:lnSpc>
                <a:spcPct val="120000"/>
              </a:lnSpc>
            </a:pPr>
            <a:r>
              <a:rPr lang="hr-HR" sz="1800" smtClean="0"/>
              <a:t>Koliki je posao prenijeti </a:t>
            </a:r>
            <a:r>
              <a:rPr lang="hr-HR" sz="1800" smtClean="0">
                <a:solidFill>
                  <a:srgbClr val="FF0000"/>
                </a:solidFill>
              </a:rPr>
              <a:t>n</a:t>
            </a:r>
            <a:r>
              <a:rPr lang="hr-HR" sz="1800" smtClean="0"/>
              <a:t> stolica iz A u B, s time da se kod donošenja svake nove stolice sve dotada donesene stolice u B moraju pomaknuti, pri čemu se za pomicanje stolice u dvorani B ulaže isti trud kao i kod prijenosa jedne stolice iz A u B?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hr-HR" sz="1600" i="1" smtClean="0">
                <a:latin typeface="Times New Roman" pitchFamily="18" charset="0"/>
              </a:rPr>
              <a:t>1 + 2 + 3 + 4 + ...+ n = n(n+1)/2 = n</a:t>
            </a:r>
            <a:r>
              <a:rPr lang="hr-HR" sz="1600" i="1" baseline="30000" smtClean="0">
                <a:latin typeface="Times New Roman" pitchFamily="18" charset="0"/>
              </a:rPr>
              <a:t>2</a:t>
            </a:r>
            <a:r>
              <a:rPr lang="hr-HR" sz="1600" i="1" smtClean="0">
                <a:latin typeface="Times New Roman" pitchFamily="18" charset="0"/>
              </a:rPr>
              <a:t>/2 + n/2 = O (n</a:t>
            </a:r>
            <a:r>
              <a:rPr lang="hr-HR" sz="1600" i="1" baseline="30000" smtClean="0">
                <a:latin typeface="Times New Roman" pitchFamily="18" charset="0"/>
              </a:rPr>
              <a:t>2</a:t>
            </a:r>
            <a:r>
              <a:rPr lang="hr-HR" sz="1600" i="1" smtClean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BA438C-5122-4BC6-9BFB-857DC368D838}" type="slidenum">
              <a:rPr lang="hr-HR"/>
              <a:pPr>
                <a:defRPr/>
              </a:pPr>
              <a:t>18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58175B7-A8B5-4CCB-93CC-5CB1E85A31BD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 </a:t>
            </a:r>
            <a:r>
              <a:rPr lang="hr-HR" smtClean="0"/>
              <a:t>- notacija</a:t>
            </a:r>
          </a:p>
        </p:txBody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hr-HR" sz="2400" smtClean="0"/>
              <a:t>analizom “a priori” dobije se vrijeme izvođenja algoritma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O(g(n))</a:t>
            </a:r>
            <a:r>
              <a:rPr lang="hr-HR" sz="2400" smtClean="0"/>
              <a:t> </a:t>
            </a:r>
          </a:p>
          <a:p>
            <a:pPr>
              <a:lnSpc>
                <a:spcPct val="115000"/>
              </a:lnSpc>
            </a:pPr>
            <a:r>
              <a:rPr lang="hr-HR" sz="2400" smtClean="0"/>
              <a:t>ako je broj izvođenja operacija nekog algoritma ovisan o nekom ulaznom argumentu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400" smtClean="0"/>
              <a:t> oblika </a:t>
            </a:r>
            <a:r>
              <a:rPr lang="hr-HR" sz="2400" smtClean="0">
                <a:solidFill>
                  <a:srgbClr val="FF0000"/>
                </a:solidFill>
              </a:rPr>
              <a:t>polinoma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z="2400" smtClean="0">
                <a:solidFill>
                  <a:srgbClr val="FF0000"/>
                </a:solidFill>
              </a:rPr>
              <a:t>-tog stupnja</a:t>
            </a:r>
            <a:r>
              <a:rPr lang="hr-HR" sz="2400" smtClean="0"/>
              <a:t>, onda je vrijeme izvođenja za taj algoritam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hr-HR" sz="2400" smtClean="0"/>
              <a:t> </a:t>
            </a:r>
          </a:p>
          <a:p>
            <a:pPr lvl="1">
              <a:lnSpc>
                <a:spcPct val="115000"/>
              </a:lnSpc>
            </a:pPr>
            <a:r>
              <a:rPr lang="hr-HR" sz="2000" smtClean="0"/>
              <a:t>dokaz:</a:t>
            </a: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sz="1800" smtClean="0"/>
              <a:t>Ako je vrijeme izvođenja određeno polinomom:</a:t>
            </a: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A(n) = 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+ ... + 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 + 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sz="1800" smtClean="0"/>
              <a:t>onda vrijedi:</a:t>
            </a: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A(n)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+ ... 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 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endParaRPr lang="hr-HR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A(n)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m-1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 + ... 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m-1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endParaRPr lang="hr-HR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115000"/>
              </a:lnSpc>
              <a:buFontTx/>
              <a:buNone/>
            </a:pP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A(n)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+ ... 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+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baseline="30000" smtClean="0">
                <a:latin typeface="Times New Roman" pitchFamily="18" charset="0"/>
              </a:rPr>
              <a:t> </a:t>
            </a:r>
            <a:r>
              <a:rPr lang="hr-HR" i="1" smtClean="0">
                <a:latin typeface="Times New Roman" pitchFamily="18" charset="0"/>
              </a:rPr>
              <a:t>,  </a:t>
            </a:r>
            <a:r>
              <a:rPr lang="hr-HR" smtClean="0"/>
              <a:t>za svaki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lvl="1">
              <a:lnSpc>
                <a:spcPct val="115000"/>
              </a:lnSpc>
            </a:pPr>
            <a:r>
              <a:rPr lang="hr-HR" smtClean="0"/>
              <a:t>uz: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+ ... +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 +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</a:t>
            </a:r>
            <a:r>
              <a:rPr lang="hr-HR" sz="2800" smtClean="0">
                <a:latin typeface="Times New Roman" pitchFamily="18" charset="0"/>
              </a:rPr>
              <a:t>  </a:t>
            </a:r>
            <a:r>
              <a:rPr lang="hr-HR" sz="2800" smtClean="0"/>
              <a:t>i</a:t>
            </a:r>
            <a:r>
              <a:rPr lang="hr-HR" sz="2800" smtClean="0">
                <a:latin typeface="Times New Roman" pitchFamily="18" charset="0"/>
              </a:rPr>
              <a:t> </a:t>
            </a:r>
            <a:r>
              <a:rPr lang="hr-HR" sz="2800" i="1" smtClean="0">
                <a:latin typeface="Times New Roman" pitchFamily="18" charset="0"/>
              </a:rPr>
              <a:t>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= 1</a:t>
            </a:r>
            <a:r>
              <a:rPr lang="hr-HR" sz="280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hr-HR" smtClean="0"/>
              <a:t>tvrdnja je dokazana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60B839-A8DC-432A-A5BA-5057B9E646FD}" type="slidenum">
              <a:rPr lang="hr-HR"/>
              <a:pPr>
                <a:defRPr/>
              </a:pPr>
              <a:t>19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C0D572-CC10-4C67-8AA5-25454705CEE7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 </a:t>
            </a:r>
            <a:r>
              <a:rPr lang="hr-HR" smtClean="0"/>
              <a:t>- notacija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može se kao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mtClean="0"/>
              <a:t> koristiti bilo koja konstanta veća od 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mtClean="0"/>
              <a:t> ako je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/>
              <a:t> dovoljno velik:</a:t>
            </a:r>
          </a:p>
          <a:p>
            <a:pPr lvl="1">
              <a:buFont typeface="Wingdings" pitchFamily="2" charset="2"/>
              <a:buNone/>
            </a:pPr>
            <a:r>
              <a:rPr lang="hr-HR" smtClean="0"/>
              <a:t>ako neki algoritam ima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mtClean="0"/>
              <a:t> odsječaka čija vremena su:</a:t>
            </a:r>
          </a:p>
          <a:p>
            <a:pPr lvl="1">
              <a:buFont typeface="Wingdings" pitchFamily="2" charset="2"/>
              <a:buNone/>
            </a:pP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m1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, 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m2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,...,c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mk</a:t>
            </a:r>
          </a:p>
          <a:p>
            <a:pPr lvl="1">
              <a:buFont typeface="Wingdings" pitchFamily="2" charset="2"/>
              <a:buNone/>
            </a:pPr>
            <a:r>
              <a:rPr lang="hr-HR" smtClean="0"/>
              <a:t>onda je ukupno vrijeme</a:t>
            </a:r>
          </a:p>
          <a:p>
            <a:pPr lvl="1">
              <a:buFont typeface="Wingdings" pitchFamily="2" charset="2"/>
              <a:buNone/>
            </a:pP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m1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+ 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m2 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+... + c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800" i="1" baseline="30000" smtClean="0">
                <a:solidFill>
                  <a:srgbClr val="FF0000"/>
                </a:solidFill>
                <a:latin typeface="Times New Roman" pitchFamily="18" charset="0"/>
              </a:rPr>
              <a:t>mk</a:t>
            </a:r>
            <a:endParaRPr lang="hr-HR" sz="2800" i="1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hr-HR" smtClean="0"/>
              <a:t>znači da je za taj algoritam vrijeme izvođenja jednako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hr-HR" smtClean="0"/>
              <a:t>, gdje je</a:t>
            </a:r>
          </a:p>
          <a:p>
            <a:pPr lvl="1">
              <a:buFont typeface="Wingdings" pitchFamily="2" charset="2"/>
              <a:buNone/>
            </a:pP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max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hr-HR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},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i =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,...,k</a:t>
            </a:r>
            <a:endParaRPr lang="hr-HR" i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461213-691F-42D1-A90A-9FED033A35C3}" type="slidenum">
              <a:rPr lang="hr-HR"/>
              <a:pPr>
                <a:defRPr/>
              </a:pPr>
              <a:t>2</a:t>
            </a:fld>
            <a:r>
              <a:rPr lang="hr-HR"/>
              <a:t> / 36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4816908-0ED3-4147-AF3F-8E114A5A45A4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7172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5A6CAE-24D0-480B-9083-F1DF7AF4EB72}" type="slidenum">
              <a:rPr lang="hr-HR"/>
              <a:pPr>
                <a:defRPr/>
              </a:pPr>
              <a:t>20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DA111B6-A752-4D79-9F79-771EE53E2AEF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95313" y="1428750"/>
            <a:ext cx="8918575" cy="504825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29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 </a:t>
            </a:r>
            <a:r>
              <a:rPr lang="hr-HR" smtClean="0"/>
              <a:t>- notacija</a:t>
            </a:r>
          </a:p>
        </p:txBody>
      </p:sp>
      <p:sp>
        <p:nvSpPr>
          <p:cNvPr id="1829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vrijedi za dovoljno veliki </a:t>
            </a:r>
            <a:r>
              <a:rPr lang="hr-HR" i="1" smtClean="0"/>
              <a:t>n</a:t>
            </a:r>
            <a:r>
              <a:rPr lang="hr-HR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hr-HR" sz="2200" i="1" smtClean="0">
                <a:solidFill>
                  <a:srgbClr val="FF0000"/>
                </a:solidFill>
                <a:latin typeface="Times New Roman" pitchFamily="18" charset="0"/>
              </a:rPr>
              <a:t>O(1) &lt; O(log n) &lt; O(n) &lt; O(nlog n) &lt; O(n</a:t>
            </a:r>
            <a:r>
              <a:rPr lang="hr-HR" sz="2200" i="1" baseline="30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z="2200" i="1" smtClean="0">
                <a:solidFill>
                  <a:srgbClr val="FF0000"/>
                </a:solidFill>
                <a:latin typeface="Times New Roman" pitchFamily="18" charset="0"/>
              </a:rPr>
              <a:t>) &lt; O(n</a:t>
            </a:r>
            <a:r>
              <a:rPr lang="hr-HR" sz="2200" i="1" baseline="3000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hr-HR" sz="2200" i="1" smtClean="0">
                <a:solidFill>
                  <a:srgbClr val="FF0000"/>
                </a:solidFill>
                <a:latin typeface="Times New Roman" pitchFamily="18" charset="0"/>
              </a:rPr>
              <a:t>) &lt; ...&lt; O(2</a:t>
            </a:r>
            <a:r>
              <a:rPr lang="hr-HR" sz="2200" i="1" baseline="3000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2200" i="1" smtClean="0">
                <a:solidFill>
                  <a:srgbClr val="FF0000"/>
                </a:solidFill>
                <a:latin typeface="Times New Roman" pitchFamily="18" charset="0"/>
              </a:rPr>
              <a:t>) &lt; O(n!)</a:t>
            </a:r>
          </a:p>
          <a:p>
            <a:pPr lvl="1">
              <a:buFont typeface="Wingdings" pitchFamily="2" charset="2"/>
              <a:buNone/>
            </a:pPr>
            <a:endParaRPr lang="hr-HR" sz="2200" i="1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O(1)</a:t>
            </a:r>
            <a:r>
              <a:rPr lang="hr-HR" smtClean="0"/>
              <a:t> znači da je vrijeme izvođenja ograničeno </a:t>
            </a:r>
            <a:r>
              <a:rPr lang="hr-HR" smtClean="0">
                <a:solidFill>
                  <a:srgbClr val="FF0000"/>
                </a:solidFill>
              </a:rPr>
              <a:t>konstantom</a:t>
            </a:r>
            <a:endParaRPr lang="hr-HR" smtClean="0"/>
          </a:p>
          <a:p>
            <a:pPr lvl="1"/>
            <a:r>
              <a:rPr lang="hr-HR" smtClean="0"/>
              <a:t>ostale vrijednosti, </a:t>
            </a:r>
            <a:r>
              <a:rPr lang="hr-HR" smtClean="0">
                <a:solidFill>
                  <a:srgbClr val="FF0000"/>
                </a:solidFill>
              </a:rPr>
              <a:t>do predzadnje</a:t>
            </a:r>
            <a:r>
              <a:rPr lang="hr-HR" smtClean="0"/>
              <a:t>, predstavljaju </a:t>
            </a:r>
            <a:r>
              <a:rPr lang="hr-HR" smtClean="0">
                <a:solidFill>
                  <a:srgbClr val="FF0000"/>
                </a:solidFill>
              </a:rPr>
              <a:t>polinomna</a:t>
            </a:r>
            <a:r>
              <a:rPr lang="hr-HR" smtClean="0"/>
              <a:t> vremena izvođenja algoritma</a:t>
            </a:r>
          </a:p>
          <a:p>
            <a:pPr lvl="2"/>
            <a:r>
              <a:rPr lang="hr-HR" smtClean="0"/>
              <a:t>svako sljedeće vrijeme izvođenja je veće za red veličine</a:t>
            </a:r>
          </a:p>
          <a:p>
            <a:pPr lvl="1"/>
            <a:r>
              <a:rPr lang="hr-HR" smtClean="0"/>
              <a:t>predzadnji izraz predstavlja </a:t>
            </a:r>
            <a:r>
              <a:rPr lang="hr-HR" smtClean="0">
                <a:solidFill>
                  <a:srgbClr val="FF0000"/>
                </a:solidFill>
              </a:rPr>
              <a:t>eksponencijalno</a:t>
            </a:r>
            <a:r>
              <a:rPr lang="hr-HR" smtClean="0"/>
              <a:t> vrijeme izvođenja</a:t>
            </a:r>
          </a:p>
          <a:p>
            <a:pPr lvl="2"/>
            <a:r>
              <a:rPr lang="hr-HR" smtClean="0"/>
              <a:t>ne postoji polinom koji bi ga mogao ograničiti jer za dovoljno veliki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/>
              <a:t> ova funkcija premašuje bilo koji polinom</a:t>
            </a:r>
          </a:p>
          <a:p>
            <a:pPr lvl="1"/>
            <a:r>
              <a:rPr lang="hr-HR" smtClean="0"/>
              <a:t>algoritmi koji zahtijevaju eksponencijalno vrijeme mogu biti </a:t>
            </a:r>
            <a:r>
              <a:rPr lang="hr-HR" smtClean="0">
                <a:solidFill>
                  <a:srgbClr val="FF0000"/>
                </a:solidFill>
              </a:rPr>
              <a:t>nerješivi</a:t>
            </a:r>
            <a:r>
              <a:rPr lang="hr-HR" smtClean="0"/>
              <a:t> u razumnom vremenu, </a:t>
            </a:r>
            <a:r>
              <a:rPr lang="hr-HR" smtClean="0">
                <a:solidFill>
                  <a:srgbClr val="FF0000"/>
                </a:solidFill>
              </a:rPr>
              <a:t>bez obzira na brzinu</a:t>
            </a:r>
            <a:r>
              <a:rPr lang="hr-HR" smtClean="0"/>
              <a:t> slijednog računala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6149CC-2D78-46B3-9287-C8B63A8B6187}" type="slidenum">
              <a:rPr lang="hr-HR"/>
              <a:pPr>
                <a:defRPr/>
              </a:pPr>
              <a:t>21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38FF1E6-B2B7-44AB-8693-40C062F554EB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 </a:t>
            </a:r>
            <a:r>
              <a:rPr lang="hr-HR" smtClean="0"/>
              <a:t>- notacija</a:t>
            </a:r>
          </a:p>
        </p:txBody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f(n) =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(g(n)) </a:t>
            </a:r>
            <a:r>
              <a:rPr lang="hr-HR" sz="3200" smtClean="0"/>
              <a:t>ako postoje dvije pozitivne konstante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3200" smtClean="0"/>
              <a:t> i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32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z="3200" smtClean="0"/>
              <a:t> takve da vrijedi </a:t>
            </a:r>
            <a:r>
              <a:rPr lang="hr-HR" sz="3200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hr-HR" sz="3200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z="3200" smtClean="0">
                <a:solidFill>
                  <a:srgbClr val="FF0000"/>
                </a:solidFill>
              </a:rPr>
              <a:t> </a:t>
            </a:r>
            <a:r>
              <a:rPr lang="hr-HR" sz="3200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r-HR" sz="3200" smtClean="0">
                <a:solidFill>
                  <a:srgbClr val="FF0000"/>
                </a:solidFill>
              </a:rPr>
              <a:t> </a:t>
            </a:r>
            <a:r>
              <a:rPr lang="hr-HR" sz="3200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3200" smtClean="0">
                <a:solidFill>
                  <a:srgbClr val="FF0000"/>
                </a:solidFill>
              </a:rPr>
              <a:t> </a:t>
            </a:r>
            <a:r>
              <a:rPr lang="hr-HR" sz="3200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z="3200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z="3200" smtClean="0">
                <a:solidFill>
                  <a:schemeClr val="bg1"/>
                </a:solidFill>
              </a:rPr>
              <a:t> </a:t>
            </a:r>
            <a:r>
              <a:rPr lang="hr-HR" sz="3200" smtClean="0"/>
              <a:t>za sve</a:t>
            </a:r>
            <a:r>
              <a:rPr lang="hr-HR" sz="3200" smtClean="0">
                <a:solidFill>
                  <a:schemeClr val="bg1"/>
                </a:solidFill>
              </a:rPr>
              <a:t>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3200" smtClean="0">
                <a:solidFill>
                  <a:srgbClr val="FF0000"/>
                </a:solidFill>
              </a:rPr>
              <a:t> &gt; </a:t>
            </a:r>
            <a:r>
              <a:rPr lang="hr-HR" sz="32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z="3200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hr-HR" sz="320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hr-HR" sz="2800" smtClean="0"/>
              <a:t>traži se </a:t>
            </a:r>
            <a:r>
              <a:rPr lang="hr-HR" sz="2800" smtClean="0">
                <a:solidFill>
                  <a:srgbClr val="FF0000"/>
                </a:solidFill>
              </a:rPr>
              <a:t>najveći</a:t>
            </a:r>
            <a:r>
              <a:rPr lang="hr-HR" sz="2800" smtClean="0"/>
              <a:t>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z="2800" smtClean="0"/>
              <a:t> za koji to vrijedi</a:t>
            </a:r>
          </a:p>
          <a:p>
            <a:pPr lvl="1">
              <a:lnSpc>
                <a:spcPct val="110000"/>
              </a:lnSpc>
            </a:pPr>
            <a:r>
              <a:rPr lang="hr-HR" sz="2800" smtClean="0">
                <a:solidFill>
                  <a:srgbClr val="FF0000"/>
                </a:solidFill>
              </a:rPr>
              <a:t>donja granica </a:t>
            </a:r>
            <a:r>
              <a:rPr lang="hr-HR" sz="2800" smtClean="0"/>
              <a:t>za vrijeme izvođenja algoritma</a:t>
            </a:r>
          </a:p>
          <a:p>
            <a:pPr lvl="1">
              <a:lnSpc>
                <a:spcPct val="110000"/>
              </a:lnSpc>
            </a:pPr>
            <a:r>
              <a:rPr lang="hr-HR" sz="2800" smtClean="0"/>
              <a:t>niti u kojem slučaju izvođenje ne može biti kraće od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</a:t>
            </a:r>
            <a:endParaRPr lang="hr-HR" sz="2800" smtClean="0"/>
          </a:p>
          <a:p>
            <a:pPr lvl="2">
              <a:lnSpc>
                <a:spcPct val="110000"/>
              </a:lnSpc>
            </a:pPr>
            <a:r>
              <a:rPr lang="hr-HR" sz="2400" smtClean="0"/>
              <a:t>npr. množenje dvije matrice od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smtClean="0"/>
              <a:t> x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smtClean="0"/>
              <a:t> elemenata uvijek traje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	(n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O 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hr-HR" sz="2400" smtClean="0">
                <a:sym typeface="Symbol" pitchFamily="18" charset="2"/>
              </a:rPr>
              <a:t>zbrajanje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smtClean="0">
                <a:sym typeface="Symbol" pitchFamily="18" charset="2"/>
              </a:rPr>
              <a:t> brojeva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smtClean="0">
                <a:sym typeface="Symbol" pitchFamily="18" charset="2"/>
              </a:rPr>
              <a:t>uvijek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smtClean="0">
                <a:sym typeface="Symbol" pitchFamily="18" charset="2"/>
              </a:rPr>
              <a:t>traje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(n) = O (n)</a:t>
            </a:r>
          </a:p>
          <a:p>
            <a:pPr lvl="2">
              <a:lnSpc>
                <a:spcPct val="110000"/>
              </a:lnSpc>
            </a:pPr>
            <a:r>
              <a:rPr lang="hr-HR" sz="2400" smtClean="0">
                <a:sym typeface="Symbol" pitchFamily="18" charset="2"/>
              </a:rPr>
              <a:t>pronalaženje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smtClean="0">
                <a:sym typeface="Symbol" pitchFamily="18" charset="2"/>
              </a:rPr>
              <a:t>nekog broja među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smtClean="0">
                <a:sym typeface="Symbol" pitchFamily="18" charset="2"/>
              </a:rPr>
              <a:t> nesortiranih brojeva 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(1)  O (n)</a:t>
            </a:r>
            <a:endParaRPr lang="hr-HR" sz="2400" smtClean="0"/>
          </a:p>
          <a:p>
            <a:pPr>
              <a:buFont typeface="Monotype Sorts" pitchFamily="2" charset="2"/>
              <a:buNone/>
            </a:pPr>
            <a:endParaRPr lang="hr-HR" sz="240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23BAF4-BE6E-4760-A23C-E39EA7390B23}" type="slidenum">
              <a:rPr lang="hr-HR"/>
              <a:pPr>
                <a:defRPr/>
              </a:pPr>
              <a:t>22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0A27749-C617-4147-8D3D-4D701FC3FEE8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hr-HR" smtClean="0"/>
              <a:t> - notacija</a:t>
            </a:r>
          </a:p>
        </p:txBody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f(n) =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(g(n)) </a:t>
            </a:r>
            <a:r>
              <a:rPr lang="hr-HR" smtClean="0"/>
              <a:t>ako postoje pozitivne konstante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/>
              <a:t>,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mtClean="0"/>
              <a:t> 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takve da vrijedi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4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mtClean="0">
                <a:solidFill>
                  <a:srgbClr val="FF0000"/>
                </a:solidFill>
                <a:sym typeface="Symbol" pitchFamily="18" charset="2"/>
              </a:rPr>
              <a:t></a:t>
            </a:r>
            <a:r>
              <a:rPr lang="hr-HR" smtClean="0"/>
              <a:t> za sve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>
                <a:solidFill>
                  <a:srgbClr val="FF0000"/>
                </a:solidFill>
              </a:rPr>
              <a:t> &gt;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hr-HR" smtClean="0"/>
              <a:t>i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g </a:t>
            </a:r>
            <a:r>
              <a:rPr lang="hr-HR" smtClean="0"/>
              <a:t>rastu jednako brzo za velike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hr-HR" i="1" smtClean="0"/>
              <a:t>omjer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hr-HR" i="1" smtClean="0"/>
              <a:t> 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hr-HR" i="1" smtClean="0"/>
              <a:t> je između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i="1" smtClean="0"/>
              <a:t> i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hr-HR" sz="2000" i="1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hr-HR" smtClean="0"/>
              <a:t>drugim riječima, jednaka su trajanja za najbolji i za najgori slučaj</a:t>
            </a:r>
            <a:endParaRPr lang="hr-HR" i="1" smtClean="0"/>
          </a:p>
          <a:p>
            <a:pPr>
              <a:lnSpc>
                <a:spcPct val="110000"/>
              </a:lnSpc>
            </a:pPr>
            <a:r>
              <a:rPr lang="hr-HR" smtClean="0"/>
              <a:t>primjer:</a:t>
            </a:r>
          </a:p>
          <a:p>
            <a:pPr lvl="1">
              <a:lnSpc>
                <a:spcPct val="110000"/>
              </a:lnSpc>
            </a:pPr>
            <a:r>
              <a:rPr lang="hr-HR" smtClean="0"/>
              <a:t>Treba po abecedi sortirati </a:t>
            </a:r>
            <a:r>
              <a:rPr lang="hr-HR" smtClean="0">
                <a:solidFill>
                  <a:srgbClr val="FF0000"/>
                </a:solidFill>
              </a:rPr>
              <a:t>n</a:t>
            </a:r>
            <a:r>
              <a:rPr lang="hr-HR" smtClean="0"/>
              <a:t> kontrolnih zadaća tako da se prvo pronađe prvi po abecedi, zatim se u preostalima traži prvi itd.</a:t>
            </a:r>
          </a:p>
          <a:p>
            <a:pPr lvl="2">
              <a:lnSpc>
                <a:spcPct val="110000"/>
              </a:lnSpc>
            </a:pPr>
            <a:r>
              <a:rPr lang="hr-HR" smtClean="0"/>
              <a:t>postupak jednako traje bez obzira na eventualnu uređenost: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		O(n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(n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 (n</a:t>
            </a:r>
            <a:r>
              <a:rPr lang="hr-HR" sz="2400" i="1" baseline="30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</a:t>
            </a:r>
            <a:endParaRPr lang="hr-HR" baseline="-2500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E030B7-F2E7-4606-9CFD-AC5192B3F04A}" type="slidenum">
              <a:rPr lang="hr-HR"/>
              <a:pPr>
                <a:defRPr/>
              </a:pPr>
              <a:t>23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546093C-8F30-429F-82D3-7E49C5866CE5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3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Asimptotsko vrijeme izvođenja</a:t>
            </a:r>
          </a:p>
        </p:txBody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f(n) ~ g(n) </a:t>
            </a:r>
            <a:r>
              <a:rPr lang="hr-HR" sz="2400" smtClean="0"/>
              <a:t>ako je </a:t>
            </a:r>
          </a:p>
          <a:p>
            <a:pPr lvl="1">
              <a:lnSpc>
                <a:spcPct val="95000"/>
              </a:lnSpc>
            </a:pPr>
            <a:endParaRPr lang="hr-HR" sz="2000" smtClean="0"/>
          </a:p>
          <a:p>
            <a:pPr lvl="1">
              <a:lnSpc>
                <a:spcPct val="95000"/>
              </a:lnSpc>
            </a:pPr>
            <a:r>
              <a:rPr lang="hr-HR" sz="2000" smtClean="0"/>
              <a:t>čita se: "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hr-HR" sz="2000" i="1" smtClean="0">
                <a:latin typeface="Times New Roman" pitchFamily="18" charset="0"/>
              </a:rPr>
              <a:t> </a:t>
            </a:r>
            <a:r>
              <a:rPr lang="hr-HR" sz="2000" smtClean="0"/>
              <a:t>je asimptotski jednako funkciji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g(n)</a:t>
            </a:r>
            <a:r>
              <a:rPr lang="hr-HR" sz="2000" smtClean="0"/>
              <a:t>”</a:t>
            </a:r>
          </a:p>
          <a:p>
            <a:pPr>
              <a:lnSpc>
                <a:spcPct val="95000"/>
              </a:lnSpc>
            </a:pPr>
            <a:r>
              <a:rPr lang="hr-HR" sz="2400" smtClean="0"/>
              <a:t>precizniji je </a:t>
            </a:r>
            <a:r>
              <a:rPr lang="hr-HR" sz="2400" smtClean="0">
                <a:solidFill>
                  <a:srgbClr val="FF0000"/>
                </a:solidFill>
              </a:rPr>
              <a:t>opis vremena izvođenja</a:t>
            </a:r>
            <a:r>
              <a:rPr lang="hr-HR" sz="2400" smtClean="0"/>
              <a:t> nego </a:t>
            </a:r>
            <a:r>
              <a:rPr lang="hr-HR" sz="2400" i="1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hr-HR" sz="2400" smtClean="0"/>
              <a:t>-notacijom</a:t>
            </a:r>
          </a:p>
          <a:p>
            <a:pPr lvl="1">
              <a:lnSpc>
                <a:spcPct val="95000"/>
              </a:lnSpc>
            </a:pPr>
            <a:r>
              <a:rPr lang="hr-HR" sz="2000" smtClean="0"/>
              <a:t>zna se i red veličine vodećeg člana i konstanta koja ga množi</a:t>
            </a:r>
          </a:p>
          <a:p>
            <a:pPr>
              <a:lnSpc>
                <a:spcPct val="95000"/>
              </a:lnSpc>
            </a:pPr>
            <a:r>
              <a:rPr lang="hr-HR" sz="2400" smtClean="0"/>
              <a:t>ako je, primjerice: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baseline="3000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+ ... +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hr-HR" sz="2000" smtClean="0"/>
              <a:t>tada je: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f(n) =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smtClean="0"/>
              <a:t>i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f(n) ~</a:t>
            </a:r>
            <a:r>
              <a:rPr lang="hr-HR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hr-HR" i="1" baseline="-25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endParaRPr lang="hr-HR" i="1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hr-HR" sz="2400" smtClean="0"/>
              <a:t>primjeri: </a:t>
            </a:r>
          </a:p>
          <a:p>
            <a:pPr lvl="1">
              <a:lnSpc>
                <a:spcPct val="95000"/>
              </a:lnSpc>
            </a:pP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3*2</a:t>
            </a:r>
            <a:r>
              <a:rPr lang="hr-HR" sz="2000" i="1" baseline="3000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hr-HR" sz="2000" i="1" smtClean="0">
                <a:latin typeface="Times New Roman" pitchFamily="18" charset="0"/>
              </a:rPr>
              <a:t>+7 logx+x ~ </a:t>
            </a:r>
            <a:r>
              <a:rPr lang="hr-HR" sz="2000" i="1" smtClean="0">
                <a:solidFill>
                  <a:srgbClr val="FF0000"/>
                </a:solidFill>
                <a:latin typeface="Times New Roman" pitchFamily="18" charset="0"/>
              </a:rPr>
              <a:t>3*2</a:t>
            </a:r>
            <a:r>
              <a:rPr lang="hr-HR" sz="2000" i="1" baseline="3000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  <a:p>
            <a:pPr lvl="1">
              <a:lnSpc>
                <a:spcPct val="110000"/>
              </a:lnSpc>
            </a:pPr>
            <a:r>
              <a:rPr lang="hr-HR" sz="2000" smtClean="0">
                <a:sym typeface="Symbol" pitchFamily="18" charset="2"/>
              </a:rPr>
              <a:t>za primjer sortiranja s prethodnog slajda (sortiranje zadaća):</a:t>
            </a:r>
          </a:p>
          <a:p>
            <a:pPr lvl="2">
              <a:lnSpc>
                <a:spcPct val="110000"/>
              </a:lnSpc>
            </a:pPr>
            <a:r>
              <a:rPr lang="hr-HR" sz="1800" smtClean="0">
                <a:sym typeface="Symbol" pitchFamily="18" charset="2"/>
              </a:rPr>
              <a:t>zbog linearnog smanjivanja preostalog skupa u kojem se traži prvi, asimptotsko trajanje je: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hr-HR" i="1" smtClean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hr-HR" i="1" smtClean="0">
                <a:solidFill>
                  <a:srgbClr val="FF0000"/>
                </a:solidFill>
              </a:rPr>
              <a:t>~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i="1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hr-HR" i="1" baseline="300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hr-HR" i="1" smtClean="0">
                <a:solidFill>
                  <a:srgbClr val="FF0000"/>
                </a:solidFill>
                <a:sym typeface="Symbol" pitchFamily="18" charset="2"/>
              </a:rPr>
              <a:t>/2</a:t>
            </a:r>
            <a:endParaRPr lang="hr-HR" sz="1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874963" y="865188"/>
          <a:ext cx="1379537" cy="649287"/>
        </p:xfrm>
        <a:graphic>
          <a:graphicData uri="http://schemas.openxmlformats.org/presentationml/2006/ole">
            <p:oleObj spid="_x0000_s2050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6C755C-8EF1-4704-BFF7-388D88F4E3F2}" type="slidenum">
              <a:rPr lang="hr-HR"/>
              <a:pPr>
                <a:defRPr/>
              </a:pPr>
              <a:t>24</a:t>
            </a:fld>
            <a:r>
              <a:rPr lang="hr-HR"/>
              <a:t> / 36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56A7908-5DEC-448C-A51A-7103AB356F5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38082" name="Rectangle 2"/>
          <p:cNvSpPr>
            <a:spLocks noChangeArrowheads="1"/>
          </p:cNvSpPr>
          <p:nvPr/>
        </p:nvSpPr>
        <p:spPr bwMode="auto">
          <a:xfrm>
            <a:off x="2166938" y="3671888"/>
            <a:ext cx="5072062" cy="1400175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defRPr/>
            </a:pPr>
            <a:r>
              <a:rPr lang="hr-HR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n</a:t>
            </a:r>
          </a:p>
          <a:p>
            <a:pPr marL="457200" indent="-457200">
              <a:defRPr/>
            </a:pPr>
            <a:r>
              <a:rPr lang="hr-HR" sz="3200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</a:t>
            </a:r>
            <a:r>
              <a:rPr lang="hr-HR" sz="3200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i = n(n+1)/2 = </a:t>
            </a:r>
            <a:r>
              <a:rPr lang="hr-HR" sz="3200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O </a:t>
            </a:r>
            <a:r>
              <a:rPr lang="hr-HR" sz="3200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(n</a:t>
            </a:r>
            <a:r>
              <a:rPr lang="hr-HR" sz="3200" b="0" i="1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hr-HR" sz="3200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457200" indent="-457200">
              <a:defRPr/>
            </a:pPr>
            <a:r>
              <a:rPr lang="hr-HR" b="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i=1</a:t>
            </a:r>
          </a:p>
        </p:txBody>
      </p:sp>
      <p:sp>
        <p:nvSpPr>
          <p:cNvPr id="1838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Asimptotsko vrijeme izvođenja</a:t>
            </a:r>
          </a:p>
        </p:txBody>
      </p:sp>
      <p:sp>
        <p:nvSpPr>
          <p:cNvPr id="1838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3050" y="981075"/>
            <a:ext cx="9359900" cy="5400675"/>
          </a:xfrm>
        </p:spPr>
        <p:txBody>
          <a:bodyPr/>
          <a:lstStyle/>
          <a:p>
            <a:pPr>
              <a:defRPr/>
            </a:pPr>
            <a:r>
              <a:rPr lang="hr-HR" smtClean="0"/>
              <a:t>u izračunu učestalosti obavljanja nekih naredbi često se javljaju sume oblika:			</a:t>
            </a:r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buFont typeface="Monotype Sorts" pitchFamily="2" charset="2"/>
              <a:buNone/>
              <a:defRPr/>
            </a:pPr>
            <a:r>
              <a:rPr lang="hr-HR" i="1" smtClean="0">
                <a:sym typeface="Symbol" pitchFamily="18" charset="2"/>
              </a:rPr>
              <a:t>			 </a:t>
            </a:r>
            <a:r>
              <a:rPr lang="hr-HR" i="1" smtClean="0"/>
              <a:t>n</a:t>
            </a:r>
            <a:r>
              <a:rPr lang="hr-HR" i="1" baseline="30000" smtClean="0"/>
              <a:t>2</a:t>
            </a:r>
            <a:r>
              <a:rPr lang="hr-HR" i="1" smtClean="0"/>
              <a:t>/2</a:t>
            </a:r>
            <a:endParaRPr lang="hr-HR" sz="2400" i="1" smtClean="0">
              <a:solidFill>
                <a:srgbClr val="FF0000"/>
              </a:solidFill>
            </a:endParaRPr>
          </a:p>
        </p:txBody>
      </p:sp>
      <p:sp>
        <p:nvSpPr>
          <p:cNvPr id="1838085" name="Rectangle 5"/>
          <p:cNvSpPr>
            <a:spLocks noChangeArrowheads="1"/>
          </p:cNvSpPr>
          <p:nvPr/>
        </p:nvSpPr>
        <p:spPr bwMode="auto">
          <a:xfrm>
            <a:off x="1568450" y="1935163"/>
            <a:ext cx="6170613" cy="1279525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179388" lvl="1">
              <a:defRPr/>
            </a:pPr>
            <a:r>
              <a:rPr lang="hr-H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(i = 1; i &lt;= n; i++)</a:t>
            </a:r>
          </a:p>
          <a:p>
            <a:pPr marL="179388" lvl="1">
              <a:defRPr/>
            </a:pPr>
            <a:r>
              <a:rPr lang="hr-H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for (j = 0; j &lt; i; i++) {...}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9D9D5A2-13C1-4614-AB71-88F43F8C7A65}" type="slidenum">
              <a:rPr lang="hr-HR"/>
              <a:pPr/>
              <a:t>25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9D7C009B-7EF2-4039-8FA1-7B0C83A626CB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Razne složenosti </a:t>
            </a:r>
            <a:r>
              <a:rPr lang="hr-HR" smtClean="0">
                <a:solidFill>
                  <a:srgbClr val="FF3300"/>
                </a:solidFill>
              </a:rPr>
              <a:t>u logaritamskom mjerilu</a:t>
            </a:r>
          </a:p>
        </p:txBody>
      </p:sp>
      <p:pic>
        <p:nvPicPr>
          <p:cNvPr id="29699" name="Picture 3" descr="f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800100"/>
            <a:ext cx="74882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D4DB9E-7BAB-493C-B69D-BF4F73602484}" type="slidenum">
              <a:rPr lang="hr-HR"/>
              <a:pPr>
                <a:defRPr/>
              </a:pPr>
              <a:t>26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B1A6BCB-9DE8-4823-84B8-AA0EF11C71E7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4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hr-HR" smtClean="0"/>
              <a:t>-notacija - primjeri</a:t>
            </a:r>
          </a:p>
        </p:txBody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kumimoji="0" lang="en-GB" sz="2400" smtClean="0">
                <a:solidFill>
                  <a:schemeClr val="folHlink"/>
                </a:solidFill>
                <a:effectLst/>
                <a:sym typeface="Wingdings" pitchFamily="2" charset="2"/>
              </a:rPr>
              <a:t>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</a:rPr>
              <a:t> IspisiTrazi.c</a:t>
            </a:r>
            <a:endParaRPr lang="hr-HR" b="1" smtClean="0">
              <a:latin typeface="Courier New" pitchFamily="49" charset="0"/>
            </a:endParaRPr>
          </a:p>
          <a:p>
            <a:r>
              <a:rPr lang="hr-HR" b="1" smtClean="0">
                <a:latin typeface="Courier New" pitchFamily="49" charset="0"/>
              </a:rPr>
              <a:t>ispisi</a:t>
            </a:r>
            <a:endParaRPr lang="hr-HR" smtClean="0"/>
          </a:p>
          <a:p>
            <a:pPr lvl="1"/>
            <a:r>
              <a:rPr lang="hr-HR" smtClean="0"/>
              <a:t>petlja se uvijek obavi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hr-HR" smtClean="0"/>
              <a:t> puta </a:t>
            </a:r>
            <a:r>
              <a:rPr lang="hr-HR" smtClean="0">
                <a:sym typeface="Symbol" pitchFamily="18" charset="2"/>
              </a:rPr>
              <a:t></a:t>
            </a:r>
            <a:r>
              <a:rPr lang="hr-HR" i="1" smtClean="0"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(n) </a:t>
            </a:r>
            <a:r>
              <a:rPr lang="hr-HR" i="1" smtClean="0">
                <a:latin typeface="Times New Roman" pitchFamily="18" charset="0"/>
              </a:rPr>
              <a:t>,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 O(n) </a:t>
            </a:r>
            <a:r>
              <a:rPr lang="hr-HR" i="1" smtClean="0">
                <a:latin typeface="Times New Roman" pitchFamily="18" charset="0"/>
              </a:rPr>
              <a:t>,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 </a:t>
            </a:r>
            <a:r>
              <a:rPr lang="hr-HR" i="1" smtClean="0">
                <a:solidFill>
                  <a:srgbClr val="FF0000"/>
                </a:solidFill>
                <a:latin typeface="Times New Roman" pitchFamily="18" charset="0"/>
              </a:rPr>
              <a:t>(n)</a:t>
            </a:r>
          </a:p>
          <a:p>
            <a:r>
              <a:rPr lang="hr-HR" b="1" smtClean="0">
                <a:latin typeface="Courier New" pitchFamily="49" charset="0"/>
              </a:rPr>
              <a:t>trazi</a:t>
            </a:r>
            <a:r>
              <a:rPr lang="hr-HR" smtClean="0">
                <a:latin typeface="Courier New" pitchFamily="49" charset="0"/>
              </a:rPr>
              <a:t>	</a:t>
            </a:r>
          </a:p>
          <a:p>
            <a:pPr lvl="1"/>
            <a:r>
              <a:rPr lang="hr-HR" smtClean="0"/>
              <a:t>vrijeme izvođenja je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  <a:endParaRPr lang="hr-HR" smtClean="0">
              <a:solidFill>
                <a:srgbClr val="FF0000"/>
              </a:solidFill>
            </a:endParaRPr>
          </a:p>
          <a:p>
            <a:pPr lvl="1"/>
            <a:r>
              <a:rPr lang="hr-HR" smtClean="0"/>
              <a:t>donja granica je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 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hr-HR" sz="28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hr-HR" sz="2800" i="1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hr-HR" smtClean="0">
              <a:solidFill>
                <a:srgbClr val="FF0000"/>
              </a:solidFill>
            </a:endParaRPr>
          </a:p>
          <a:p>
            <a:pPr lvl="2"/>
            <a:r>
              <a:rPr lang="hr-HR" smtClean="0"/>
              <a:t>u najboljem slučaju u prvom koraku nađe traženi član polja</a:t>
            </a:r>
          </a:p>
          <a:p>
            <a:pPr lvl="2"/>
            <a:r>
              <a:rPr lang="hr-HR" smtClean="0"/>
              <a:t>u najgorem slučaju mora pregledati sve članove polja</a:t>
            </a:r>
          </a:p>
          <a:p>
            <a:pPr>
              <a:buFont typeface="Monotype Sorts" pitchFamily="2" charset="2"/>
              <a:buNone/>
            </a:pPr>
            <a:endParaRPr lang="hr-HR" sz="24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650ECA-B9AB-4F71-A34B-B9BA5E585C68}" type="slidenum">
              <a:rPr lang="hr-HR"/>
              <a:pPr>
                <a:defRPr/>
              </a:pPr>
              <a:t>27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EFBA6A-306F-43D3-88C7-2E514A41F4D6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4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Analiza “a posteriori”</a:t>
            </a:r>
          </a:p>
        </p:txBody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981075"/>
            <a:ext cx="9359900" cy="5327650"/>
          </a:xfrm>
        </p:spPr>
        <p:txBody>
          <a:bodyPr/>
          <a:lstStyle/>
          <a:p>
            <a:r>
              <a:rPr lang="hr-HR" smtClean="0"/>
              <a:t>stvarno vrijeme potrebno za izvođenje algoritma na konkretnom računalu</a:t>
            </a:r>
            <a:endParaRPr lang="hr-HR" b="1" smtClean="0">
              <a:latin typeface="Courier New" pitchFamily="49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3050" y="1989138"/>
            <a:ext cx="9504363" cy="4321175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hr-HR"/>
              <a:t>#include &lt;sys\timeb.h&gt; </a:t>
            </a:r>
            <a:r>
              <a:rPr lang="hr-HR">
                <a:solidFill>
                  <a:schemeClr val="folHlink"/>
                </a:solidFill>
              </a:rPr>
              <a:t>// gdje je deklarirano</a:t>
            </a:r>
          </a:p>
          <a:p>
            <a:pPr lvl="1"/>
            <a:endParaRPr lang="hr-HR"/>
          </a:p>
          <a:p>
            <a:pPr lvl="1"/>
            <a:r>
              <a:rPr lang="hr-HR"/>
              <a:t>struct timeb {</a:t>
            </a:r>
          </a:p>
          <a:p>
            <a:pPr lvl="1"/>
            <a:r>
              <a:rPr lang="hr-HR"/>
              <a:t>	time_t time; </a:t>
            </a:r>
            <a:r>
              <a:rPr lang="hr-HR">
                <a:solidFill>
                  <a:schemeClr val="folHlink"/>
                </a:solidFill>
              </a:rPr>
              <a:t>// broj sekundi od ponoći, 01.01.1970, UTC</a:t>
            </a:r>
          </a:p>
          <a:p>
            <a:pPr lvl="1"/>
            <a:r>
              <a:rPr lang="hr-HR"/>
              <a:t>	unsigned short millitm; </a:t>
            </a:r>
            <a:r>
              <a:rPr lang="hr-HR">
                <a:solidFill>
                  <a:schemeClr val="folHlink"/>
                </a:solidFill>
              </a:rPr>
              <a:t>// milisekunde</a:t>
            </a:r>
          </a:p>
          <a:p>
            <a:pPr lvl="1"/>
            <a:r>
              <a:rPr lang="hr-HR"/>
              <a:t> 	short timezone; </a:t>
            </a:r>
            <a:r>
              <a:rPr lang="hr-HR">
                <a:solidFill>
                  <a:schemeClr val="folHlink"/>
                </a:solidFill>
              </a:rPr>
              <a:t>// razlika u minutama od UTC</a:t>
            </a:r>
            <a:r>
              <a:rPr lang="hr-HR"/>
              <a:t> </a:t>
            </a:r>
          </a:p>
          <a:p>
            <a:pPr lvl="1"/>
            <a:r>
              <a:rPr lang="hr-HR"/>
              <a:t>	short dstflag; </a:t>
            </a:r>
            <a:r>
              <a:rPr lang="hr-HR">
                <a:solidFill>
                  <a:schemeClr val="folHlink"/>
                </a:solidFill>
              </a:rPr>
              <a:t>// &lt;&gt;0 ako je na snazi ljetno vrijeme</a:t>
            </a:r>
          </a:p>
          <a:p>
            <a:pPr lvl="1"/>
            <a:r>
              <a:rPr lang="hr-HR"/>
              <a:t>};</a:t>
            </a:r>
          </a:p>
          <a:p>
            <a:pPr lvl="1"/>
            <a:endParaRPr lang="hr-HR"/>
          </a:p>
          <a:p>
            <a:pPr lvl="1"/>
            <a:r>
              <a:rPr lang="hr-HR"/>
              <a:t>void ftime(struct timeb *timeptr);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4C47BC-F51B-4CE6-9D2E-BDBF2D3DEFD9}" type="slidenum">
              <a:rPr lang="hr-HR"/>
              <a:pPr>
                <a:defRPr/>
              </a:pPr>
              <a:t>28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A7D4ADC-3940-4177-B6B8-02F9A3F98A62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Analiza “a posteriori”</a:t>
            </a:r>
          </a:p>
        </p:txBody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 programu:</a:t>
            </a:r>
          </a:p>
          <a:p>
            <a:pPr>
              <a:defRPr/>
            </a:pPr>
            <a:endParaRPr lang="hr-HR" smtClean="0"/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 lvl="1">
              <a:buFont typeface="Wingdings" pitchFamily="2" charset="2"/>
              <a:buNone/>
              <a:defRPr/>
            </a:pPr>
            <a:endParaRPr lang="hr-HR" b="1" smtClean="0">
              <a:effectLst/>
            </a:endParaRPr>
          </a:p>
          <a:p>
            <a:pPr>
              <a:defRPr/>
            </a:pPr>
            <a:r>
              <a:rPr lang="en-GB" smtClean="0">
                <a:effectLst/>
              </a:rPr>
              <a:t>Universal Time Co-ordinated</a:t>
            </a:r>
            <a:r>
              <a:rPr lang="hr-HR" smtClean="0">
                <a:effectLst/>
              </a:rPr>
              <a:t>  (UTC)</a:t>
            </a:r>
          </a:p>
          <a:p>
            <a:pPr lvl="1">
              <a:defRPr/>
            </a:pPr>
            <a:r>
              <a:rPr lang="hr-HR" smtClean="0">
                <a:effectLst/>
              </a:rPr>
              <a:t>novi naziv za </a:t>
            </a:r>
            <a:r>
              <a:rPr lang="en-GB" smtClean="0">
                <a:effectLst/>
              </a:rPr>
              <a:t>Greenwich Mean</a:t>
            </a:r>
            <a:r>
              <a:rPr lang="hr-HR" smtClean="0">
                <a:effectLst/>
              </a:rPr>
              <a:t> </a:t>
            </a:r>
            <a:r>
              <a:rPr lang="en-GB" smtClean="0">
                <a:effectLst/>
              </a:rPr>
              <a:t>Time</a:t>
            </a:r>
            <a:r>
              <a:rPr lang="hr-HR" smtClean="0">
                <a:effectLst/>
              </a:rPr>
              <a:t> (GMT)</a:t>
            </a:r>
          </a:p>
        </p:txBody>
      </p:sp>
      <p:sp>
        <p:nvSpPr>
          <p:cNvPr id="1846276" name="Rectangle 4"/>
          <p:cNvSpPr>
            <a:spLocks noChangeArrowheads="1"/>
          </p:cNvSpPr>
          <p:nvPr/>
        </p:nvSpPr>
        <p:spPr bwMode="auto">
          <a:xfrm>
            <a:off x="128588" y="1484313"/>
            <a:ext cx="9432925" cy="3529012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/>
              <a:t>struct timeb vrijeme1, vrijeme2; long trajanjems;</a:t>
            </a:r>
          </a:p>
          <a:p>
            <a:pPr lvl="1">
              <a:defRPr/>
            </a:pPr>
            <a:endParaRPr lang="hr-HR"/>
          </a:p>
          <a:p>
            <a:pPr lvl="1">
              <a:defRPr/>
            </a:pPr>
            <a:r>
              <a:rPr lang="hr-HR"/>
              <a:t>ftime (&amp;vrijeme1);</a:t>
            </a:r>
          </a:p>
          <a:p>
            <a:pPr lvl="1">
              <a:defRPr/>
            </a:pPr>
            <a:r>
              <a:rPr lang="hr-HR"/>
              <a:t>...</a:t>
            </a:r>
          </a:p>
          <a:p>
            <a:pPr lvl="1">
              <a:defRPr/>
            </a:pPr>
            <a:r>
              <a:rPr lang="hr-HR"/>
              <a:t>ftime (&amp;vrijeme2);</a:t>
            </a:r>
          </a:p>
          <a:p>
            <a:pPr lvl="1">
              <a:defRPr/>
            </a:pPr>
            <a:endParaRPr lang="hr-HR"/>
          </a:p>
          <a:p>
            <a:pPr lvl="1">
              <a:defRPr/>
            </a:pPr>
            <a:r>
              <a:rPr lang="hr-HR"/>
              <a:t>trajanjems = 1000 * (vrijeme2.time - vrijeme1.time) +</a:t>
            </a:r>
          </a:p>
          <a:p>
            <a:pPr lvl="1">
              <a:defRPr/>
            </a:pPr>
            <a:r>
              <a:rPr lang="hr-HR"/>
              <a:t>               vrijeme2.millitm - vrijeme1.millitm;</a:t>
            </a:r>
            <a:endParaRPr lang="hr-HR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772BA-2078-4254-8804-BB1BD604244B}" type="slidenum">
              <a:rPr lang="hr-HR"/>
              <a:pPr>
                <a:defRPr/>
              </a:pPr>
              <a:t>29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7B8D574-7888-4BE1-B4BC-9D87563E3181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b="1" dirty="0" smtClean="0">
                <a:solidFill>
                  <a:srgbClr val="FFFF00"/>
                </a:solidFill>
              </a:rPr>
              <a:t>Zadaci za vježbu</a:t>
            </a:r>
          </a:p>
        </p:txBody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049338"/>
            <a:ext cx="9359900" cy="5259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400" smtClean="0"/>
              <a:t>Za algoritam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odrediti: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a) </a:t>
            </a:r>
            <a:r>
              <a:rPr lang="hr-HR" sz="2000" smtClean="0">
                <a:solidFill>
                  <a:srgbClr val="FF0000"/>
                </a:solidFill>
              </a:rPr>
              <a:t>apriorno</a:t>
            </a:r>
            <a:r>
              <a:rPr lang="hr-HR" sz="2000" smtClean="0"/>
              <a:t> vrijeme izvođenja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b) odrediti </a:t>
            </a:r>
            <a:r>
              <a:rPr lang="hr-HR" sz="2000" smtClean="0">
                <a:solidFill>
                  <a:srgbClr val="FF0000"/>
                </a:solidFill>
              </a:rPr>
              <a:t>asimptotsku</a:t>
            </a:r>
            <a:r>
              <a:rPr lang="hr-HR" sz="2000" smtClean="0"/>
              <a:t> ocjenu za </a:t>
            </a:r>
            <a:r>
              <a:rPr lang="hr-HR" sz="2000" smtClean="0">
                <a:solidFill>
                  <a:srgbClr val="FF0000"/>
                </a:solidFill>
              </a:rPr>
              <a:t>prosječno</a:t>
            </a:r>
            <a:r>
              <a:rPr lang="hr-HR" sz="2000" smtClean="0"/>
              <a:t> vrijeme izvođenja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c) </a:t>
            </a:r>
            <a:r>
              <a:rPr lang="hr-HR" sz="2000" smtClean="0">
                <a:solidFill>
                  <a:srgbClr val="FF0000"/>
                </a:solidFill>
              </a:rPr>
              <a:t>asimptotsku </a:t>
            </a:r>
            <a:r>
              <a:rPr lang="hr-HR" sz="2000" smtClean="0"/>
              <a:t>ocjenu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vremena izvođenja za </a:t>
            </a:r>
            <a:r>
              <a:rPr lang="hr-HR" sz="2000" smtClean="0">
                <a:solidFill>
                  <a:srgbClr val="FF0000"/>
                </a:solidFill>
              </a:rPr>
              <a:t>najbolji</a:t>
            </a:r>
            <a:r>
              <a:rPr lang="hr-HR" sz="2000" smtClean="0"/>
              <a:t> slučaj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d) </a:t>
            </a:r>
            <a:r>
              <a:rPr lang="hr-HR" sz="2000" smtClean="0">
                <a:solidFill>
                  <a:srgbClr val="FF0000"/>
                </a:solidFill>
              </a:rPr>
              <a:t>asimptotsku </a:t>
            </a:r>
            <a:r>
              <a:rPr lang="hr-HR" sz="2000" smtClean="0"/>
              <a:t>ocjenu</a:t>
            </a:r>
            <a:r>
              <a:rPr lang="hr-HR" sz="2000" smtClean="0">
                <a:solidFill>
                  <a:srgbClr val="FF0000"/>
                </a:solidFill>
              </a:rPr>
              <a:t> </a:t>
            </a:r>
            <a:r>
              <a:rPr lang="hr-HR" sz="2000" smtClean="0"/>
              <a:t>vremena izvođenja za </a:t>
            </a:r>
            <a:r>
              <a:rPr lang="hr-HR" sz="2000" smtClean="0">
                <a:solidFill>
                  <a:srgbClr val="FF0000"/>
                </a:solidFill>
              </a:rPr>
              <a:t>najgori</a:t>
            </a:r>
            <a:r>
              <a:rPr lang="hr-HR" sz="2000" smtClean="0"/>
              <a:t> slučaj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r-HR" sz="2000" smtClean="0"/>
              <a:t>	e) za kakvu vrijednost varijable b nastupa </a:t>
            </a:r>
            <a:r>
              <a:rPr lang="hr-HR" sz="2000" smtClean="0">
                <a:solidFill>
                  <a:srgbClr val="FF0000"/>
                </a:solidFill>
              </a:rPr>
              <a:t>najgori</a:t>
            </a:r>
            <a:r>
              <a:rPr lang="hr-HR" sz="2000" smtClean="0"/>
              <a:t> slučaj?</a:t>
            </a:r>
            <a:endParaRPr lang="hr-HR" sz="16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hr-HR" sz="1600" smtClean="0"/>
          </a:p>
        </p:txBody>
      </p:sp>
      <p:sp>
        <p:nvSpPr>
          <p:cNvPr id="1848324" name="Rectangle 4"/>
          <p:cNvSpPr>
            <a:spLocks noChangeArrowheads="1"/>
          </p:cNvSpPr>
          <p:nvPr/>
        </p:nvSpPr>
        <p:spPr bwMode="auto">
          <a:xfrm>
            <a:off x="1130300" y="1527175"/>
            <a:ext cx="6751638" cy="257175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for (i = 0; i &lt; n; i++) { </a:t>
            </a:r>
          </a:p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 if (a[i] == b) {</a:t>
            </a:r>
          </a:p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printf ("i = %d\n", i);</a:t>
            </a:r>
          </a:p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break;</a:t>
            </a:r>
          </a:p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}</a:t>
            </a:r>
          </a:p>
          <a:p>
            <a:pPr lvl="1"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41DD8-6FCD-46B5-9755-1A1DC05327DB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795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Složenost algoritama</a:t>
            </a:r>
          </a:p>
        </p:txBody>
      </p:sp>
      <p:sp>
        <p:nvSpPr>
          <p:cNvPr id="1795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hr-HR" sz="2400" smtClean="0"/>
              <a:t>Algoritmi</a:t>
            </a:r>
          </a:p>
          <a:p>
            <a:pPr>
              <a:lnSpc>
                <a:spcPct val="95000"/>
              </a:lnSpc>
              <a:defRPr/>
            </a:pPr>
            <a:r>
              <a:rPr lang="hr-HR" sz="2400" smtClean="0"/>
              <a:t>Složenost algoritama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9A5B3C-49B5-4414-8A05-CC755836A61D}" type="slidenum">
              <a:rPr lang="hr-HR"/>
              <a:pPr>
                <a:defRPr/>
              </a:pPr>
              <a:t>30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037CC10-3244-4E2E-BD74-6EC57DB8E54C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5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mtClean="0"/>
              <a:t>Napisati funkciju koja računa zbroj znamenki zadanog prirodnog broja N. Kolika je složenost funkcije?</a:t>
            </a:r>
          </a:p>
          <a:p>
            <a:pPr>
              <a:lnSpc>
                <a:spcPct val="90000"/>
              </a:lnSpc>
              <a:defRPr/>
            </a:pPr>
            <a:endParaRPr lang="hr-HR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hr-HR" smtClean="0">
              <a:effectLst/>
              <a:latin typeface="Courier New" pitchFamily="49" charset="0"/>
            </a:endParaRPr>
          </a:p>
        </p:txBody>
      </p:sp>
      <p:sp>
        <p:nvSpPr>
          <p:cNvPr id="1850372" name="Rectangle 4"/>
          <p:cNvSpPr>
            <a:spLocks noChangeArrowheads="1"/>
          </p:cNvSpPr>
          <p:nvPr/>
        </p:nvSpPr>
        <p:spPr bwMode="auto">
          <a:xfrm>
            <a:off x="738188" y="2000250"/>
            <a:ext cx="6715125" cy="331470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 sz="2400"/>
              <a:t>int zbrojZnamenki (int N) {</a:t>
            </a:r>
          </a:p>
          <a:p>
            <a:pPr lvl="2">
              <a:defRPr/>
            </a:pPr>
            <a:r>
              <a:rPr lang="hr-HR" sz="2400"/>
              <a:t>	int zbroj = 0;</a:t>
            </a:r>
          </a:p>
          <a:p>
            <a:pPr lvl="2">
              <a:defRPr/>
            </a:pPr>
            <a:r>
              <a:rPr lang="hr-HR" sz="2400"/>
              <a:t>	while (N &gt; 0) {</a:t>
            </a:r>
          </a:p>
          <a:p>
            <a:pPr lvl="3">
              <a:defRPr/>
            </a:pPr>
            <a:r>
              <a:rPr lang="hr-HR" sz="2400"/>
              <a:t>		zbroj += N % 10;</a:t>
            </a:r>
          </a:p>
          <a:p>
            <a:pPr lvl="3">
              <a:defRPr/>
            </a:pPr>
            <a:r>
              <a:rPr lang="hr-HR" sz="2400"/>
              <a:t>		N /= 10;</a:t>
            </a:r>
          </a:p>
          <a:p>
            <a:pPr lvl="2">
              <a:defRPr/>
            </a:pPr>
            <a:r>
              <a:rPr lang="hr-HR" sz="2400"/>
              <a:t>	}</a:t>
            </a:r>
          </a:p>
          <a:p>
            <a:pPr lvl="2">
              <a:defRPr/>
            </a:pPr>
            <a:r>
              <a:rPr lang="hr-HR" sz="2400"/>
              <a:t>	return zbroj;</a:t>
            </a:r>
          </a:p>
          <a:p>
            <a:pPr lvl="1">
              <a:defRPr/>
            </a:pPr>
            <a:r>
              <a:rPr lang="hr-HR" sz="2400"/>
              <a:t>}</a:t>
            </a: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1F48C07-C93D-4FE6-A9BF-0ABDA7E03AA4}" type="slidenum">
              <a:rPr lang="hr-HR"/>
              <a:pPr/>
              <a:t>31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65617A-FBBD-44D8-8F67-AA1EA65E42D3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5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852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981075"/>
            <a:ext cx="5345113" cy="5327650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  <a:defRPr/>
            </a:pPr>
            <a:endParaRPr lang="hr-HR" i="1" smtClean="0">
              <a:latin typeface="Times New Roman" pitchFamily="18" charset="0"/>
            </a:endParaRP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endParaRPr lang="hr-HR" i="1" smtClean="0">
              <a:latin typeface="Times New Roman" pitchFamily="18" charset="0"/>
            </a:endParaRP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endParaRPr lang="hr-HR" i="1" smtClean="0">
              <a:latin typeface="Times New Roman" pitchFamily="18" charset="0"/>
            </a:endParaRPr>
          </a:p>
          <a:p>
            <a:pPr marL="914400" lvl="1" indent="-457200">
              <a:buFont typeface="Wingdings" pitchFamily="2" charset="2"/>
              <a:buNone/>
              <a:defRPr/>
            </a:pPr>
            <a:endParaRPr lang="hr-HR" i="1" smtClean="0">
              <a:latin typeface="Times New Roman" pitchFamily="18" charset="0"/>
            </a:endParaRPr>
          </a:p>
        </p:txBody>
      </p:sp>
      <p:graphicFrame>
        <p:nvGraphicFramePr>
          <p:cNvPr id="1852420" name="Group 4"/>
          <p:cNvGraphicFramePr>
            <a:graphicFrameLocks noGrp="1"/>
          </p:cNvGraphicFramePr>
          <p:nvPr/>
        </p:nvGraphicFramePr>
        <p:xfrm>
          <a:off x="1328738" y="968375"/>
          <a:ext cx="7143750" cy="5120640"/>
        </p:xfrm>
        <a:graphic>
          <a:graphicData uri="http://schemas.openxmlformats.org/drawingml/2006/table">
            <a:tbl>
              <a:tblPr/>
              <a:tblGrid>
                <a:gridCol w="3787775"/>
                <a:gridCol w="1779588"/>
                <a:gridCol w="1576387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Stvarno trajanje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5n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+7n+4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5n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+700n+2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+7logn+40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hr-H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hr-H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0,1*2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+100n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hr-HR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0,1*2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(2n+1)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4n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6nlogn + 10n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nlogn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6nlogn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8logn + 1000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logn</a:t>
                      </a:r>
                      <a:endParaRPr kumimoji="1" lang="hr-H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8logn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3n! + 2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 + 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3*5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 + 6*2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 + n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3*5</a:t>
                      </a:r>
                      <a:r>
                        <a:rPr kumimoji="1" lang="hr-HR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E84B1D1F-6486-44C6-AEF5-70C4AC0D15F1}" type="slidenum">
              <a:rPr lang="hr-HR"/>
              <a:pPr/>
              <a:t>32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1B7E3F9B-F875-4F7B-9941-5126B044C50E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Primjeri ovisnosti trajanja o broju podataka i složenosti</a:t>
            </a:r>
          </a:p>
        </p:txBody>
      </p:sp>
      <p:graphicFrame>
        <p:nvGraphicFramePr>
          <p:cNvPr id="1854467" name="Group 3"/>
          <p:cNvGraphicFramePr>
            <a:graphicFrameLocks noGrp="1"/>
          </p:cNvGraphicFramePr>
          <p:nvPr>
            <p:ph idx="1"/>
          </p:nvPr>
        </p:nvGraphicFramePr>
        <p:xfrm>
          <a:off x="273050" y="981075"/>
          <a:ext cx="9251982" cy="5376883"/>
        </p:xfrm>
        <a:graphic>
          <a:graphicData uri="http://schemas.openxmlformats.org/drawingml/2006/table">
            <a:tbl>
              <a:tblPr/>
              <a:tblGrid>
                <a:gridCol w="764199"/>
                <a:gridCol w="1606857"/>
                <a:gridCol w="1878328"/>
                <a:gridCol w="1539382"/>
                <a:gridCol w="1539381"/>
                <a:gridCol w="1923835"/>
              </a:tblGrid>
              <a:tr h="89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T(n) = 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T(n) = n </a:t>
                      </a:r>
                      <a:r>
                        <a:rPr kumimoji="0" lang="en-US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lg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(n)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T(n) = n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T(n) = n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T(n) = 2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89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0.005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0.03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0.13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0.03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87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0.03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0.09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0.4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 m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0.05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0.28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2.5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125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13 da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9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0.66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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 m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 x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godina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DB73776-D0DE-48BD-9EB6-0CA273DEEC19}" type="slidenum">
              <a:rPr lang="hr-HR"/>
              <a:pPr/>
              <a:t>33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23416594-296C-4998-9E07-A68B6883698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Što se može riješiti u zadanom vremenu</a:t>
            </a:r>
          </a:p>
        </p:txBody>
      </p:sp>
      <p:graphicFrame>
        <p:nvGraphicFramePr>
          <p:cNvPr id="1856515" name="Group 3"/>
          <p:cNvGraphicFramePr>
            <a:graphicFrameLocks noGrp="1"/>
          </p:cNvGraphicFramePr>
          <p:nvPr>
            <p:ph idx="1"/>
          </p:nvPr>
        </p:nvGraphicFramePr>
        <p:xfrm>
          <a:off x="273050" y="981075"/>
          <a:ext cx="9359900" cy="5468941"/>
        </p:xfrm>
        <a:graphic>
          <a:graphicData uri="http://schemas.openxmlformats.org/drawingml/2006/table">
            <a:tbl>
              <a:tblPr/>
              <a:tblGrid>
                <a:gridCol w="2339975"/>
                <a:gridCol w="2339975"/>
                <a:gridCol w="2339975"/>
                <a:gridCol w="2339975"/>
              </a:tblGrid>
              <a:tr h="76358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Vremenska složenost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Veličina najvećeg slučaja problema koji se može riješiti za 1 sat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887413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danas raspoloživim računalom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100 puta bržim računalom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1000 puta bržim računalom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100N1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1000N1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10 N2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31.6 N2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4.64 N3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10 N3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N4+6.64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N4+9.97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N5+4.19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N5+6.29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6082972-46AB-487F-844C-3EE54F073D25}" type="slidenum">
              <a:rPr lang="hr-HR"/>
              <a:pPr/>
              <a:t>34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51FAA82-052C-4882-91D2-5E4D5464D81C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5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hr-HR" smtClean="0"/>
              <a:t>Relativni udio komponenti u</a:t>
            </a:r>
            <a:r>
              <a:rPr kumimoji="0" lang="hr-HR" i="1" smtClean="0"/>
              <a:t> </a:t>
            </a:r>
            <a:r>
              <a:rPr kumimoji="0" lang="hr-HR" smtClean="0"/>
              <a:t>izrazu:</a:t>
            </a:r>
            <a:r>
              <a:rPr kumimoji="0" lang="hr-HR" i="1" smtClean="0">
                <a:effectLst/>
              </a:rPr>
              <a:t> </a:t>
            </a:r>
            <a:r>
              <a:rPr kumimoji="0" lang="en-US" i="1" smtClean="0">
                <a:effectLst/>
              </a:rPr>
              <a:t>n</a:t>
            </a:r>
            <a:r>
              <a:rPr kumimoji="0" lang="en-US" i="1" baseline="30000" smtClean="0">
                <a:effectLst/>
              </a:rPr>
              <a:t>4 </a:t>
            </a:r>
            <a:r>
              <a:rPr kumimoji="0" lang="en-US" i="1" smtClean="0">
                <a:effectLst/>
              </a:rPr>
              <a:t>+ n</a:t>
            </a:r>
            <a:r>
              <a:rPr kumimoji="0" lang="en-US" i="1" baseline="30000" smtClean="0">
                <a:effectLst/>
              </a:rPr>
              <a:t>3</a:t>
            </a:r>
            <a:r>
              <a:rPr kumimoji="0" lang="en-US" i="1" smtClean="0">
                <a:effectLst/>
              </a:rPr>
              <a:t>log n + 2</a:t>
            </a:r>
            <a:r>
              <a:rPr kumimoji="0" lang="hr-HR" i="1" smtClean="0">
                <a:effectLst/>
              </a:rPr>
              <a:t> </a:t>
            </a:r>
            <a:r>
              <a:rPr kumimoji="0" lang="en-US" i="1" baseline="30000" smtClean="0">
                <a:effectLst/>
              </a:rPr>
              <a:t>(n-1)</a:t>
            </a:r>
            <a:r>
              <a:rPr kumimoji="0" lang="en-US" smtClean="0">
                <a:effectLst/>
              </a:rPr>
              <a:t>     O ( 2</a:t>
            </a:r>
            <a:r>
              <a:rPr kumimoji="0" lang="en-US" baseline="30000" smtClean="0">
                <a:effectLst/>
              </a:rPr>
              <a:t>n</a:t>
            </a:r>
            <a:r>
              <a:rPr kumimoji="0" lang="en-US" smtClean="0">
                <a:effectLst/>
              </a:rPr>
              <a:t> )</a:t>
            </a:r>
            <a:endParaRPr kumimoji="0" lang="hr-HR" smtClean="0">
              <a:effectLst/>
            </a:endParaRPr>
          </a:p>
        </p:txBody>
      </p:sp>
      <p:graphicFrame>
        <p:nvGraphicFramePr>
          <p:cNvPr id="1858563" name="Group 3"/>
          <p:cNvGraphicFramePr>
            <a:graphicFrameLocks noGrp="1"/>
          </p:cNvGraphicFramePr>
          <p:nvPr>
            <p:ph idx="1"/>
          </p:nvPr>
        </p:nvGraphicFramePr>
        <p:xfrm>
          <a:off x="273050" y="1068388"/>
          <a:ext cx="9359900" cy="5056189"/>
        </p:xfrm>
        <a:graphic>
          <a:graphicData uri="http://schemas.openxmlformats.org/drawingml/2006/table">
            <a:tbl>
              <a:tblPr/>
              <a:tblGrid>
                <a:gridCol w="1443038"/>
                <a:gridCol w="2281237"/>
                <a:gridCol w="2470150"/>
                <a:gridCol w="3165475"/>
              </a:tblGrid>
              <a:tr h="811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log 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(n-1)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10 000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</a:t>
                      </a:r>
                      <a:r>
                        <a:rPr kumimoji="0" lang="hr-H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83 521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6 046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65536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104 976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7 321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131072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6 250 000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212 372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562 949 953 421 312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100 000 000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2 000 000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6,3 x 10 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D5959196-0F4A-4924-8F9B-B6035F0CE5F9}" type="slidenum">
              <a:rPr lang="hr-HR"/>
              <a:pPr/>
              <a:t>35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D5C1A8E8-13F0-4AEC-938B-33AC57478C06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Utjecaj veličine konstante </a:t>
            </a:r>
            <a:r>
              <a:rPr kumimoji="0" lang="en-US" smtClean="0">
                <a:effectLst/>
              </a:rPr>
              <a:t>K = 1 000 000</a:t>
            </a:r>
            <a:endParaRPr kumimoji="0" lang="hr-HR" smtClean="0">
              <a:effectLst/>
            </a:endParaRPr>
          </a:p>
        </p:txBody>
      </p:sp>
      <p:graphicFrame>
        <p:nvGraphicFramePr>
          <p:cNvPr id="1860611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841375" y="1571625"/>
          <a:ext cx="8318500" cy="4291014"/>
        </p:xfrm>
        <a:graphic>
          <a:graphicData uri="http://schemas.openxmlformats.org/drawingml/2006/table">
            <a:tbl>
              <a:tblPr/>
              <a:tblGrid>
                <a:gridCol w="1285875"/>
                <a:gridCol w="1687513"/>
                <a:gridCol w="2033587"/>
                <a:gridCol w="1644650"/>
                <a:gridCol w="1666875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n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n</a:t>
                      </a:r>
                      <a:r>
                        <a:rPr kumimoji="0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n</a:t>
                      </a:r>
                      <a:r>
                        <a:rPr kumimoji="0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2</a:t>
                      </a:r>
                      <a:r>
                        <a:rPr kumimoji="0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 x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1,0 x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1,2 x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1 000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~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306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AC53E-58ED-4946-A5A9-745990C03893}" type="slidenum">
              <a:rPr lang="hr-HR"/>
              <a:pPr>
                <a:defRPr/>
              </a:pPr>
              <a:t>36</a:t>
            </a:fld>
            <a:r>
              <a:rPr lang="hr-HR"/>
              <a:t> / 36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2E4000-FB50-4FAE-9BD8-6FAEBBBFC4D3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Što znači “dovoljno veliki n”, tj. n &gt; n</a:t>
            </a:r>
            <a:r>
              <a:rPr lang="hr-HR" baseline="-25000" smtClean="0"/>
              <a:t>0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6100" y="1758950"/>
            <a:ext cx="9007475" cy="3402013"/>
          </a:xfr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73050" y="1336675"/>
            <a:ext cx="641350" cy="43783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82613" y="4306888"/>
            <a:ext cx="782637" cy="9921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62662" name="Text Box 6"/>
          <p:cNvSpPr txBox="1">
            <a:spLocks noChangeArrowheads="1"/>
          </p:cNvSpPr>
          <p:nvPr/>
        </p:nvSpPr>
        <p:spPr bwMode="auto">
          <a:xfrm>
            <a:off x="2071688" y="5999163"/>
            <a:ext cx="7631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r">
              <a:buClr>
                <a:srgbClr val="FF0000"/>
              </a:buClr>
              <a:buSzPct val="80000"/>
              <a:defRPr/>
            </a:pPr>
            <a:r>
              <a:rPr lang="hr-HR" sz="18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Izvor: </a:t>
            </a: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Cormen,</a:t>
            </a:r>
            <a:r>
              <a:rPr lang="hr-HR" sz="18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Leiserson &amp; Rivest: </a:t>
            </a:r>
            <a:r>
              <a:rPr lang="en-US" sz="1800" b="0" i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Introduction to algorithms</a:t>
            </a: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, 2/e,MIT Press, 2001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AAB2EF3-F98E-4073-BA96-85DB4337CF39}" type="slidenum">
              <a:rPr lang="hr-HR"/>
              <a:pPr/>
              <a:t>4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36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EB401425-E190-434F-A980-E60AD632CFB0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79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Abu Ja'far Mohammed ibn Musa al Khowarizmi</a:t>
            </a:r>
            <a:endParaRPr lang="en-US" smtClean="0"/>
          </a:p>
        </p:txBody>
      </p:sp>
      <p:sp>
        <p:nvSpPr>
          <p:cNvPr id="179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981075"/>
            <a:ext cx="4679950" cy="5327650"/>
          </a:xfrm>
        </p:spPr>
        <p:txBody>
          <a:bodyPr/>
          <a:lstStyle/>
          <a:p>
            <a:r>
              <a:rPr lang="en-GB" b="1" smtClean="0"/>
              <a:t>Abu Ja'far Mohammed ibn Musa al Khowarizmi</a:t>
            </a:r>
            <a:endParaRPr lang="hr-HR" b="1" smtClean="0"/>
          </a:p>
          <a:p>
            <a:pPr lvl="1"/>
            <a:r>
              <a:rPr lang="ar-SA" b="1" smtClean="0">
                <a:cs typeface="Arial" charset="0"/>
              </a:rPr>
              <a:t>أبو جعفر محمد بن موسى الخوارزمي</a:t>
            </a:r>
            <a:endParaRPr lang="hr-HR" b="1" smtClean="0"/>
          </a:p>
          <a:p>
            <a:pPr lvl="1"/>
            <a:r>
              <a:rPr lang="hr-HR" smtClean="0"/>
              <a:t>Muhamed, otac Jafarov, sin Muse iz Khwarizma</a:t>
            </a:r>
          </a:p>
          <a:p>
            <a:r>
              <a:rPr lang="hr-HR" smtClean="0"/>
              <a:t>rođen u Khwarizmu, danas Khiva, Uzbekistan, oko 780. g.</a:t>
            </a:r>
          </a:p>
          <a:p>
            <a:r>
              <a:rPr lang="hr-HR" smtClean="0"/>
              <a:t>umro u Bagdadu, oko 850. godine. </a:t>
            </a:r>
            <a:r>
              <a:rPr lang="en-GB" smtClean="0"/>
              <a:t> </a:t>
            </a:r>
            <a:endParaRPr lang="hr-HR" smtClean="0"/>
          </a:p>
          <a:p>
            <a:r>
              <a:rPr lang="hr-HR" smtClean="0"/>
              <a:t>jedan od 10 najcjenjenijih matematičara svih vremena</a:t>
            </a:r>
          </a:p>
        </p:txBody>
      </p:sp>
      <p:pic>
        <p:nvPicPr>
          <p:cNvPr id="9220" name="Picture 4" descr="Portrait_Al_Qorezmi_Khiva_J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4438" y="836613"/>
            <a:ext cx="41052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953000" y="5157788"/>
            <a:ext cx="4537075" cy="122396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pic>
        <p:nvPicPr>
          <p:cNvPr id="9222" name="Picture 6" descr="AlHorezm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1650" y="4292600"/>
            <a:ext cx="158432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D89571-78A5-4DB2-BF39-FC0D6DF5511E}" type="slidenum">
              <a:rPr lang="hr-HR"/>
              <a:pPr>
                <a:defRPr/>
              </a:pPr>
              <a:t>5</a:t>
            </a:fld>
            <a:r>
              <a:rPr lang="hr-HR"/>
              <a:t> / 36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04C8F1D-D406-47A3-B403-304C79130BE1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pic>
        <p:nvPicPr>
          <p:cNvPr id="10242" name="Picture 2" descr="khwabk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650" y="1412875"/>
            <a:ext cx="34020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Zasluge </a:t>
            </a:r>
            <a:r>
              <a:rPr lang="en-GB" smtClean="0"/>
              <a:t>al Khowarizmi</a:t>
            </a:r>
            <a:r>
              <a:rPr lang="hr-HR" smtClean="0"/>
              <a:t>ja</a:t>
            </a:r>
            <a:endParaRPr lang="en-US" smtClean="0"/>
          </a:p>
        </p:txBody>
      </p:sp>
      <p:sp>
        <p:nvSpPr>
          <p:cNvPr id="1799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3050" y="981075"/>
            <a:ext cx="6985000" cy="5327650"/>
          </a:xfrm>
        </p:spPr>
        <p:txBody>
          <a:bodyPr/>
          <a:lstStyle/>
          <a:p>
            <a:pPr>
              <a:defRPr/>
            </a:pPr>
            <a:r>
              <a:rPr lang="hr-HR" sz="2400" smtClean="0"/>
              <a:t>potiče korištenje hindu-arapskih brojeva - uvodi nulu</a:t>
            </a:r>
          </a:p>
          <a:p>
            <a:pPr>
              <a:defRPr/>
            </a:pPr>
            <a:r>
              <a:rPr lang="hr-HR" sz="2400" smtClean="0"/>
              <a:t>u Bagdadu oko 825. godine napisao knjigu “Hidab al-jabr w'al-muqubala”</a:t>
            </a:r>
          </a:p>
          <a:p>
            <a:pPr lvl="1">
              <a:defRPr/>
            </a:pPr>
            <a:r>
              <a:rPr lang="ar-SA" b="1" smtClean="0">
                <a:cs typeface="Arial" charset="0"/>
              </a:rPr>
              <a:t>الكتاب المختصر في حساب الجبر والمقابلة</a:t>
            </a:r>
            <a:endParaRPr lang="hr-HR" sz="2000" b="1" smtClean="0"/>
          </a:p>
          <a:p>
            <a:pPr lvl="1">
              <a:defRPr/>
            </a:pPr>
            <a:r>
              <a:rPr lang="hr-HR" sz="2000" smtClean="0"/>
              <a:t>Znanost o prenošenju i poništenju</a:t>
            </a:r>
          </a:p>
          <a:p>
            <a:pPr lvl="1">
              <a:defRPr/>
            </a:pPr>
            <a:r>
              <a:rPr lang="hr-HR" sz="2000" smtClean="0"/>
              <a:t>jabr - prenošenje na suprotnu </a:t>
            </a:r>
            <a:br>
              <a:rPr lang="hr-HR" sz="2000" smtClean="0"/>
            </a:br>
            <a:r>
              <a:rPr lang="hr-HR" sz="2000" smtClean="0"/>
              <a:t>stranu jednadžbe</a:t>
            </a:r>
            <a:endParaRPr lang="hr-HR" sz="200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hr-HR" sz="1800" smtClean="0"/>
              <a:t>x - 2 = 12 </a:t>
            </a:r>
            <a:r>
              <a:rPr lang="hr-HR" sz="1800" smtClean="0">
                <a:sym typeface="Wingdings" pitchFamily="2" charset="2"/>
              </a:rPr>
              <a:t></a:t>
            </a:r>
            <a:r>
              <a:rPr lang="hr-HR" sz="1800" smtClean="0"/>
              <a:t> x = 12 + 2</a:t>
            </a:r>
          </a:p>
          <a:p>
            <a:pPr lvl="1">
              <a:defRPr/>
            </a:pPr>
            <a:r>
              <a:rPr lang="hr-HR" sz="2000" smtClean="0"/>
              <a:t>muqubala - poništenje jednakih izraza s lijeve i desne strane jednadžbe</a:t>
            </a:r>
          </a:p>
          <a:p>
            <a:pPr lvl="2">
              <a:defRPr/>
            </a:pPr>
            <a:r>
              <a:rPr lang="hr-HR" sz="1800" smtClean="0"/>
              <a:t>x + y = y + 7 </a:t>
            </a:r>
            <a:r>
              <a:rPr lang="hr-HR" sz="1800" smtClean="0">
                <a:sym typeface="Wingdings" pitchFamily="2" charset="2"/>
              </a:rPr>
              <a:t></a:t>
            </a:r>
            <a:r>
              <a:rPr lang="hr-HR" sz="1800" smtClean="0"/>
              <a:t> x = 7</a:t>
            </a:r>
          </a:p>
          <a:p>
            <a:pPr lvl="1">
              <a:defRPr/>
            </a:pPr>
            <a:r>
              <a:rPr lang="hr-HR" sz="2000" smtClean="0"/>
              <a:t>al-jabr -&gt; algebra</a:t>
            </a:r>
          </a:p>
          <a:p>
            <a:pPr lvl="1">
              <a:defRPr/>
            </a:pPr>
            <a:r>
              <a:rPr lang="hr-HR" sz="2000" smtClean="0"/>
              <a:t>nematematički (maursko porijeklo): </a:t>
            </a:r>
          </a:p>
          <a:p>
            <a:pPr lvl="1">
              <a:defRPr/>
            </a:pPr>
            <a:r>
              <a:rPr lang="hr-HR" sz="2000" smtClean="0"/>
              <a:t>algebrista </a:t>
            </a:r>
            <a:r>
              <a:rPr lang="hr-HR" sz="2000" smtClean="0">
                <a:sym typeface="Wingdings" pitchFamily="2" charset="2"/>
              </a:rPr>
              <a:t> namještač kostiju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8720F-7E8B-4A03-B41B-5F18331E00E6}" type="slidenum">
              <a:rPr lang="hr-HR"/>
              <a:pPr>
                <a:defRPr/>
              </a:pPr>
              <a:t>6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289B120-9AE8-43C8-9EEF-F225C53C0328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Od al </a:t>
            </a:r>
            <a:r>
              <a:rPr lang="en-GB" smtClean="0"/>
              <a:t>Khowarizmi</a:t>
            </a:r>
            <a:r>
              <a:rPr lang="hr-HR" smtClean="0"/>
              <a:t>ja do algoritma...</a:t>
            </a:r>
            <a:endParaRPr lang="en-US" smtClean="0"/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vjerovao da se bilo koji matematički problem može raščlaniti na korake, tj. niz pravila</a:t>
            </a:r>
          </a:p>
          <a:p>
            <a:pPr>
              <a:defRPr/>
            </a:pPr>
            <a:r>
              <a:rPr lang="hr-HR" smtClean="0"/>
              <a:t>u latinskom prijevodu knjige (12. stoljeće) ispred svakog pravila piše</a:t>
            </a:r>
          </a:p>
          <a:p>
            <a:pPr lvl="1">
              <a:defRPr/>
            </a:pPr>
            <a:r>
              <a:rPr lang="hr-HR" smtClean="0"/>
              <a:t>Dixit </a:t>
            </a:r>
            <a:r>
              <a:rPr lang="hr-HR" smtClean="0">
                <a:solidFill>
                  <a:srgbClr val="FF0000"/>
                </a:solidFill>
              </a:rPr>
              <a:t>Algorizmi</a:t>
            </a:r>
            <a:r>
              <a:rPr lang="hr-HR" smtClean="0"/>
              <a:t> - rekao je Al Kowarzimi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>
                <a:sym typeface="Wingdings" pitchFamily="2" charset="2"/>
              </a:rPr>
              <a:t></a:t>
            </a:r>
            <a:endParaRPr lang="hr-HR" smtClean="0"/>
          </a:p>
          <a:p>
            <a:pPr lvl="1">
              <a:defRPr/>
            </a:pPr>
            <a:r>
              <a:rPr lang="hr-HR" smtClean="0"/>
              <a:t>algoritam glasi</a:t>
            </a:r>
          </a:p>
          <a:p>
            <a:pPr>
              <a:defRPr/>
            </a:pPr>
            <a:r>
              <a:rPr lang="hr-HR" smtClean="0"/>
              <a:t>u početku algoritmom se nazivaju samo pravila računanja s brojevima, kasnije i pravila obavljanja ostalih zadataka u matematici</a:t>
            </a:r>
          </a:p>
          <a:p>
            <a:pPr>
              <a:defRPr/>
            </a:pPr>
            <a:r>
              <a:rPr lang="hr-HR" smtClean="0"/>
              <a:t>u XX stoljeću, pojavom računala, pojam se proširuje na računarstvo, a zatim i na druga područja</a:t>
            </a:r>
          </a:p>
          <a:p>
            <a:pPr>
              <a:defRPr/>
            </a:pPr>
            <a:r>
              <a:rPr lang="hr-HR" smtClean="0"/>
              <a:t>pravila za postizanje željenog rezultata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9C9D3A-FE07-4A67-A387-EBB80B16F343}" type="slidenum">
              <a:rPr lang="hr-HR"/>
              <a:pPr>
                <a:defRPr/>
              </a:pPr>
              <a:t>7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EC1FD2F-267D-4106-BF18-1134A203F0EC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Što je algoritam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precizno opisan način rješenja nekog problema</a:t>
            </a:r>
          </a:p>
          <a:p>
            <a:r>
              <a:rPr lang="hr-HR" smtClean="0"/>
              <a:t>jednoznačno određuje što treba napraviti</a:t>
            </a:r>
          </a:p>
          <a:p>
            <a:r>
              <a:rPr lang="hr-HR" smtClean="0"/>
              <a:t>moraju biti definirani </a:t>
            </a:r>
            <a:r>
              <a:rPr lang="hr-HR" smtClean="0">
                <a:solidFill>
                  <a:srgbClr val="FF0000"/>
                </a:solidFill>
              </a:rPr>
              <a:t>početni objekti</a:t>
            </a:r>
            <a:r>
              <a:rPr lang="hr-HR" smtClean="0"/>
              <a:t> koji pripadaju nekoj klasi objekata na kojima se obavljaju operacije</a:t>
            </a:r>
          </a:p>
          <a:p>
            <a:pPr lvl="1"/>
            <a:r>
              <a:rPr lang="hr-HR" smtClean="0"/>
              <a:t>kao ishod algoritma pojave se </a:t>
            </a:r>
            <a:r>
              <a:rPr lang="hr-HR" smtClean="0">
                <a:solidFill>
                  <a:srgbClr val="FF0000"/>
                </a:solidFill>
              </a:rPr>
              <a:t>završni objekti</a:t>
            </a:r>
            <a:r>
              <a:rPr lang="hr-HR" smtClean="0"/>
              <a:t> ili </a:t>
            </a:r>
            <a:r>
              <a:rPr lang="hr-HR" smtClean="0">
                <a:solidFill>
                  <a:srgbClr val="FF0000"/>
                </a:solidFill>
              </a:rPr>
              <a:t>rezultati</a:t>
            </a:r>
          </a:p>
          <a:p>
            <a:pPr lvl="1"/>
            <a:r>
              <a:rPr lang="hr-HR" smtClean="0"/>
              <a:t>konačni broj koraka; svaki korak opisan </a:t>
            </a:r>
            <a:r>
              <a:rPr lang="hr-HR" smtClean="0">
                <a:solidFill>
                  <a:srgbClr val="FF0000"/>
                </a:solidFill>
              </a:rPr>
              <a:t>instrukcijom</a:t>
            </a:r>
          </a:p>
          <a:p>
            <a:pPr lvl="1"/>
            <a:r>
              <a:rPr lang="hr-HR" smtClean="0"/>
              <a:t>obavljanje je </a:t>
            </a:r>
            <a:r>
              <a:rPr lang="hr-HR" smtClean="0">
                <a:solidFill>
                  <a:srgbClr val="FF0000"/>
                </a:solidFill>
              </a:rPr>
              <a:t>algoritamski proces</a:t>
            </a:r>
          </a:p>
          <a:p>
            <a:r>
              <a:rPr lang="hr-HR" smtClean="0"/>
              <a:t>uporabiv, ako se dobije rezultat u </a:t>
            </a:r>
            <a:r>
              <a:rPr lang="hr-HR" smtClean="0">
                <a:solidFill>
                  <a:srgbClr val="FF0000"/>
                </a:solidFill>
              </a:rPr>
              <a:t>konačnom</a:t>
            </a:r>
            <a:r>
              <a:rPr lang="hr-HR" smtClean="0"/>
              <a:t> vremenu</a:t>
            </a:r>
          </a:p>
          <a:p>
            <a:r>
              <a:rPr lang="hr-HR" smtClean="0"/>
              <a:t>primjeri za nedopuštene instrukcije:</a:t>
            </a:r>
          </a:p>
          <a:p>
            <a:pPr lvl="1"/>
            <a:r>
              <a:rPr lang="hr-HR" smtClean="0"/>
              <a:t>izračunaj 5/0</a:t>
            </a:r>
          </a:p>
          <a:p>
            <a:pPr lvl="1"/>
            <a:r>
              <a:rPr lang="hr-HR" smtClean="0"/>
              <a:t>uvećaj x za 6 ili 7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928056-BF16-4413-BA87-ACFB91B476B2}" type="slidenum">
              <a:rPr lang="hr-HR"/>
              <a:pPr>
                <a:defRPr/>
              </a:pPr>
              <a:t>8</a:t>
            </a:fld>
            <a:r>
              <a:rPr lang="hr-HR"/>
              <a:t> / 36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554078-DCAD-42B5-9948-1324F4E927AE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Algoritam</a:t>
            </a:r>
          </a:p>
        </p:txBody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hr-HR" sz="2400" smtClean="0"/>
              <a:t>algoritam mora biti </a:t>
            </a:r>
            <a:r>
              <a:rPr lang="hr-HR" sz="2400" smtClean="0">
                <a:solidFill>
                  <a:srgbClr val="FF0000"/>
                </a:solidFill>
              </a:rPr>
              <a:t>djelotvoran</a:t>
            </a:r>
            <a:r>
              <a:rPr lang="hr-HR" sz="2400" smtClean="0"/>
              <a:t>: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smtClean="0"/>
              <a:t>u konačnom vremenu može se dobiti rezultat koristeći olovku i papir.</a:t>
            </a:r>
          </a:p>
          <a:p>
            <a:pPr>
              <a:lnSpc>
                <a:spcPct val="85000"/>
              </a:lnSpc>
              <a:defRPr/>
            </a:pPr>
            <a:r>
              <a:rPr lang="hr-HR" sz="2400" smtClean="0"/>
              <a:t>primjeri: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smtClean="0"/>
              <a:t>zbrajanje cijelih brojeva je djelotvorno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smtClean="0"/>
              <a:t>zbrajanje realnih brojeva nije jer se može pojaviti broj s beskonačno mnogo znamenki</a:t>
            </a:r>
          </a:p>
          <a:p>
            <a:pPr>
              <a:lnSpc>
                <a:spcPct val="85000"/>
              </a:lnSpc>
              <a:defRPr/>
            </a:pPr>
            <a:r>
              <a:rPr lang="hr-HR" sz="2400" smtClean="0"/>
              <a:t>sa znanjem programiranja i uz razumijevanje problema koji rješava, student može napisati </a:t>
            </a:r>
            <a:r>
              <a:rPr lang="hr-HR" sz="2400" smtClean="0">
                <a:solidFill>
                  <a:srgbClr val="FF0000"/>
                </a:solidFill>
              </a:rPr>
              <a:t>djelotvoran</a:t>
            </a:r>
            <a:r>
              <a:rPr lang="hr-HR" sz="2400" smtClean="0"/>
              <a:t> (</a:t>
            </a:r>
            <a:r>
              <a:rPr lang="hr-HR" sz="2400" i="1" smtClean="0"/>
              <a:t>effective</a:t>
            </a:r>
            <a:r>
              <a:rPr lang="hr-HR" sz="2400" smtClean="0"/>
              <a:t>) algoritam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smtClean="0"/>
              <a:t>cilj ovog predmeta je naučiti kako se oblikuje i programira </a:t>
            </a:r>
            <a:r>
              <a:rPr lang="hr-HR" sz="2000" smtClean="0">
                <a:solidFill>
                  <a:srgbClr val="FF0000"/>
                </a:solidFill>
              </a:rPr>
              <a:t>učinkovit</a:t>
            </a:r>
            <a:r>
              <a:rPr lang="hr-HR" sz="2000" smtClean="0"/>
              <a:t> (</a:t>
            </a:r>
            <a:r>
              <a:rPr lang="hr-HR" sz="2000" i="1" smtClean="0"/>
              <a:t>efficient</a:t>
            </a:r>
            <a:r>
              <a:rPr lang="hr-HR" sz="2000" smtClean="0"/>
              <a:t>) algoritam.</a:t>
            </a:r>
          </a:p>
          <a:p>
            <a:pPr>
              <a:lnSpc>
                <a:spcPct val="85000"/>
              </a:lnSpc>
              <a:defRPr/>
            </a:pPr>
            <a:r>
              <a:rPr lang="hr-HR" sz="2400" smtClean="0"/>
              <a:t>djelotvoran i učinkovit su u hrvatskom jeziku gotovo sinonimi 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i="1" smtClean="0"/>
              <a:t>effective</a:t>
            </a:r>
            <a:r>
              <a:rPr lang="hr-HR" sz="2000" smtClean="0"/>
              <a:t> = onaj koji daje rezultat, </a:t>
            </a:r>
            <a:r>
              <a:rPr lang="hr-HR" sz="2000" smtClean="0">
                <a:solidFill>
                  <a:srgbClr val="FF0000"/>
                </a:solidFill>
              </a:rPr>
              <a:t>djelotvoran</a:t>
            </a:r>
          </a:p>
          <a:p>
            <a:pPr lvl="1">
              <a:lnSpc>
                <a:spcPct val="85000"/>
              </a:lnSpc>
              <a:defRPr/>
            </a:pPr>
            <a:r>
              <a:rPr lang="hr-HR" sz="2000" i="1" smtClean="0"/>
              <a:t>efficient</a:t>
            </a:r>
            <a:r>
              <a:rPr lang="hr-HR" sz="2000" smtClean="0"/>
              <a:t> = uspješan, </a:t>
            </a:r>
            <a:r>
              <a:rPr lang="hr-HR" sz="2000" smtClean="0">
                <a:solidFill>
                  <a:srgbClr val="FF0000"/>
                </a:solidFill>
              </a:rPr>
              <a:t>učinkovit</a:t>
            </a:r>
            <a:r>
              <a:rPr lang="hr-HR" sz="2000" smtClean="0"/>
              <a:t> (s obzirom na utrošene resurse - vrijeme, procesor, disk, memoriju)</a:t>
            </a:r>
          </a:p>
          <a:p>
            <a:pPr lvl="2">
              <a:lnSpc>
                <a:spcPct val="85000"/>
              </a:lnSpc>
              <a:defRPr/>
            </a:pPr>
            <a:r>
              <a:rPr lang="hr-HR" sz="1800" smtClean="0"/>
              <a:t>množenje se može svesti na ponavljanje zbrajanja – djelotvorno, ali nije učinkovito!</a:t>
            </a:r>
          </a:p>
          <a:p>
            <a:pPr lvl="2">
              <a:lnSpc>
                <a:spcPct val="85000"/>
              </a:lnSpc>
              <a:defRPr/>
            </a:pPr>
            <a:r>
              <a:rPr lang="hr-HR" sz="1800" smtClean="0"/>
              <a:t>rješavanje velikog skupa linearnih jednadžbi Kramerovim pravilom - djelotvorno, ali nije učinkovito!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FC22E-3894-430C-9E11-894C81D5E4FD}" type="slidenum">
              <a:rPr lang="hr-HR"/>
              <a:pPr>
                <a:defRPr/>
              </a:pPr>
              <a:t>9</a:t>
            </a:fld>
            <a:r>
              <a:rPr lang="hr-HR"/>
              <a:t> / 36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4B6BE14-7A2C-450D-96A5-72B30BE5DDBE}" type="datetime1">
              <a:rPr lang="hr-HR" smtClean="0"/>
              <a:pPr>
                <a:defRPr/>
              </a:pPr>
              <a:t>26.3.2013.</a:t>
            </a:fld>
            <a:endParaRPr lang="hr-HR"/>
          </a:p>
        </p:txBody>
      </p:sp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Procedura</a:t>
            </a:r>
          </a:p>
        </p:txBody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postupak koji ima sva svojstva kao i algoritam, ali ne mora završiti u konačnom broju koraka jest računalna </a:t>
            </a:r>
            <a:r>
              <a:rPr lang="hr-HR" smtClean="0">
                <a:solidFill>
                  <a:srgbClr val="FF0000"/>
                </a:solidFill>
              </a:rPr>
              <a:t>procedura</a:t>
            </a:r>
            <a:endParaRPr lang="hr-HR" smtClean="0"/>
          </a:p>
          <a:p>
            <a:pPr lvl="1"/>
            <a:r>
              <a:rPr lang="hr-HR" smtClean="0"/>
              <a:t>u jeziku C to može biti </a:t>
            </a:r>
            <a:r>
              <a:rPr lang="hr-HR" smtClean="0">
                <a:solidFill>
                  <a:srgbClr val="FF0000"/>
                </a:solidFill>
              </a:rPr>
              <a:t>void</a:t>
            </a:r>
            <a:r>
              <a:rPr lang="hr-HR" smtClean="0"/>
              <a:t> funkcija</a:t>
            </a:r>
          </a:p>
          <a:p>
            <a:r>
              <a:rPr lang="hr-HR" smtClean="0"/>
              <a:t>primjeri za proceduru: </a:t>
            </a:r>
          </a:p>
          <a:p>
            <a:pPr lvl="1"/>
            <a:r>
              <a:rPr lang="hr-HR" smtClean="0"/>
              <a:t>operacijski sustav računala</a:t>
            </a:r>
          </a:p>
          <a:p>
            <a:pPr lvl="1"/>
            <a:r>
              <a:rPr lang="hr-HR" smtClean="0"/>
              <a:t>uređivač teksta</a:t>
            </a:r>
          </a:p>
          <a:p>
            <a:r>
              <a:rPr lang="hr-HR" smtClean="0"/>
              <a:t>vrijeme izvođenja mora biti "razumno"</a:t>
            </a:r>
          </a:p>
          <a:p>
            <a:r>
              <a:rPr lang="hr-HR" smtClean="0"/>
              <a:t>primjer:</a:t>
            </a:r>
          </a:p>
          <a:p>
            <a:pPr lvl="1"/>
            <a:r>
              <a:rPr lang="hr-HR" smtClean="0"/>
              <a:t>algoritam koji bi izabirao potez igrača šaha tako da ispita sve moguće posljedice poteza, zahtijevao bi milijarde godina na najbržem zamislivom računalu</a:t>
            </a:r>
          </a:p>
        </p:txBody>
      </p:sp>
      <p:sp>
        <p:nvSpPr>
          <p:cNvPr id="14340" name="AutoShape 4"/>
          <p:cNvSpPr>
            <a:spLocks noChangeAspect="1" noChangeArrowheads="1" noTextEdit="1"/>
          </p:cNvSpPr>
          <p:nvPr/>
        </p:nvSpPr>
        <p:spPr bwMode="auto">
          <a:xfrm>
            <a:off x="4376738" y="2205038"/>
            <a:ext cx="4629150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7365" name="Oval 5"/>
          <p:cNvSpPr>
            <a:spLocks noChangeArrowheads="1"/>
          </p:cNvSpPr>
          <p:nvPr/>
        </p:nvSpPr>
        <p:spPr bwMode="auto">
          <a:xfrm>
            <a:off x="5529263" y="2276475"/>
            <a:ext cx="3694112" cy="1289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1807366" name="Oval 6"/>
          <p:cNvSpPr>
            <a:spLocks noChangeArrowheads="1"/>
          </p:cNvSpPr>
          <p:nvPr/>
        </p:nvSpPr>
        <p:spPr bwMode="auto">
          <a:xfrm>
            <a:off x="6854825" y="2782888"/>
            <a:ext cx="1905000" cy="5572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hr-HR" sz="1800">
                <a:solidFill>
                  <a:schemeClr val="bg2"/>
                </a:solidFill>
                <a:latin typeface="Arial Narrow" pitchFamily="34" charset="0"/>
              </a:rPr>
              <a:t>Algoritam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167438" y="2501900"/>
            <a:ext cx="11509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807368" name="Rectangle 8"/>
          <p:cNvSpPr>
            <a:spLocks noChangeArrowheads="1"/>
          </p:cNvSpPr>
          <p:nvPr/>
        </p:nvSpPr>
        <p:spPr bwMode="auto">
          <a:xfrm>
            <a:off x="6405563" y="2522538"/>
            <a:ext cx="822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hr-HR" sz="1600">
                <a:latin typeface="Arial Narrow" pitchFamily="34" charset="0"/>
              </a:rPr>
              <a:t>Procedura</a:t>
            </a:r>
            <a:endParaRPr lang="hr-HR" sz="160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25052</TotalTime>
  <Words>3707</Words>
  <Application>Microsoft Office PowerPoint</Application>
  <PresentationFormat>A4 (210x297 mm)</PresentationFormat>
  <Paragraphs>631</Paragraphs>
  <Slides>36</Slides>
  <Notes>36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Uloženi OLE poslužitelji</vt:lpstr>
      </vt:variant>
      <vt:variant>
        <vt:i4>2</vt:i4>
      </vt:variant>
      <vt:variant>
        <vt:lpstr>Naslovi slajdova</vt:lpstr>
      </vt:variant>
      <vt:variant>
        <vt:i4>36</vt:i4>
      </vt:variant>
    </vt:vector>
  </HeadingPairs>
  <TitlesOfParts>
    <vt:vector size="39" baseType="lpstr">
      <vt:lpstr>ASP</vt:lpstr>
      <vt:lpstr>Picture</vt:lpstr>
      <vt:lpstr>Equation</vt:lpstr>
      <vt:lpstr>Algoritmi i strukture podataka</vt:lpstr>
      <vt:lpstr>Creative Commons</vt:lpstr>
      <vt:lpstr>Složenost algoritama</vt:lpstr>
      <vt:lpstr>Abu Ja'far Mohammed ibn Musa al Khowarizmi</vt:lpstr>
      <vt:lpstr>Zasluge al Khowarizmija</vt:lpstr>
      <vt:lpstr>Od al Khowarizmija do algoritma...</vt:lpstr>
      <vt:lpstr>Što je algoritam</vt:lpstr>
      <vt:lpstr>Algoritam</vt:lpstr>
      <vt:lpstr>Procedura</vt:lpstr>
      <vt:lpstr>Algoritmi i programi</vt:lpstr>
      <vt:lpstr>Djelotvorno, ali nije učinkovito?</vt:lpstr>
      <vt:lpstr>Analiza složenosti algoritama</vt:lpstr>
      <vt:lpstr>Osnovni pojmovi</vt:lpstr>
      <vt:lpstr>Analize “a priori” i “a posteriori”</vt:lpstr>
      <vt:lpstr>Analiza “a priori” </vt:lpstr>
      <vt:lpstr>Složenost algoritma</vt:lpstr>
      <vt:lpstr>O - notacija</vt:lpstr>
      <vt:lpstr>O - notacija</vt:lpstr>
      <vt:lpstr>O - notacija</vt:lpstr>
      <vt:lpstr>O - notacija</vt:lpstr>
      <vt:lpstr> - notacija</vt:lpstr>
      <vt:lpstr> - notacija</vt:lpstr>
      <vt:lpstr>Asimptotsko vrijeme izvođenja</vt:lpstr>
      <vt:lpstr>Asimptotsko vrijeme izvođenja</vt:lpstr>
      <vt:lpstr>Razne složenosti u logaritamskom mjerilu</vt:lpstr>
      <vt:lpstr>O-notacija - primjeri</vt:lpstr>
      <vt:lpstr>Analiza “a posteriori”</vt:lpstr>
      <vt:lpstr>Analiza “a posteriori”</vt:lpstr>
      <vt:lpstr>Zadaci za vježbu</vt:lpstr>
      <vt:lpstr>Zadaci za vježbu</vt:lpstr>
      <vt:lpstr>Zadaci za vježbu</vt:lpstr>
      <vt:lpstr>Primjeri ovisnosti trajanja o broju podataka i složenosti</vt:lpstr>
      <vt:lpstr>Što se može riješiti u zadanom vremenu</vt:lpstr>
      <vt:lpstr>Relativni udio komponenti u izrazu: n4 + n3log n + 2 (n-1)     O ( 2n )</vt:lpstr>
      <vt:lpstr>Utjecaj veličine konstante K = 1 000 000</vt:lpstr>
      <vt:lpstr>Što znači “dovoljno veliki n”, tj. n &gt; n0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Korisnik</cp:lastModifiedBy>
  <cp:revision>996</cp:revision>
  <cp:lastPrinted>1999-09-23T14:23:06Z</cp:lastPrinted>
  <dcterms:created xsi:type="dcterms:W3CDTF">1998-09-29T08:27:49Z</dcterms:created>
  <dcterms:modified xsi:type="dcterms:W3CDTF">2013-03-26T15:09:14Z</dcterms:modified>
</cp:coreProperties>
</file>