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921" r:id="rId2"/>
    <p:sldId id="922" r:id="rId3"/>
    <p:sldId id="677" r:id="rId4"/>
    <p:sldId id="678" r:id="rId5"/>
    <p:sldId id="679" r:id="rId6"/>
    <p:sldId id="680" r:id="rId7"/>
    <p:sldId id="681" r:id="rId8"/>
    <p:sldId id="682" r:id="rId9"/>
    <p:sldId id="683" r:id="rId10"/>
    <p:sldId id="684" r:id="rId11"/>
    <p:sldId id="685" r:id="rId12"/>
    <p:sldId id="686" r:id="rId13"/>
    <p:sldId id="687" r:id="rId14"/>
    <p:sldId id="688" r:id="rId15"/>
    <p:sldId id="689" r:id="rId16"/>
    <p:sldId id="690" r:id="rId17"/>
    <p:sldId id="691" r:id="rId18"/>
    <p:sldId id="692" r:id="rId19"/>
    <p:sldId id="693" r:id="rId20"/>
    <p:sldId id="694" r:id="rId21"/>
    <p:sldId id="695" r:id="rId22"/>
    <p:sldId id="696" r:id="rId23"/>
    <p:sldId id="697" r:id="rId24"/>
    <p:sldId id="698" r:id="rId25"/>
    <p:sldId id="699" r:id="rId26"/>
    <p:sldId id="700" r:id="rId27"/>
    <p:sldId id="701" r:id="rId28"/>
    <p:sldId id="702" r:id="rId29"/>
    <p:sldId id="703" r:id="rId30"/>
    <p:sldId id="704" r:id="rId31"/>
    <p:sldId id="705" r:id="rId32"/>
    <p:sldId id="706" r:id="rId33"/>
    <p:sldId id="707" r:id="rId34"/>
    <p:sldId id="915" r:id="rId35"/>
    <p:sldId id="708" r:id="rId36"/>
    <p:sldId id="709" r:id="rId37"/>
    <p:sldId id="710" r:id="rId38"/>
    <p:sldId id="711" r:id="rId39"/>
    <p:sldId id="712" r:id="rId40"/>
    <p:sldId id="713" r:id="rId41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8000"/>
    <a:srgbClr val="000099"/>
    <a:srgbClr val="FFCC99"/>
    <a:srgbClr val="FF9900"/>
    <a:srgbClr val="FFFF00"/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37" autoAdjust="0"/>
    <p:restoredTop sz="85149" autoAdjust="0"/>
  </p:normalViewPr>
  <p:slideViewPr>
    <p:cSldViewPr snapToGrid="0">
      <p:cViewPr varScale="1">
        <p:scale>
          <a:sx n="81" d="100"/>
          <a:sy n="81" d="100"/>
        </p:scale>
        <p:origin x="-942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-1272" y="-114"/>
      </p:cViewPr>
      <p:guideLst>
        <p:guide orient="horz" pos="3102"/>
        <p:guide pos="209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860D221-9CEE-4AFF-9D79-D7ED350727B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747713"/>
            <a:ext cx="5367338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4FA2ADE8-006F-4E7B-B336-594023D5D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hr-HR" smtClean="0"/>
              <a:t>Rješenje:  korijen iz 6935 = 83,27 </a:t>
            </a:r>
          </a:p>
          <a:p>
            <a:pPr eaLnBrk="1" hangingPunct="1"/>
            <a:r>
              <a:rPr lang="hr-HR" smtClean="0"/>
              <a:t>Optimalna vrijednost za B je √</a:t>
            </a:r>
            <a:r>
              <a:rPr lang="hr-HR" i="1" smtClean="0"/>
              <a:t>F. Budući da oba koraka algoritma pretraže najviše </a:t>
            </a:r>
            <a:r>
              <a:rPr lang="hr-HR" smtClean="0"/>
              <a:t>√</a:t>
            </a:r>
            <a:r>
              <a:rPr lang="hr-HR" i="1" smtClean="0"/>
              <a:t>F zapisa, algoritam se izvrši u O(</a:t>
            </a:r>
            <a:r>
              <a:rPr lang="hr-HR" smtClean="0"/>
              <a:t>√</a:t>
            </a:r>
            <a:r>
              <a:rPr lang="hr-HR" i="1" smtClean="0"/>
              <a:t>F), što je bolje od slijednog, a lošije od binarnog pretraživanja.</a:t>
            </a:r>
          </a:p>
          <a:p>
            <a:pPr eaLnBrk="1" hangingPunct="1"/>
            <a:r>
              <a:rPr lang="hr-HR" smtClean="0"/>
              <a:t>No, prednost je da se pri čitanju po blokovima vraćamo unazad samo jednom, dok kod binarnog to možemo raditi do log F puta, što je bitno kad skok unazad traje znatno duže od skoka naprijed. </a:t>
            </a:r>
          </a:p>
          <a:p>
            <a:pPr eaLnBrk="1" hangingPunct="1"/>
            <a:r>
              <a:rPr lang="hr-HR" smtClean="0"/>
              <a:t>Ako se napravi više razina blokova prije nego se pretvori u slijedno pretraživanje, optimalna veličina bloka m</a:t>
            </a:r>
            <a:r>
              <a:rPr lang="hr-HR" baseline="-25000" smtClean="0"/>
              <a:t>L </a:t>
            </a:r>
            <a:r>
              <a:rPr lang="hr-HR" smtClean="0"/>
              <a:t>za L-tu razinu (počevši od 1) je n</a:t>
            </a:r>
            <a:r>
              <a:rPr lang="hr-HR" baseline="30000" smtClean="0"/>
              <a:t>(k-L)/ k</a:t>
            </a:r>
            <a:r>
              <a:rPr lang="hr-HR" smtClean="0"/>
              <a:t>. Modificirani algoritam tada izvodi k skokova unazad i traje O(kn </a:t>
            </a:r>
            <a:r>
              <a:rPr lang="hr-HR" baseline="30000" smtClean="0"/>
              <a:t>(1/k+1)</a:t>
            </a:r>
            <a:r>
              <a:rPr lang="hr-HR" smtClean="0"/>
              <a:t> )</a:t>
            </a:r>
          </a:p>
          <a:p>
            <a:pPr eaLnBrk="1" hangingPunct="1"/>
            <a:endParaRPr lang="hr-HR" smtClean="0"/>
          </a:p>
          <a:p>
            <a:pPr eaLnBrk="1" hangingPunct="1"/>
            <a:r>
              <a:rPr lang="hr-HR" smtClean="0"/>
              <a:t>izvor: http://en.wikipedia.org/wiki/Jump_search</a:t>
            </a:r>
          </a:p>
          <a:p>
            <a:pPr eaLnBrk="1" hangingPunct="1"/>
            <a:endParaRPr lang="hr-HR" smtClean="0"/>
          </a:p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log2 n i log n - isto - 1/log 2 je konstanta &gt; 0 koja se može ispustiti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primjer - provjerite! :)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Finding the middle is often coded as </a:t>
            </a:r>
          </a:p>
          <a:p>
            <a:pPr eaLnBrk="1" hangingPunct="1"/>
            <a:r>
              <a:rPr lang="hr-HR" smtClean="0"/>
              <a:t>mid = (high + low)/2;</a:t>
            </a:r>
          </a:p>
          <a:p>
            <a:pPr eaLnBrk="1" hangingPunct="1"/>
            <a:endParaRPr lang="hr-HR" smtClean="0"/>
          </a:p>
          <a:p>
            <a:pPr eaLnBrk="1" hangingPunct="1"/>
            <a:r>
              <a:rPr lang="hr-HR" smtClean="0"/>
              <a:t>This overflows if high and low are close to the largest expressible integer. </a:t>
            </a:r>
          </a:p>
          <a:p>
            <a:pPr eaLnBrk="1" hangingPunct="1"/>
            <a:r>
              <a:rPr lang="hr-HR" smtClean="0"/>
              <a:t>The following gives the same result and never overflows, if high and low are non-negative. </a:t>
            </a:r>
          </a:p>
          <a:p>
            <a:pPr eaLnBrk="1" hangingPunct="1"/>
            <a:endParaRPr lang="hr-HR" smtClean="0"/>
          </a:p>
          <a:p>
            <a:pPr eaLnBrk="1" hangingPunct="1"/>
            <a:r>
              <a:rPr lang="hr-HR" smtClean="0"/>
              <a:t>mid = low + (high - low)/2;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hr-HR" smtClean="0"/>
              <a:t>Molim provjerite je li jasno što pisac hoće pitati?</a:t>
            </a:r>
          </a:p>
          <a:p>
            <a:pPr lvl="1" eaLnBrk="1" hangingPunct="1">
              <a:lnSpc>
                <a:spcPct val="110000"/>
              </a:lnSpc>
            </a:pPr>
            <a:endParaRPr lang="hr-HR" smtClean="0"/>
          </a:p>
          <a:p>
            <a:pPr lvl="1" eaLnBrk="1" hangingPunct="1">
              <a:lnSpc>
                <a:spcPct val="110000"/>
              </a:lnSpc>
            </a:pPr>
            <a:r>
              <a:rPr lang="hr-HR" smtClean="0"/>
              <a:t>1. najbolje: O(1), ostalo O(log n)</a:t>
            </a:r>
            <a:endParaRPr lang="hr-HR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hr-HR" smtClean="0">
                <a:solidFill>
                  <a:srgbClr val="FF0000"/>
                </a:solidFill>
              </a:rPr>
              <a:t>2. 13 koraka</a:t>
            </a:r>
            <a:r>
              <a:rPr lang="hr-HR" smtClean="0"/>
              <a:t> - log</a:t>
            </a:r>
            <a:r>
              <a:rPr lang="hr-HR" baseline="-25000" smtClean="0"/>
              <a:t>2</a:t>
            </a:r>
            <a:r>
              <a:rPr lang="hr-HR" smtClean="0"/>
              <a:t>6935=12,75</a:t>
            </a:r>
          </a:p>
          <a:p>
            <a:pPr lvl="1" eaLnBrk="1" hangingPunct="1">
              <a:lnSpc>
                <a:spcPct val="110000"/>
              </a:lnSpc>
            </a:pPr>
            <a:r>
              <a:rPr lang="hr-HR" smtClean="0"/>
              <a:t>3. Ne, ako je npr. traženi zapis na prvom mjestu</a:t>
            </a:r>
          </a:p>
          <a:p>
            <a:pPr lvl="2" eaLnBrk="1" hangingPunct="1">
              <a:lnSpc>
                <a:spcPct val="110000"/>
              </a:lnSpc>
            </a:pPr>
            <a:r>
              <a:rPr lang="hr-HR" smtClean="0"/>
              <a:t>slijednim pretraživanjem element će biti pronađen u </a:t>
            </a:r>
            <a:r>
              <a:rPr lang="hr-HR" smtClean="0">
                <a:solidFill>
                  <a:srgbClr val="FF0000"/>
                </a:solidFill>
              </a:rPr>
              <a:t>prvom</a:t>
            </a:r>
            <a:r>
              <a:rPr lang="hr-HR" smtClean="0"/>
              <a:t> koraku</a:t>
            </a:r>
          </a:p>
          <a:p>
            <a:pPr lvl="2" eaLnBrk="1" hangingPunct="1">
              <a:lnSpc>
                <a:spcPct val="110000"/>
              </a:lnSpc>
            </a:pPr>
            <a:r>
              <a:rPr lang="hr-HR" smtClean="0"/>
              <a:t>binarnim pretraživanjem bit će pronađen u </a:t>
            </a:r>
            <a:r>
              <a:rPr lang="hr-HR" smtClean="0">
                <a:solidFill>
                  <a:srgbClr val="FF0000"/>
                </a:solidFill>
              </a:rPr>
              <a:t>log</a:t>
            </a:r>
            <a:r>
              <a:rPr lang="hr-HR" baseline="-25000" smtClean="0">
                <a:solidFill>
                  <a:srgbClr val="FF0000"/>
                </a:solidFill>
              </a:rPr>
              <a:t>2</a:t>
            </a:r>
            <a:r>
              <a:rPr lang="hr-HR" smtClean="0">
                <a:solidFill>
                  <a:srgbClr val="FF0000"/>
                </a:solidFill>
              </a:rPr>
              <a:t>n</a:t>
            </a:r>
            <a:r>
              <a:rPr lang="hr-HR" smtClean="0"/>
              <a:t> koraka</a:t>
            </a:r>
          </a:p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hr-HR" smtClean="0"/>
              <a:t>Rješenje se pojavi animirano – prekriveno je bijelim pravokutnikom.</a:t>
            </a:r>
          </a:p>
          <a:p>
            <a:pPr lvl="1" eaLnBrk="1" hangingPunct="1"/>
            <a:endParaRPr lang="hr-HR" smtClean="0"/>
          </a:p>
          <a:p>
            <a:pPr lvl="1" eaLnBrk="1" hangingPunct="1"/>
            <a:r>
              <a:rPr lang="hr-HR" smtClean="0"/>
              <a:t>Rješenje: ima više smisla sortirati i binarno pretraživati!</a:t>
            </a:r>
          </a:p>
          <a:p>
            <a:pPr lvl="2" eaLnBrk="1" hangingPunct="1"/>
            <a:r>
              <a:rPr lang="hr-HR" i="1" smtClean="0">
                <a:solidFill>
                  <a:srgbClr val="800080"/>
                </a:solidFill>
              </a:rPr>
              <a:t>n</a:t>
            </a:r>
            <a:r>
              <a:rPr lang="hr-HR" smtClean="0"/>
              <a:t> slijednih pretraživanja: </a:t>
            </a:r>
            <a:r>
              <a:rPr lang="hr-HR" i="1" smtClean="0">
                <a:solidFill>
                  <a:srgbClr val="800080"/>
                </a:solidFill>
              </a:rPr>
              <a:t>n</a:t>
            </a:r>
            <a:r>
              <a:rPr lang="hr-HR" i="1" smtClean="0"/>
              <a:t> * </a:t>
            </a:r>
            <a:r>
              <a:rPr lang="hr-HR" i="1" smtClean="0">
                <a:solidFill>
                  <a:srgbClr val="FF6600"/>
                </a:solidFill>
              </a:rPr>
              <a:t>O(n)</a:t>
            </a:r>
            <a:r>
              <a:rPr lang="hr-HR" i="1" smtClean="0"/>
              <a:t> = </a:t>
            </a:r>
            <a:r>
              <a:rPr lang="hr-HR" sz="1600" i="1" smtClean="0"/>
              <a:t>O(n</a:t>
            </a:r>
            <a:r>
              <a:rPr lang="hr-HR" sz="1600" i="1" baseline="30000" smtClean="0"/>
              <a:t>2</a:t>
            </a:r>
            <a:r>
              <a:rPr lang="hr-HR" sz="1600" i="1" smtClean="0"/>
              <a:t>)</a:t>
            </a:r>
          </a:p>
          <a:p>
            <a:pPr lvl="2" eaLnBrk="1" hangingPunct="1"/>
            <a:r>
              <a:rPr lang="hr-HR" smtClean="0">
                <a:solidFill>
                  <a:srgbClr val="006600"/>
                </a:solidFill>
              </a:rPr>
              <a:t>sort</a:t>
            </a:r>
            <a:r>
              <a:rPr lang="hr-HR" smtClean="0"/>
              <a:t> + </a:t>
            </a:r>
            <a:r>
              <a:rPr lang="hr-HR" smtClean="0">
                <a:solidFill>
                  <a:schemeClr val="bg1"/>
                </a:solidFill>
              </a:rPr>
              <a:t>binarno</a:t>
            </a:r>
            <a:r>
              <a:rPr lang="hr-HR" smtClean="0"/>
              <a:t>: </a:t>
            </a:r>
            <a:r>
              <a:rPr lang="hr-HR" i="1" smtClean="0">
                <a:solidFill>
                  <a:srgbClr val="006600"/>
                </a:solidFill>
              </a:rPr>
              <a:t>O(n log</a:t>
            </a:r>
            <a:r>
              <a:rPr lang="hr-HR" i="1" baseline="-25000" smtClean="0">
                <a:solidFill>
                  <a:srgbClr val="006600"/>
                </a:solidFill>
              </a:rPr>
              <a:t> </a:t>
            </a:r>
            <a:r>
              <a:rPr lang="hr-HR" i="1" smtClean="0">
                <a:solidFill>
                  <a:srgbClr val="006600"/>
                </a:solidFill>
              </a:rPr>
              <a:t>n)</a:t>
            </a:r>
            <a:r>
              <a:rPr lang="hr-HR" i="1" smtClean="0"/>
              <a:t> + </a:t>
            </a:r>
            <a:r>
              <a:rPr lang="hr-HR" i="1" smtClean="0">
                <a:solidFill>
                  <a:srgbClr val="800080"/>
                </a:solidFill>
              </a:rPr>
              <a:t>n</a:t>
            </a:r>
            <a:r>
              <a:rPr lang="hr-HR" i="1" smtClean="0"/>
              <a:t> * </a:t>
            </a:r>
            <a:r>
              <a:rPr lang="hr-HR" i="1" smtClean="0">
                <a:solidFill>
                  <a:schemeClr val="bg1"/>
                </a:solidFill>
              </a:rPr>
              <a:t>O (log</a:t>
            </a:r>
            <a:r>
              <a:rPr lang="hr-HR" i="1" baseline="-25000" smtClean="0">
                <a:solidFill>
                  <a:schemeClr val="bg1"/>
                </a:solidFill>
              </a:rPr>
              <a:t> </a:t>
            </a:r>
            <a:r>
              <a:rPr lang="hr-HR" i="1" smtClean="0">
                <a:solidFill>
                  <a:schemeClr val="bg1"/>
                </a:solidFill>
              </a:rPr>
              <a:t>n)</a:t>
            </a:r>
            <a:r>
              <a:rPr lang="hr-HR" i="1" smtClean="0"/>
              <a:t> = </a:t>
            </a:r>
            <a:r>
              <a:rPr lang="hr-HR" sz="1600" i="1" smtClean="0"/>
              <a:t>O(n log</a:t>
            </a:r>
            <a:r>
              <a:rPr lang="hr-HR" sz="1600" i="1" baseline="-25000" smtClean="0"/>
              <a:t> </a:t>
            </a:r>
            <a:r>
              <a:rPr lang="hr-HR" sz="1600" i="1" smtClean="0"/>
              <a:t>n)</a:t>
            </a:r>
          </a:p>
          <a:p>
            <a:pPr lvl="2" eaLnBrk="1" hangingPunct="1">
              <a:spcBef>
                <a:spcPct val="50000"/>
              </a:spcBef>
            </a:pPr>
            <a:r>
              <a:rPr lang="hr-HR" sz="1600" b="1" smtClean="0"/>
              <a:t>				</a:t>
            </a:r>
            <a:r>
              <a:rPr lang="hr-HR" sz="1600" i="1" smtClean="0">
                <a:solidFill>
                  <a:srgbClr val="990000"/>
                </a:solidFill>
              </a:rPr>
              <a:t>O(n log</a:t>
            </a:r>
            <a:r>
              <a:rPr lang="hr-HR" sz="1600" i="1" baseline="-25000" smtClean="0">
                <a:solidFill>
                  <a:srgbClr val="990000"/>
                </a:solidFill>
              </a:rPr>
              <a:t> </a:t>
            </a:r>
            <a:r>
              <a:rPr lang="hr-HR" sz="1600" i="1" smtClean="0">
                <a:solidFill>
                  <a:srgbClr val="990000"/>
                </a:solidFill>
              </a:rPr>
              <a:t>n) &lt; O(n</a:t>
            </a:r>
            <a:r>
              <a:rPr lang="hr-HR" sz="1600" i="1" baseline="30000" smtClean="0">
                <a:solidFill>
                  <a:srgbClr val="990000"/>
                </a:solidFill>
              </a:rPr>
              <a:t>2</a:t>
            </a:r>
            <a:r>
              <a:rPr lang="hr-HR" sz="1600" i="1" smtClean="0">
                <a:solidFill>
                  <a:srgbClr val="990000"/>
                </a:solidFill>
              </a:rPr>
              <a:t>)</a:t>
            </a:r>
          </a:p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nema ilustracije- malo krede i spužve neće nikog ubiti </a:t>
            </a:r>
            <a:r>
              <a:rPr lang="hr-HR" smtClean="0">
                <a:sym typeface="Wingdings" pitchFamily="2" charset="2"/>
              </a:rPr>
              <a:t></a:t>
            </a:r>
            <a:endParaRPr lang="hr-H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ovo s brisanjem su uvijek radili – podsjetiti ih na primjer kad su matični broj postavili na 0 kao oznaku da je zapis prazan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Riječ-dvije o velikim slovima na početku bulleta: </a:t>
            </a:r>
          </a:p>
          <a:p>
            <a:pPr eaLnBrk="1" hangingPunct="1"/>
            <a:endParaRPr lang="hr-HR" smtClean="0"/>
          </a:p>
          <a:p>
            <a:pPr eaLnBrk="1" hangingPunct="1">
              <a:buFontTx/>
              <a:buChar char="-"/>
            </a:pPr>
            <a:r>
              <a:rPr lang="hr-HR" smtClean="0"/>
              <a:t>Ako je u pitanju rečenica, slovo je veliko.</a:t>
            </a:r>
          </a:p>
          <a:p>
            <a:pPr lvl="1" eaLnBrk="1" hangingPunct="1">
              <a:buFontTx/>
              <a:buChar char="-"/>
            </a:pPr>
            <a:r>
              <a:rPr lang="hr-HR" smtClean="0"/>
              <a:t>rečenicu prepoznajete po posljednjem znaku (npr. točka, uskličnik, upitnik; ne i dvotočka!) </a:t>
            </a:r>
            <a:r>
              <a:rPr lang="hr-HR" smtClean="0">
                <a:sym typeface="Wingdings" pitchFamily="2" charset="2"/>
              </a:rPr>
              <a:t></a:t>
            </a:r>
            <a:endParaRPr lang="hr-HR" smtClean="0"/>
          </a:p>
          <a:p>
            <a:pPr eaLnBrk="1" hangingPunct="1">
              <a:buFontTx/>
              <a:buChar char="-"/>
            </a:pPr>
            <a:r>
              <a:rPr lang="hr-HR" smtClean="0"/>
              <a:t>inače je malo</a:t>
            </a:r>
          </a:p>
          <a:p>
            <a:pPr lvl="1"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ideja - posložiti imena u odgovarajuće pretince - 4 pretinca na raspolaganju</a:t>
            </a:r>
          </a:p>
          <a:p>
            <a:pPr eaLnBrk="1" hangingPunct="1"/>
            <a:endParaRPr lang="hr-HR" smtClean="0"/>
          </a:p>
          <a:p>
            <a:pPr eaLnBrk="1" hangingPunct="1"/>
            <a:r>
              <a:rPr lang="hr-HR" smtClean="0"/>
              <a:t>hashing kritiziram na slajdu 55, jer ne valja funkcija... :)</a:t>
            </a:r>
          </a:p>
          <a:p>
            <a:pPr eaLnBrk="1" hangingPunct="1"/>
            <a:r>
              <a:rPr lang="hr-HR" smtClean="0"/>
              <a:t>pitanje? što kad zadnji element ne stane?</a:t>
            </a:r>
          </a:p>
          <a:p>
            <a:pPr eaLnBrk="1" hangingPunct="1">
              <a:buFontTx/>
              <a:buChar char="-"/>
            </a:pPr>
            <a:r>
              <a:rPr lang="hr-HR" smtClean="0"/>
              <a:t>separate chaining – ulančavanje?</a:t>
            </a:r>
          </a:p>
          <a:p>
            <a:pPr eaLnBrk="1" hangingPunct="1">
              <a:buFontTx/>
              <a:buChar char="-"/>
            </a:pPr>
            <a:r>
              <a:rPr lang="hr-HR" smtClean="0"/>
              <a:t>linear probing - ???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Gdje ubaciti priču o složenosti hashinga?</a:t>
            </a:r>
          </a:p>
          <a:p>
            <a:pPr eaLnBrk="1" hangingPunct="1"/>
            <a:r>
              <a:rPr lang="hr-HR" smtClean="0"/>
              <a:t>Kad reći da je dobro za M uzeti veliki prost broj? Mersenneovi brojevi? 2</a:t>
            </a:r>
            <a:r>
              <a:rPr lang="hr-HR" baseline="30000" smtClean="0"/>
              <a:t>t</a:t>
            </a:r>
            <a:r>
              <a:rPr lang="hr-HR" smtClean="0"/>
              <a:t>-1, t = 1, 3, 5, 7, 11, 13, 17....</a:t>
            </a:r>
          </a:p>
          <a:p>
            <a:pPr eaLnBrk="1" hangingPunct="1"/>
            <a:r>
              <a:rPr lang="hr-HR" smtClean="0"/>
              <a:t>Kad reći zašto nije dobro da M bude npr. višekratnik broja 2...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ulančavanje = separate chaining?</a:t>
            </a:r>
          </a:p>
          <a:p>
            <a:pPr eaLnBrk="1" hangingPunct="1"/>
            <a:r>
              <a:rPr lang="hr-HR" smtClean="0"/>
              <a:t>open addressing?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dobar izraz – “bit će upućeno x zapisa” – onda vrijedi formula, prema Sedgewicku je dana samo za separate chaining.</a:t>
            </a:r>
          </a:p>
          <a:p>
            <a:pPr eaLnBrk="1" hangingPunct="1"/>
            <a:r>
              <a:rPr lang="hr-HR" smtClean="0"/>
              <a:t>C = broj zapisa u jednom pretincu</a:t>
            </a:r>
          </a:p>
          <a:p>
            <a:pPr eaLnBrk="1" hangingPunct="1"/>
            <a:r>
              <a:rPr lang="hr-HR" smtClean="0"/>
              <a:t>predzadnji  bullet: birthday paradox - zgodna ilustracija - koliko ljudi treba biti u nekoj prostoriji, da bi vjerojatnost da dvoje ljudi ima rođendan istog dana bila veća od 50% - 24 osobe</a:t>
            </a:r>
          </a:p>
          <a:p>
            <a:pPr eaLnBrk="1" hangingPunct="1"/>
            <a:r>
              <a:rPr lang="hr-HR" smtClean="0"/>
              <a:t>(zanimljivo je i koliko ljudi mora biti u prostoriji da bi vjerojatnost da 2 ljudi rođ ima isti dan bila veća od 99% - 60 ljudi)</a:t>
            </a:r>
          </a:p>
          <a:p>
            <a:pPr eaLnBrk="1" hangingPunct="1"/>
            <a:r>
              <a:rPr lang="hr-HR" smtClean="0"/>
              <a:t>zadnji bullet: analogija - koliko sličica Životinjskog carstva treba skupiti prije nego se kompletira album (npr. za 250 sličica treba kupiti 1381 čokoladu!) :)</a:t>
            </a:r>
          </a:p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Radi se o funkcijji koja izračunava vrijednost iz sume ascii elemenata ulaznog niza</a:t>
            </a:r>
          </a:p>
          <a:p>
            <a:pPr eaLnBrk="1" hangingPunct="1"/>
            <a:r>
              <a:rPr lang="hr-HR" smtClean="0"/>
              <a:t>1. zadovoljava - suma ovisi o ulaznim brojkama</a:t>
            </a:r>
          </a:p>
          <a:p>
            <a:pPr eaLnBrk="1" hangingPunct="1"/>
            <a:r>
              <a:rPr lang="hr-HR" smtClean="0"/>
              <a:t>2. zadovoljava - zbraja svaki znak</a:t>
            </a:r>
          </a:p>
          <a:p>
            <a:pPr eaLnBrk="1" hangingPunct="1"/>
            <a:r>
              <a:rPr lang="hr-HR" smtClean="0"/>
              <a:t>3. narušava - nije očito, ali na velikom skupu podataka narušava, jer tekst sadrži određena statistička svojstva... </a:t>
            </a:r>
          </a:p>
          <a:p>
            <a:pPr eaLnBrk="1" hangingPunct="1"/>
            <a:r>
              <a:rPr lang="hr-HR" smtClean="0"/>
              <a:t>4. narušava - npr. Mirna i Miran oboje daju 2 - male promjene rezultiraju istom izlaznom vrijednošću</a:t>
            </a:r>
          </a:p>
          <a:p>
            <a:pPr eaLnBrk="1" hangingPunct="1"/>
            <a:r>
              <a:rPr lang="hr-HR" smtClean="0"/>
              <a:t>Kalpić: Sumiranjem ASCII kodova se gubi informacija. Trebali bi biti ponderirani položajem. Inače se anagrami preslikavaju u istu adresu, ali ne samo anagrami.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ovo za rulet je prepisano sa starih slajdova – što to znači?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slijedno pretraživanje ispituje N zapisa pri neuspješnom traženju i prosječno N/2 zapisa u uspješnom</a:t>
            </a:r>
          </a:p>
          <a:p>
            <a:pPr eaLnBrk="1" hangingPunct="1"/>
            <a:r>
              <a:rPr lang="hr-HR" smtClean="0"/>
              <a:t>svaki broj može biti tražen s jednakom vjerojatnošću - (1+2+...+N) / N = (N + 1) * (N/2) / N = (N+1) / 2 - prosječno</a:t>
            </a:r>
          </a:p>
          <a:p>
            <a:pPr eaLnBrk="1" hangingPunct="1"/>
            <a:endParaRPr lang="hr-HR" smtClean="0"/>
          </a:p>
          <a:p>
            <a:pPr eaLnBrk="1" hangingPunct="1"/>
            <a:r>
              <a:rPr lang="hr-HR" smtClean="0"/>
              <a:t>asimptotski? ~ n/2?</a:t>
            </a:r>
          </a:p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ispituje N zapisa u najgorem slučaju i oko N/2 zapisa u prosjeku</a:t>
            </a:r>
          </a:p>
          <a:p>
            <a:pPr eaLnBrk="1" hangingPunct="1"/>
            <a:r>
              <a:rPr lang="hr-HR" smtClean="0"/>
              <a:t>neuspješno: </a:t>
            </a:r>
          </a:p>
          <a:p>
            <a:pPr eaLnBrk="1" hangingPunct="1"/>
            <a:r>
              <a:rPr lang="hr-HR" smtClean="0"/>
              <a:t>- pretraga se može završiti na bilo kojem od N+1 intervala koje određuje N brojeva. </a:t>
            </a:r>
          </a:p>
          <a:p>
            <a:pPr eaLnBrk="1" hangingPunct="1"/>
            <a:r>
              <a:rPr lang="hr-HR" smtClean="0"/>
              <a:t>(1+2+3+... + N + N) / N = ((N+1)*N/2 + N )/ N = (N+3)/ 2</a:t>
            </a:r>
          </a:p>
          <a:p>
            <a:pPr eaLnBrk="1" hangingPunct="1"/>
            <a:endParaRPr lang="hr-HR" smtClean="0"/>
          </a:p>
          <a:p>
            <a:pPr eaLnBrk="1" hangingPunct="1"/>
            <a:r>
              <a:rPr lang="hr-HR" smtClean="0"/>
              <a:t>Složenost sortiranja ne uzimati u obzir.</a:t>
            </a:r>
          </a:p>
          <a:p>
            <a:pPr eaLnBrk="1" hangingPunct="1"/>
            <a:endParaRPr lang="hr-HR" smtClean="0"/>
          </a:p>
          <a:p>
            <a:pPr eaLnBrk="1" hangingPunct="1"/>
            <a:r>
              <a:rPr lang="hr-HR" smtClean="0"/>
              <a:t>- najbolje O(1)</a:t>
            </a:r>
          </a:p>
          <a:p>
            <a:pPr eaLnBrk="1" hangingPunct="1"/>
            <a:r>
              <a:rPr lang="hr-HR" smtClean="0"/>
              <a:t>- prosječno  ~n/2 ili O(n)</a:t>
            </a:r>
          </a:p>
          <a:p>
            <a:pPr eaLnBrk="1" hangingPunct="1"/>
            <a:r>
              <a:rPr lang="hr-HR" smtClean="0"/>
              <a:t>- najlošije ~ n ili O(n)</a:t>
            </a:r>
          </a:p>
          <a:p>
            <a:pPr eaLnBrk="1" hangingPunct="1"/>
            <a:r>
              <a:rPr lang="hr-HR" smtClean="0"/>
              <a:t/>
            </a:r>
            <a:br>
              <a:rPr lang="hr-HR" smtClean="0"/>
            </a:br>
            <a:r>
              <a:rPr lang="hr-HR" smtClean="0"/>
              <a:t>Ili?</a:t>
            </a:r>
            <a:br>
              <a:rPr lang="hr-HR" smtClean="0"/>
            </a:br>
            <a:endParaRPr lang="hr-HR" smtClean="0"/>
          </a:p>
          <a:p>
            <a:pPr eaLnBrk="1" hangingPunct="1"/>
            <a:r>
              <a:rPr lang="hr-HR" smtClean="0"/>
              <a:t>Ovdje ih se može cimnut i da napišu kakav kod, onako, za bodove iz aktivnosti...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hr-HR" smtClean="0"/>
              <a:t>1. Rješenje: </a:t>
            </a:r>
            <a:r>
              <a:rPr lang="hr-HR" smtClean="0">
                <a:solidFill>
                  <a:srgbClr val="FF0000"/>
                </a:solidFill>
              </a:rPr>
              <a:t>Nema pojma!</a:t>
            </a:r>
            <a:r>
              <a:rPr lang="hr-HR" smtClean="0"/>
              <a:t> Slijednim pretraživanjem treba pregledati prosječno </a:t>
            </a:r>
            <a:r>
              <a:rPr lang="hr-HR" smtClean="0">
                <a:solidFill>
                  <a:srgbClr val="FF0000"/>
                </a:solidFill>
              </a:rPr>
              <a:t>n/2</a:t>
            </a:r>
            <a:r>
              <a:rPr lang="hr-HR" smtClean="0"/>
              <a:t> elemenata. Dakle, po definiciji vrijedi </a:t>
            </a:r>
            <a:r>
              <a:rPr lang="hr-HR" i="1" smtClean="0">
                <a:solidFill>
                  <a:srgbClr val="FF0000"/>
                </a:solidFill>
              </a:rPr>
              <a:t>O(n) </a:t>
            </a:r>
            <a:r>
              <a:rPr lang="hr-HR" smtClean="0">
                <a:solidFill>
                  <a:srgbClr val="FF0000"/>
                </a:solidFill>
              </a:rPr>
              <a:t>!</a:t>
            </a:r>
          </a:p>
          <a:p>
            <a:pPr eaLnBrk="1" hangingPunct="1"/>
            <a:r>
              <a:rPr lang="hr-HR" smtClean="0"/>
              <a:t>2. Rješenje: Na početku. Potrebna je jedna usporedba. </a:t>
            </a:r>
            <a:r>
              <a:rPr lang="hr-HR" i="1" smtClean="0">
                <a:solidFill>
                  <a:srgbClr val="FF0000"/>
                </a:solidFill>
              </a:rPr>
              <a:t>O(1) </a:t>
            </a:r>
          </a:p>
          <a:p>
            <a:pPr eaLnBrk="1" hangingPunct="1"/>
            <a:r>
              <a:rPr lang="hr-HR" smtClean="0"/>
              <a:t>3. Rješenje: Na kraju. Potrebno je </a:t>
            </a:r>
            <a:r>
              <a:rPr lang="hr-HR" i="1" smtClean="0">
                <a:solidFill>
                  <a:srgbClr val="FF0000"/>
                </a:solidFill>
              </a:rPr>
              <a:t>n</a:t>
            </a:r>
            <a:r>
              <a:rPr lang="hr-HR" smtClean="0"/>
              <a:t> usporedbi. </a:t>
            </a:r>
            <a:r>
              <a:rPr lang="hr-HR" i="1" smtClean="0">
                <a:solidFill>
                  <a:srgbClr val="FF0000"/>
                </a:solidFill>
              </a:rPr>
              <a:t>O(n) </a:t>
            </a:r>
          </a:p>
          <a:p>
            <a:pPr eaLnBrk="1" hangingPunct="1"/>
            <a:endParaRPr lang="hr-HR" smtClean="0"/>
          </a:p>
          <a:p>
            <a:pPr eaLnBrk="1" hangingPunct="1"/>
            <a:r>
              <a:rPr lang="hr-HR" smtClean="0"/>
              <a:t>Tko će smisliti još pitanja? </a:t>
            </a:r>
            <a:r>
              <a:rPr lang="hr-HR" smtClean="0">
                <a:sym typeface="Wingdings" pitchFamily="2" charset="2"/>
              </a:rPr>
              <a:t></a:t>
            </a:r>
            <a:endParaRPr lang="hr-H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engleski: jump search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ilustracija priče - Tomislav je napravio primjer u direktoriju CitanjePoBlokovima, stvar funkcionira za BLOK = 60, kao u ovom primjeru, u sljedećem slajdu se računa optimalna veličina bloka, pa se možete i s tim igrati.</a:t>
            </a:r>
          </a:p>
          <a:p>
            <a:pPr eaLnBrk="1" hangingPunct="1"/>
            <a:endParaRPr lang="hr-HR" smtClean="0"/>
          </a:p>
          <a:p>
            <a:pPr eaLnBrk="1" hangingPunct="1"/>
            <a:r>
              <a:rPr lang="hr-HR" smtClean="0"/>
              <a:t>Napomena: popravljen je primjer, sva slova su pretvorena u bezkvaka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/>
          <p:cNvSpPr>
            <a:spLocks noChangeArrowheads="1"/>
          </p:cNvSpPr>
          <p:nvPr userDrawn="1"/>
        </p:nvSpPr>
        <p:spPr bwMode="auto">
          <a:xfrm>
            <a:off x="179388" y="5661025"/>
            <a:ext cx="84248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SzPct val="75000"/>
              <a:buFont typeface="Monotype Sorts" pitchFamily="2" charset="2"/>
              <a:buNone/>
              <a:defRPr/>
            </a:pPr>
            <a:endParaRPr lang="en-GB" sz="2800" b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Line 1035"/>
          <p:cNvSpPr>
            <a:spLocks noChangeShapeType="1"/>
          </p:cNvSpPr>
          <p:nvPr userDrawn="1"/>
        </p:nvSpPr>
        <p:spPr bwMode="auto">
          <a:xfrm flipH="1" flipV="1">
            <a:off x="2627313" y="260350"/>
            <a:ext cx="0" cy="626427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6" name="Object 1037"/>
          <p:cNvGraphicFramePr>
            <a:graphicFrameLocks noChangeAspect="1"/>
          </p:cNvGraphicFramePr>
          <p:nvPr/>
        </p:nvGraphicFramePr>
        <p:xfrm>
          <a:off x="1023938" y="333375"/>
          <a:ext cx="617537" cy="1008063"/>
        </p:xfrm>
        <a:graphic>
          <a:graphicData uri="http://schemas.openxmlformats.org/presentationml/2006/ole">
            <p:oleObj spid="_x0000_s102402" name="Picture" r:id="rId3" imgW="708104" imgH="1156204" progId="Word.Picture.8">
              <p:embed/>
            </p:oleObj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3886200"/>
            <a:ext cx="5565775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04206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2914650" y="1916113"/>
            <a:ext cx="5978525" cy="1503362"/>
          </a:xfrm>
        </p:spPr>
        <p:txBody>
          <a:bodyPr lIns="91440" tIns="45720" rIns="91440" bIns="45720"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Rectangle 1045"/>
          <p:cNvSpPr>
            <a:spLocks noGrp="1" noChangeArrowheads="1"/>
          </p:cNvSpPr>
          <p:nvPr>
            <p:ph type="dt" sz="half" idx="10"/>
          </p:nvPr>
        </p:nvSpPr>
        <p:spPr>
          <a:xfrm>
            <a:off x="200025" y="6308725"/>
            <a:ext cx="2311400" cy="217488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D014E3DB-E5E0-463E-9C69-778D76C2872B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566B7-8056-480C-8709-354E4252AB45}" type="slidenum">
              <a:rPr lang="hr-HR"/>
              <a:pPr/>
              <a:t>‹#›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FD9C8-A5A9-4054-BBA1-7FF0A71490E1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0"/>
            <a:ext cx="2339975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867525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27484C-953F-443A-8A76-62A7C14E6671}" type="slidenum">
              <a:rPr lang="hr-HR"/>
              <a:pPr/>
              <a:t>‹#›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1A81C-2472-4E02-AF23-14BC07B55247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981075"/>
            <a:ext cx="9359900" cy="5327650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AE069-9873-41A0-900D-14A6D3423086}" type="slidenum">
              <a:rPr lang="hr-HR"/>
              <a:pPr/>
              <a:t>‹#›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AE71B-5815-426D-A37F-34C05F914F73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73E8AB-5A36-4A8E-B78F-835FEC01D3D0}" type="slidenum">
              <a:rPr lang="hr-HR"/>
              <a:pPr/>
              <a:t>‹#›</a:t>
            </a:fld>
            <a:r>
              <a:rPr lang="hr-HR"/>
              <a:t> / 40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DC179-EF22-41D2-A10E-9CB7B2B8E8E3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5CD163-88F6-4829-93E6-B820EBFE3D6A}" type="slidenum">
              <a:rPr lang="hr-HR"/>
              <a:pPr/>
              <a:t>‹#›</a:t>
            </a:fld>
            <a:r>
              <a:rPr lang="hr-HR"/>
              <a:t> / 40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5DB91-6B98-480F-B404-B409E78395BC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969893-690A-4AB8-B110-161EA5F5356D}" type="slidenum">
              <a:rPr lang="hr-HR"/>
              <a:pPr/>
              <a:t>‹#›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0EE073-DA88-4FC8-AD1C-6032520465D9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8F5543-83B5-4F1B-B22D-299761196527}" type="slidenum">
              <a:rPr lang="hr-HR"/>
              <a:pPr/>
              <a:t>‹#›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63420-4DA5-448C-BA08-CD97DCC23752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77AC36-EA89-42DC-8008-AD08700E234F}" type="slidenum">
              <a:rPr lang="hr-HR"/>
              <a:pPr/>
              <a:t>‹#›</a:t>
            </a:fld>
            <a:r>
              <a:rPr lang="hr-HR"/>
              <a:t> / 40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6890C-210B-43CF-8FD4-3833008ABE7A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B0F20-222C-41E7-AF9F-4C16D9736245}" type="slidenum">
              <a:rPr lang="hr-HR"/>
              <a:pPr/>
              <a:t>‹#›</a:t>
            </a:fld>
            <a:r>
              <a:rPr lang="hr-HR"/>
              <a:t> / 40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1A10C-9491-4188-A46F-A32BC9403716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78F8-3008-44EC-806F-C0B69E00C5B6}" type="slidenum">
              <a:rPr lang="hr-HR"/>
              <a:pPr/>
              <a:t>‹#›</a:t>
            </a:fld>
            <a:r>
              <a:rPr lang="hr-HR"/>
              <a:t> / 40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F9C95-EB3E-4015-8D7B-18A2E29ADCBB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D56F1-5BF9-4CCA-A4F2-7E929E295E44}" type="slidenum">
              <a:rPr lang="hr-HR"/>
              <a:pPr/>
              <a:t>‹#›</a:t>
            </a:fld>
            <a:r>
              <a:rPr lang="hr-HR"/>
              <a:t> / 40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95B53-54E0-4E4D-9E76-8E3F680A9C01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C73C8B-0E3F-4780-A466-78802282F6D4}" type="slidenum">
              <a:rPr lang="hr-HR"/>
              <a:pPr/>
              <a:t>‹#›</a:t>
            </a:fld>
            <a:r>
              <a:rPr lang="hr-HR"/>
              <a:t> / 40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F2E50-B882-4ABE-931A-76DE239A857C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81E19-CD6A-49CE-AB86-417CC489F2B5}" type="slidenum">
              <a:rPr lang="hr-HR"/>
              <a:pPr/>
              <a:t>‹#›</a:t>
            </a:fld>
            <a:r>
              <a:rPr lang="hr-HR"/>
              <a:t> / 40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3B334-A9B9-4278-9E02-CCD2B7D11692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28846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981075"/>
            <a:ext cx="93599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 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58" name="Line 10"/>
          <p:cNvSpPr>
            <a:spLocks noChangeShapeType="1"/>
          </p:cNvSpPr>
          <p:nvPr userDrawn="1"/>
        </p:nvSpPr>
        <p:spPr bwMode="auto">
          <a:xfrm>
            <a:off x="0" y="692150"/>
            <a:ext cx="9561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2059" name="Line 11"/>
          <p:cNvSpPr>
            <a:spLocks noChangeShapeType="1"/>
          </p:cNvSpPr>
          <p:nvPr userDrawn="1"/>
        </p:nvSpPr>
        <p:spPr bwMode="auto">
          <a:xfrm>
            <a:off x="128588" y="6453188"/>
            <a:ext cx="95615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050" y="6524625"/>
            <a:ext cx="34559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latin typeface="Arial Narrow" pitchFamily="34" charset="0"/>
              </a:defRPr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24625"/>
            <a:ext cx="253365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latin typeface="Arial Narrow" pitchFamily="34" charset="0"/>
              </a:defRPr>
            </a:lvl1pPr>
          </a:lstStyle>
          <a:p>
            <a:fld id="{FE13B9AC-3D3E-4537-8BFC-A8C4B39958CA}" type="slidenum">
              <a:rPr lang="hr-HR"/>
              <a:pPr/>
              <a:t>‹#›</a:t>
            </a:fld>
            <a:r>
              <a:rPr lang="hr-HR"/>
              <a:t> / 40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16375" y="6524625"/>
            <a:ext cx="23114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200" b="0" smtClean="0">
                <a:latin typeface="+mn-lt"/>
              </a:defRPr>
            </a:lvl1pPr>
          </a:lstStyle>
          <a:p>
            <a:pPr>
              <a:defRPr/>
            </a:pPr>
            <a:fld id="{0E6121FD-2361-4DE5-A9B5-47CCF932DBE3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3" r:id="rId3"/>
    <p:sldLayoutId id="2147483802" r:id="rId4"/>
    <p:sldLayoutId id="2147483801" r:id="rId5"/>
    <p:sldLayoutId id="2147483800" r:id="rId6"/>
    <p:sldLayoutId id="2147483799" r:id="rId7"/>
    <p:sldLayoutId id="2147483798" r:id="rId8"/>
    <p:sldLayoutId id="2147483797" r:id="rId9"/>
    <p:sldLayoutId id="2147483796" r:id="rId10"/>
    <p:sldLayoutId id="2147483795" r:id="rId11"/>
    <p:sldLayoutId id="2147483794" r:id="rId12"/>
    <p:sldLayoutId id="2147483793" r:id="rId13"/>
    <p:sldLayoutId id="2147483792" r:id="rId14"/>
  </p:sldLayoutIdLst>
  <p:transition>
    <p:wip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l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Char char="–"/>
        <a:defRPr kumimoji="1"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h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4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1BB305-4865-4A71-BC0F-CD48CC1DFA85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59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52750" y="2000250"/>
            <a:ext cx="5978525" cy="1143000"/>
          </a:xfrm>
        </p:spPr>
        <p:txBody>
          <a:bodyPr lIns="0"/>
          <a:lstStyle/>
          <a:p>
            <a:pPr>
              <a:defRPr/>
            </a:pPr>
            <a:r>
              <a:rPr lang="hr-HR" smtClean="0"/>
              <a:t>Algoritmi i strukture podataka</a:t>
            </a:r>
          </a:p>
        </p:txBody>
      </p:sp>
      <p:sp>
        <p:nvSpPr>
          <p:cNvPr id="2593795" name="Rectangle 3"/>
          <p:cNvSpPr>
            <a:spLocks noChangeArrowheads="1"/>
          </p:cNvSpPr>
          <p:nvPr/>
        </p:nvSpPr>
        <p:spPr bwMode="auto">
          <a:xfrm>
            <a:off x="2881313" y="6357938"/>
            <a:ext cx="6753225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hr-HR" sz="1300">
                <a:latin typeface="+mn-lt"/>
              </a:rPr>
              <a:t>Zaštićeno licencom </a:t>
            </a:r>
            <a:r>
              <a:rPr lang="hr-HR" sz="1300">
                <a:hlinkClick r:id="rId3"/>
              </a:rPr>
              <a:t>http://creativecommons.org/licenses/by-nc-sa/2.5/hr/</a:t>
            </a:r>
            <a:endParaRPr lang="hr-HR" sz="1300"/>
          </a:p>
        </p:txBody>
      </p:sp>
      <p:pic>
        <p:nvPicPr>
          <p:cNvPr id="6148" name="Picture 4" descr="The image “http://i.creativecommons.org/l/by-nc-sa/2.5/hr/88x31.png” cannot be displayed, because it contains error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6313" y="6072188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93797" name="Text Box 5"/>
          <p:cNvSpPr txBox="1">
            <a:spLocks noChangeArrowheads="1"/>
          </p:cNvSpPr>
          <p:nvPr/>
        </p:nvSpPr>
        <p:spPr bwMode="auto">
          <a:xfrm>
            <a:off x="2952750" y="3214688"/>
            <a:ext cx="4951413" cy="160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Prof. dr. sc. Damir Kalpić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Prof. dr. sc. Vedran Mornar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Prof. dr. sc. Krešimir Fertalj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Doc. dr. sc. Gordan Gledec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d</a:t>
            </a:r>
            <a:r>
              <a:rPr lang="hr-HR" sz="1400" i="1" dirty="0" smtClean="0">
                <a:latin typeface="+mn-lt"/>
              </a:rPr>
              <a:t>r</a:t>
            </a:r>
            <a:r>
              <a:rPr lang="hr-HR" sz="1400" i="1" dirty="0">
                <a:latin typeface="+mn-lt"/>
              </a:rPr>
              <a:t>. sc. Zvonimir Vanjak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 smtClean="0">
                <a:latin typeface="+mn-lt"/>
              </a:rPr>
              <a:t>dr</a:t>
            </a:r>
            <a:r>
              <a:rPr lang="hr-HR" sz="1400" i="1" dirty="0">
                <a:latin typeface="+mn-lt"/>
              </a:rPr>
              <a:t>. sc. Boris Milašinović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 smtClean="0">
                <a:latin typeface="+mn-lt"/>
              </a:rPr>
              <a:t>Doc. dr. sc. Ivica Botički</a:t>
            </a:r>
            <a:endParaRPr lang="hr-HR" sz="1600" dirty="0">
              <a:latin typeface="+mn-lt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3AF09B58-5D27-4ECD-AF9B-C8DCA3293E28}" type="slidenum">
              <a:rPr lang="hr-HR"/>
              <a:pPr/>
              <a:t>10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DD23445-77A6-4F3B-A20B-A73FA25E32B6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87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Optimalna veličina bloka</a:t>
            </a:r>
          </a:p>
        </p:txBody>
      </p:sp>
      <p:sp>
        <p:nvSpPr>
          <p:cNvPr id="187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hr-HR" smtClean="0"/>
              <a:t>u slučaju kad ima </a:t>
            </a:r>
            <a:r>
              <a:rPr lang="hr-HR" smtClean="0">
                <a:solidFill>
                  <a:srgbClr val="FF0000"/>
                </a:solidFill>
              </a:rPr>
              <a:t>F</a:t>
            </a:r>
            <a:r>
              <a:rPr lang="hr-HR" smtClean="0"/>
              <a:t> stavaka, a veličina bloka je </a:t>
            </a:r>
            <a:r>
              <a:rPr lang="hr-HR" smtClean="0">
                <a:solidFill>
                  <a:srgbClr val="FF0000"/>
                </a:solidFill>
              </a:rPr>
              <a:t>B</a:t>
            </a:r>
            <a:r>
              <a:rPr lang="hr-HR" smtClean="0"/>
              <a:t>,</a:t>
            </a:r>
            <a:r>
              <a:rPr lang="hr-HR" smtClean="0">
                <a:solidFill>
                  <a:srgbClr val="FF0000"/>
                </a:solidFill>
              </a:rPr>
              <a:t> </a:t>
            </a:r>
            <a:r>
              <a:rPr lang="hr-HR" smtClean="0"/>
              <a:t>ima </a:t>
            </a:r>
            <a:r>
              <a:rPr lang="hr-HR" smtClean="0">
                <a:solidFill>
                  <a:srgbClr val="FF0000"/>
                </a:solidFill>
              </a:rPr>
              <a:t>F / B</a:t>
            </a:r>
            <a:r>
              <a:rPr lang="hr-HR" smtClean="0"/>
              <a:t> vodećih zapisa blokova</a:t>
            </a:r>
          </a:p>
          <a:p>
            <a:pPr lvl="1">
              <a:lnSpc>
                <a:spcPct val="95000"/>
              </a:lnSpc>
            </a:pPr>
            <a:r>
              <a:rPr lang="hr-HR" smtClean="0"/>
              <a:t>očekuje se da je prilikom pretraživanja unutar bloka potrebno obaviti čitanje </a:t>
            </a:r>
            <a:r>
              <a:rPr lang="hr-HR" smtClean="0">
                <a:solidFill>
                  <a:srgbClr val="FF0000"/>
                </a:solidFill>
              </a:rPr>
              <a:t>polovice</a:t>
            </a:r>
            <a:r>
              <a:rPr lang="hr-HR" smtClean="0"/>
              <a:t> postojećih </a:t>
            </a:r>
            <a:r>
              <a:rPr lang="hr-HR" smtClean="0">
                <a:solidFill>
                  <a:srgbClr val="FF0000"/>
                </a:solidFill>
              </a:rPr>
              <a:t>vodećih zapisa</a:t>
            </a:r>
            <a:r>
              <a:rPr lang="hr-HR" smtClean="0"/>
              <a:t> blokova (</a:t>
            </a:r>
            <a:r>
              <a:rPr lang="hr-HR" smtClean="0">
                <a:solidFill>
                  <a:srgbClr val="FF0000"/>
                </a:solidFill>
              </a:rPr>
              <a:t>slijedno!)</a:t>
            </a:r>
          </a:p>
          <a:p>
            <a:pPr lvl="2">
              <a:lnSpc>
                <a:spcPct val="95000"/>
              </a:lnSpc>
            </a:pPr>
            <a:r>
              <a:rPr lang="hr-HR" smtClean="0"/>
              <a:t>traženi vodeći zapis će biti pronađen nakon (F / B) / 2 = </a:t>
            </a:r>
            <a:r>
              <a:rPr lang="hr-HR" smtClean="0">
                <a:solidFill>
                  <a:srgbClr val="FF0000"/>
                </a:solidFill>
              </a:rPr>
              <a:t>F / 2 B</a:t>
            </a:r>
            <a:r>
              <a:rPr lang="hr-HR" smtClean="0"/>
              <a:t> pročitanih zapisa</a:t>
            </a:r>
          </a:p>
          <a:p>
            <a:pPr lvl="1">
              <a:lnSpc>
                <a:spcPct val="95000"/>
              </a:lnSpc>
            </a:pPr>
            <a:r>
              <a:rPr lang="hr-HR" smtClean="0"/>
              <a:t>unutar ustanovljenog bloka ima</a:t>
            </a:r>
            <a:r>
              <a:rPr lang="hr-HR" smtClean="0">
                <a:solidFill>
                  <a:srgbClr val="FF0000"/>
                </a:solidFill>
              </a:rPr>
              <a:t> B</a:t>
            </a:r>
            <a:r>
              <a:rPr lang="hr-HR" smtClean="0"/>
              <a:t> zapisa pa je za očekivati da će se traženi zapis naći nakon prosječno </a:t>
            </a:r>
            <a:r>
              <a:rPr lang="hr-HR" smtClean="0">
                <a:solidFill>
                  <a:srgbClr val="FF0000"/>
                </a:solidFill>
              </a:rPr>
              <a:t>B / 2</a:t>
            </a:r>
            <a:r>
              <a:rPr lang="hr-HR" smtClean="0"/>
              <a:t> čitanja unutar tog bloka (</a:t>
            </a:r>
            <a:r>
              <a:rPr lang="hr-HR" smtClean="0">
                <a:solidFill>
                  <a:srgbClr val="FF0000"/>
                </a:solidFill>
              </a:rPr>
              <a:t>slijedno!</a:t>
            </a:r>
            <a:r>
              <a:rPr lang="hr-HR" smtClean="0"/>
              <a:t>)</a:t>
            </a:r>
          </a:p>
          <a:p>
            <a:pPr lvl="1">
              <a:lnSpc>
                <a:spcPct val="95000"/>
              </a:lnSpc>
            </a:pPr>
            <a:r>
              <a:rPr lang="hr-HR" smtClean="0"/>
              <a:t>ukupni očekivani broj čitanja jest </a:t>
            </a:r>
            <a:r>
              <a:rPr lang="hr-HR" smtClean="0">
                <a:solidFill>
                  <a:srgbClr val="FF0000"/>
                </a:solidFill>
              </a:rPr>
              <a:t>F / (2 B) + B / 2</a:t>
            </a:r>
          </a:p>
          <a:p>
            <a:pPr lvl="1">
              <a:lnSpc>
                <a:spcPct val="95000"/>
              </a:lnSpc>
            </a:pPr>
            <a:r>
              <a:rPr lang="hr-HR" smtClean="0"/>
              <a:t>deriviranjem po </a:t>
            </a:r>
            <a:r>
              <a:rPr lang="hr-HR" smtClean="0">
                <a:solidFill>
                  <a:srgbClr val="FF0000"/>
                </a:solidFill>
              </a:rPr>
              <a:t>B</a:t>
            </a:r>
            <a:r>
              <a:rPr lang="hr-HR" smtClean="0"/>
              <a:t>  i izjednačenjem derivacije s nulom dobije se </a:t>
            </a:r>
            <a:r>
              <a:rPr lang="hr-HR" smtClean="0">
                <a:solidFill>
                  <a:srgbClr val="FF0000"/>
                </a:solidFill>
              </a:rPr>
              <a:t>optimalna</a:t>
            </a:r>
            <a:r>
              <a:rPr lang="hr-HR" smtClean="0"/>
              <a:t> veličina bloka: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hr-HR" smtClean="0"/>
              <a:t>					</a:t>
            </a:r>
            <a:r>
              <a:rPr lang="hr-HR" sz="3600" smtClean="0">
                <a:solidFill>
                  <a:srgbClr val="FF0000"/>
                </a:solidFill>
              </a:rPr>
              <a:t>B</a:t>
            </a:r>
            <a:r>
              <a:rPr lang="hr-HR" sz="3600" smtClean="0"/>
              <a:t> = √</a:t>
            </a:r>
            <a:r>
              <a:rPr lang="hr-HR" sz="3600" smtClean="0">
                <a:solidFill>
                  <a:srgbClr val="FF0000"/>
                </a:solidFill>
              </a:rPr>
              <a:t>F</a:t>
            </a:r>
          </a:p>
          <a:p>
            <a:pPr>
              <a:lnSpc>
                <a:spcPct val="95000"/>
              </a:lnSpc>
            </a:pPr>
            <a:r>
              <a:rPr lang="hr-HR" smtClean="0"/>
              <a:t>kolika je optimalna veličina bloka za popis mjesta u Hrvatskoj?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B4724FB2-F3B7-4B63-9D78-BDB8D1A5940A}" type="slidenum">
              <a:rPr lang="hr-HR"/>
              <a:pPr/>
              <a:t>11</a:t>
            </a:fld>
            <a:r>
              <a:rPr lang="hr-HR"/>
              <a:t> / 40</a:t>
            </a:r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439BF73-4C5F-4DA3-94DF-117E3C9F047F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88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Binarno pretraživanje</a:t>
            </a:r>
          </a:p>
        </p:txBody>
      </p:sp>
      <p:sp>
        <p:nvSpPr>
          <p:cNvPr id="188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hr-HR" sz="2400" smtClean="0"/>
              <a:t>binarno pretraživanje započinje na </a:t>
            </a:r>
            <a:r>
              <a:rPr lang="hr-HR" sz="2400" smtClean="0">
                <a:solidFill>
                  <a:srgbClr val="FF0000"/>
                </a:solidFill>
              </a:rPr>
              <a:t>polovici</a:t>
            </a:r>
            <a:r>
              <a:rPr lang="hr-HR" sz="2400" smtClean="0"/>
              <a:t> datoteke/polja i nastavlja se stalnim </a:t>
            </a:r>
            <a:r>
              <a:rPr lang="hr-HR" sz="2400" smtClean="0">
                <a:solidFill>
                  <a:srgbClr val="FF0000"/>
                </a:solidFill>
              </a:rPr>
              <a:t>raspolavljanjem</a:t>
            </a:r>
            <a:r>
              <a:rPr lang="hr-HR" sz="2400" smtClean="0"/>
              <a:t> intervala u kojem bi se mogao naći traženi zapis</a:t>
            </a:r>
          </a:p>
          <a:p>
            <a:pPr lvl="1">
              <a:lnSpc>
                <a:spcPct val="95000"/>
              </a:lnSpc>
              <a:defRPr/>
            </a:pPr>
            <a:r>
              <a:rPr lang="hr-HR" sz="2000" smtClean="0"/>
              <a:t>preduvjet: podaci </a:t>
            </a:r>
            <a:r>
              <a:rPr lang="hr-HR" sz="2000" smtClean="0">
                <a:solidFill>
                  <a:srgbClr val="FF0000"/>
                </a:solidFill>
              </a:rPr>
              <a:t>sortirani</a:t>
            </a:r>
            <a:r>
              <a:rPr lang="hr-HR" sz="2000" smtClean="0"/>
              <a:t>!</a:t>
            </a:r>
          </a:p>
          <a:p>
            <a:pPr lvl="1">
              <a:lnSpc>
                <a:spcPct val="95000"/>
              </a:lnSpc>
              <a:defRPr/>
            </a:pPr>
            <a:r>
              <a:rPr lang="hr-HR" sz="2000" smtClean="0"/>
              <a:t>prosječni broj pretraživanja je </a:t>
            </a:r>
            <a:r>
              <a:rPr lang="hr-HR" sz="2000" smtClean="0">
                <a:solidFill>
                  <a:srgbClr val="FF0000"/>
                </a:solidFill>
              </a:rPr>
              <a:t>log</a:t>
            </a:r>
            <a:r>
              <a:rPr lang="hr-HR" sz="2000" baseline="-25000" smtClean="0">
                <a:solidFill>
                  <a:srgbClr val="FF0000"/>
                </a:solidFill>
              </a:rPr>
              <a:t>2</a:t>
            </a:r>
            <a:r>
              <a:rPr lang="hr-HR" sz="2000" smtClean="0">
                <a:solidFill>
                  <a:srgbClr val="FF0000"/>
                </a:solidFill>
              </a:rPr>
              <a:t> n -1</a:t>
            </a:r>
            <a:r>
              <a:rPr lang="hr-HR" sz="2000" smtClean="0"/>
              <a:t>. </a:t>
            </a:r>
          </a:p>
          <a:p>
            <a:pPr lvl="1">
              <a:lnSpc>
                <a:spcPct val="95000"/>
              </a:lnSpc>
              <a:defRPr/>
            </a:pPr>
            <a:r>
              <a:rPr lang="hr-HR" sz="2000" smtClean="0"/>
              <a:t>postupak je neprikladan za diskovne memorije s izravnim pristupom zbog dugotrajnog pozicioniranja glava. Preporuča se za pretraživanje u </a:t>
            </a:r>
            <a:r>
              <a:rPr lang="hr-HR" sz="2000" smtClean="0">
                <a:solidFill>
                  <a:srgbClr val="FF0000"/>
                </a:solidFill>
              </a:rPr>
              <a:t>radnoj</a:t>
            </a:r>
            <a:r>
              <a:rPr lang="hr-HR" sz="2000" smtClean="0"/>
              <a:t> memoriji. </a:t>
            </a:r>
          </a:p>
          <a:p>
            <a:pPr lvl="1">
              <a:lnSpc>
                <a:spcPct val="95000"/>
              </a:lnSpc>
              <a:defRPr/>
            </a:pPr>
            <a:r>
              <a:rPr lang="hr-HR" sz="2000" smtClean="0"/>
              <a:t>koristi se činjenica da je polje </a:t>
            </a:r>
            <a:r>
              <a:rPr lang="hr-HR" sz="2000" smtClean="0">
                <a:solidFill>
                  <a:srgbClr val="FF0000"/>
                </a:solidFill>
              </a:rPr>
              <a:t>sortirano</a:t>
            </a:r>
            <a:r>
              <a:rPr lang="hr-HR" sz="2000" smtClean="0"/>
              <a:t> i </a:t>
            </a:r>
            <a:br>
              <a:rPr lang="hr-HR" sz="2000" smtClean="0"/>
            </a:br>
            <a:r>
              <a:rPr lang="hr-HR" sz="2000" smtClean="0"/>
              <a:t>u svakom koraku se područje </a:t>
            </a:r>
            <a:br>
              <a:rPr lang="hr-HR" sz="2000" smtClean="0"/>
            </a:br>
            <a:r>
              <a:rPr lang="hr-HR" sz="2000" smtClean="0"/>
              <a:t>pretraživanja smanjuje na pola</a:t>
            </a:r>
          </a:p>
          <a:p>
            <a:pPr lvl="1">
              <a:lnSpc>
                <a:spcPct val="95000"/>
              </a:lnSpc>
              <a:defRPr/>
            </a:pPr>
            <a:r>
              <a:rPr lang="hr-HR" sz="2000" smtClean="0"/>
              <a:t>složenost je </a:t>
            </a:r>
            <a:r>
              <a:rPr lang="hr-HR" sz="2000" i="1" smtClean="0">
                <a:solidFill>
                  <a:srgbClr val="000099"/>
                </a:solidFill>
                <a:latin typeface="Times New Roman" pitchFamily="18" charset="0"/>
              </a:rPr>
              <a:t>O(log</a:t>
            </a:r>
            <a:r>
              <a:rPr lang="hr-HR" sz="2000" i="1" baseline="-25000" smtClean="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lang="hr-HR" sz="2000" i="1" smtClean="0">
                <a:solidFill>
                  <a:srgbClr val="000099"/>
                </a:solidFill>
                <a:latin typeface="Times New Roman" pitchFamily="18" charset="0"/>
              </a:rPr>
              <a:t>n)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527675" y="4221163"/>
            <a:ext cx="3673475" cy="215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527675" y="4581525"/>
            <a:ext cx="1944688" cy="215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392863" y="4940300"/>
            <a:ext cx="1079500" cy="215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392863" y="5300663"/>
            <a:ext cx="647700" cy="215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392863" y="5661025"/>
            <a:ext cx="215900" cy="215900"/>
          </a:xfrm>
          <a:prstGeom prst="rect">
            <a:avLst/>
          </a:prstGeom>
          <a:solidFill>
            <a:srgbClr val="CC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392863" y="5300663"/>
            <a:ext cx="215900" cy="215900"/>
          </a:xfrm>
          <a:prstGeom prst="rect">
            <a:avLst/>
          </a:prstGeom>
          <a:solidFill>
            <a:srgbClr val="CC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392863" y="4940300"/>
            <a:ext cx="215900" cy="215900"/>
          </a:xfrm>
          <a:prstGeom prst="rect">
            <a:avLst/>
          </a:prstGeom>
          <a:solidFill>
            <a:srgbClr val="CC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6392863" y="4581525"/>
            <a:ext cx="215900" cy="215900"/>
          </a:xfrm>
          <a:prstGeom prst="rect">
            <a:avLst/>
          </a:prstGeom>
          <a:solidFill>
            <a:srgbClr val="CC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6392863" y="4221163"/>
            <a:ext cx="215900" cy="215900"/>
          </a:xfrm>
          <a:prstGeom prst="rect">
            <a:avLst/>
          </a:prstGeom>
          <a:solidFill>
            <a:srgbClr val="CC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5527675" y="3932238"/>
            <a:ext cx="3673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5168900" y="4221163"/>
            <a:ext cx="0" cy="2016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 flipV="1">
            <a:off x="6608763" y="4437063"/>
            <a:ext cx="1728787" cy="792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81104" name="Text Box 16"/>
          <p:cNvSpPr txBox="1">
            <a:spLocks noChangeArrowheads="1"/>
          </p:cNvSpPr>
          <p:nvPr/>
        </p:nvSpPr>
        <p:spPr bwMode="auto">
          <a:xfrm>
            <a:off x="6176963" y="3500438"/>
            <a:ext cx="194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broj elemenata = n</a:t>
            </a:r>
          </a:p>
        </p:txBody>
      </p:sp>
      <p:sp>
        <p:nvSpPr>
          <p:cNvPr id="1881105" name="Text Box 17"/>
          <p:cNvSpPr txBox="1">
            <a:spLocks noChangeArrowheads="1"/>
          </p:cNvSpPr>
          <p:nvPr/>
        </p:nvSpPr>
        <p:spPr bwMode="auto">
          <a:xfrm>
            <a:off x="8335963" y="5013325"/>
            <a:ext cx="12969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traženi element</a:t>
            </a:r>
          </a:p>
        </p:txBody>
      </p:sp>
      <p:sp>
        <p:nvSpPr>
          <p:cNvPr id="1881106" name="Text Box 18"/>
          <p:cNvSpPr txBox="1">
            <a:spLocks noChangeArrowheads="1"/>
          </p:cNvSpPr>
          <p:nvPr/>
        </p:nvSpPr>
        <p:spPr bwMode="auto">
          <a:xfrm>
            <a:off x="3800475" y="5084763"/>
            <a:ext cx="143986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broj pretraživanja = log</a:t>
            </a:r>
            <a:r>
              <a:rPr lang="hr-HR" sz="1800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2</a:t>
            </a:r>
            <a:r>
              <a:rPr lang="hr-HR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n</a:t>
            </a:r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H="1">
            <a:off x="6608763" y="5300663"/>
            <a:ext cx="172720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6392863" y="5661025"/>
            <a:ext cx="431800" cy="215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6392863" y="6021388"/>
            <a:ext cx="215900" cy="215900"/>
          </a:xfrm>
          <a:prstGeom prst="rect">
            <a:avLst/>
          </a:prstGeom>
          <a:solidFill>
            <a:srgbClr val="CC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29CBE126-ED56-4C88-A5C8-5B5BA1524F9D}" type="slidenum">
              <a:rPr lang="hr-HR"/>
              <a:pPr/>
              <a:t>12</a:t>
            </a:fld>
            <a:r>
              <a:rPr lang="hr-HR"/>
              <a:t> / 40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2EF6AC6-0BC4-4284-B8F0-4EE82CA43E5F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88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Primjer binarnog pretraživanja</a:t>
            </a:r>
          </a:p>
        </p:txBody>
      </p:sp>
      <p:sp>
        <p:nvSpPr>
          <p:cNvPr id="188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Tražimo broj </a:t>
            </a:r>
            <a:r>
              <a:rPr lang="hr-HR" sz="3200" smtClean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883140" name="Rectangle 4"/>
          <p:cNvSpPr>
            <a:spLocks noChangeArrowheads="1"/>
          </p:cNvSpPr>
          <p:nvPr/>
        </p:nvSpPr>
        <p:spPr bwMode="auto">
          <a:xfrm>
            <a:off x="488950" y="1844675"/>
            <a:ext cx="576263" cy="576263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</a:p>
        </p:txBody>
      </p:sp>
      <p:sp>
        <p:nvSpPr>
          <p:cNvPr id="1883141" name="Rectangle 5"/>
          <p:cNvSpPr>
            <a:spLocks noChangeArrowheads="1"/>
          </p:cNvSpPr>
          <p:nvPr/>
        </p:nvSpPr>
        <p:spPr bwMode="auto">
          <a:xfrm>
            <a:off x="1136650" y="1844675"/>
            <a:ext cx="576263" cy="576263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5</a:t>
            </a:r>
          </a:p>
        </p:txBody>
      </p:sp>
      <p:sp>
        <p:nvSpPr>
          <p:cNvPr id="1883142" name="Rectangle 6"/>
          <p:cNvSpPr>
            <a:spLocks noChangeArrowheads="1"/>
          </p:cNvSpPr>
          <p:nvPr/>
        </p:nvSpPr>
        <p:spPr bwMode="auto">
          <a:xfrm>
            <a:off x="1784350" y="1844675"/>
            <a:ext cx="576263" cy="576263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6</a:t>
            </a:r>
          </a:p>
        </p:txBody>
      </p:sp>
      <p:sp>
        <p:nvSpPr>
          <p:cNvPr id="1883143" name="Rectangle 7"/>
          <p:cNvSpPr>
            <a:spLocks noChangeArrowheads="1"/>
          </p:cNvSpPr>
          <p:nvPr/>
        </p:nvSpPr>
        <p:spPr bwMode="auto">
          <a:xfrm>
            <a:off x="2433638" y="1844675"/>
            <a:ext cx="576262" cy="576263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8</a:t>
            </a:r>
          </a:p>
        </p:txBody>
      </p:sp>
      <p:sp>
        <p:nvSpPr>
          <p:cNvPr id="1883144" name="Rectangle 8"/>
          <p:cNvSpPr>
            <a:spLocks noChangeArrowheads="1"/>
          </p:cNvSpPr>
          <p:nvPr/>
        </p:nvSpPr>
        <p:spPr bwMode="auto">
          <a:xfrm>
            <a:off x="3081338" y="1844675"/>
            <a:ext cx="576262" cy="576263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9</a:t>
            </a:r>
          </a:p>
        </p:txBody>
      </p:sp>
      <p:sp>
        <p:nvSpPr>
          <p:cNvPr id="1883145" name="Rectangle 9"/>
          <p:cNvSpPr>
            <a:spLocks noChangeArrowheads="1"/>
          </p:cNvSpPr>
          <p:nvPr/>
        </p:nvSpPr>
        <p:spPr bwMode="auto">
          <a:xfrm>
            <a:off x="3729038" y="1844675"/>
            <a:ext cx="719137" cy="576263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12</a:t>
            </a:r>
          </a:p>
        </p:txBody>
      </p:sp>
      <p:sp>
        <p:nvSpPr>
          <p:cNvPr id="1883146" name="Rectangle 10"/>
          <p:cNvSpPr>
            <a:spLocks noChangeArrowheads="1"/>
          </p:cNvSpPr>
          <p:nvPr/>
        </p:nvSpPr>
        <p:spPr bwMode="auto">
          <a:xfrm>
            <a:off x="4521200" y="1844675"/>
            <a:ext cx="719138" cy="576263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15</a:t>
            </a:r>
          </a:p>
        </p:txBody>
      </p:sp>
      <p:sp>
        <p:nvSpPr>
          <p:cNvPr id="1883147" name="Rectangle 11"/>
          <p:cNvSpPr>
            <a:spLocks noChangeArrowheads="1"/>
          </p:cNvSpPr>
          <p:nvPr/>
        </p:nvSpPr>
        <p:spPr bwMode="auto">
          <a:xfrm>
            <a:off x="5313363" y="1844675"/>
            <a:ext cx="719137" cy="576263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21</a:t>
            </a:r>
          </a:p>
        </p:txBody>
      </p:sp>
      <p:sp>
        <p:nvSpPr>
          <p:cNvPr id="1883148" name="Rectangle 12"/>
          <p:cNvSpPr>
            <a:spLocks noChangeArrowheads="1"/>
          </p:cNvSpPr>
          <p:nvPr/>
        </p:nvSpPr>
        <p:spPr bwMode="auto">
          <a:xfrm>
            <a:off x="6105525" y="1844675"/>
            <a:ext cx="719138" cy="576263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23</a:t>
            </a:r>
          </a:p>
        </p:txBody>
      </p:sp>
      <p:sp>
        <p:nvSpPr>
          <p:cNvPr id="1883149" name="Rectangle 13"/>
          <p:cNvSpPr>
            <a:spLocks noChangeArrowheads="1"/>
          </p:cNvSpPr>
          <p:nvPr/>
        </p:nvSpPr>
        <p:spPr bwMode="auto">
          <a:xfrm>
            <a:off x="6897688" y="1844675"/>
            <a:ext cx="719137" cy="576263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25</a:t>
            </a:r>
          </a:p>
        </p:txBody>
      </p:sp>
      <p:sp>
        <p:nvSpPr>
          <p:cNvPr id="1883150" name="Rectangle 14"/>
          <p:cNvSpPr>
            <a:spLocks noChangeArrowheads="1"/>
          </p:cNvSpPr>
          <p:nvPr/>
        </p:nvSpPr>
        <p:spPr bwMode="auto">
          <a:xfrm>
            <a:off x="7689850" y="1844675"/>
            <a:ext cx="719138" cy="576263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31</a:t>
            </a:r>
          </a:p>
        </p:txBody>
      </p:sp>
      <p:sp>
        <p:nvSpPr>
          <p:cNvPr id="1883151" name="Rectangle 15"/>
          <p:cNvSpPr>
            <a:spLocks noChangeArrowheads="1"/>
          </p:cNvSpPr>
          <p:nvPr/>
        </p:nvSpPr>
        <p:spPr bwMode="auto">
          <a:xfrm>
            <a:off x="8482013" y="1844675"/>
            <a:ext cx="719137" cy="576263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3600">
                <a:effectLst>
                  <a:outerShdw blurRad="38100" dist="38100" dir="2700000" algn="tl">
                    <a:srgbClr val="FFFFFF"/>
                  </a:outerShdw>
                </a:effectLst>
              </a:rPr>
              <a:t>39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83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883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883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883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883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2063E-7 3.7037E-7 L 0.00016 0.1472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83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824E-6 3.7037E-7 L 0.00016 0.1472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883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8558E-6 3.7037E-7 L 0.00016 0.1472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83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94E-6 3.7037E-7 L 0.00016 0.1472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83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227E-7 3.7037E-7 L 3.33227E-7 0.1472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83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9295E-6 3.7037E-7 L -1.99295E-6 0.1472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883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18831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883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883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883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883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6 0.14722 L 0.00016 0.304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83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227E-7 0.14722 L 3.33227E-7 0.304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83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9295E-6 0.14722 L -1.99295E-6 0.3046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883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1883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883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883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883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883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6 0.30463 L 0.00016 0.4726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883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000" fill="hold"/>
                                        <p:tgtEl>
                                          <p:spTgt spid="18831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8831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883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883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883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3145" grpId="0" animBg="1"/>
      <p:bldP spid="1883145" grpId="1" animBg="1"/>
      <p:bldP spid="1883146" grpId="0" animBg="1"/>
      <p:bldP spid="1883147" grpId="0" animBg="1"/>
      <p:bldP spid="1883148" grpId="0" animBg="1"/>
      <p:bldP spid="1883148" grpId="1" animBg="1"/>
      <p:bldP spid="1883148" grpId="2" animBg="1"/>
      <p:bldP spid="1883149" grpId="0" animBg="1"/>
      <p:bldP spid="1883149" grpId="1" animBg="1"/>
      <p:bldP spid="1883149" grpId="2" animBg="1"/>
      <p:bldP spid="1883149" grpId="3" animBg="1"/>
      <p:bldP spid="1883149" grpId="4" animBg="1"/>
      <p:bldP spid="1883150" grpId="0" animBg="1"/>
      <p:bldP spid="1883150" grpId="1" animBg="1"/>
      <p:bldP spid="1883150" grpId="2" animBg="1"/>
      <p:bldP spid="1883150" grpId="3" animBg="1"/>
      <p:bldP spid="1883151" grpId="0" animBg="1"/>
      <p:bldP spid="188315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BB911CC9-9E58-4F41-93E9-B7DC7D560075}" type="slidenum">
              <a:rPr lang="hr-HR"/>
              <a:pPr/>
              <a:t>13</a:t>
            </a:fld>
            <a:r>
              <a:rPr lang="hr-HR"/>
              <a:t> / 40</a:t>
            </a:r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2B0900E8-410F-4B67-B1AE-46C3EA47E9A8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838200" y="912813"/>
            <a:ext cx="8174038" cy="5067300"/>
          </a:xfrm>
          <a:prstGeom prst="rect">
            <a:avLst/>
          </a:prstGeom>
          <a:solidFill>
            <a:srgbClr val="FFCC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271588" y="1965325"/>
            <a:ext cx="7361237" cy="3935413"/>
          </a:xfrm>
          <a:prstGeom prst="rect">
            <a:avLst/>
          </a:prstGeom>
          <a:solidFill>
            <a:srgbClr val="99FF99"/>
          </a:solidFill>
          <a:ln w="9525">
            <a:solidFill>
              <a:srgbClr val="00A4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232025" y="2682875"/>
            <a:ext cx="5832475" cy="6477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8851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Algoritam za binarno pretraživanje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224088" y="3741738"/>
            <a:ext cx="5832475" cy="6477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224088" y="3741738"/>
            <a:ext cx="5832475" cy="6477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224088" y="4881563"/>
            <a:ext cx="6259512" cy="2857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2224088" y="4881563"/>
            <a:ext cx="6259512" cy="2857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2232025" y="5572125"/>
            <a:ext cx="6259513" cy="2857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232025" y="5572125"/>
            <a:ext cx="6259513" cy="2857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885196" name="Rectangle 12"/>
          <p:cNvSpPr>
            <a:spLocks noChangeArrowheads="1"/>
          </p:cNvSpPr>
          <p:nvPr/>
        </p:nvSpPr>
        <p:spPr bwMode="auto">
          <a:xfrm>
            <a:off x="488950" y="912813"/>
            <a:ext cx="8523288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donja_granica = 0</a:t>
            </a: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gornja_granica = ukupan_broj_elemenata</a:t>
            </a: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Ponavljaj</a:t>
            </a: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	Izračunaj središnji element</a:t>
            </a: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	Ako je zapis u sredini jednak traženom</a:t>
            </a: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		Zapis je pronađen</a:t>
            </a: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		Iskoči iz petlje</a:t>
            </a: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	Ako je donja granica veća ili jednaka gornjoj</a:t>
            </a: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		Zapis nije pronađen</a:t>
            </a: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		Iskoči iz petlje</a:t>
            </a:r>
            <a:b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hr-HR" sz="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	Ako je zapis u sredini manji od traženog</a:t>
            </a: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		Postavi donju granicu na trenutni zapis + 1</a:t>
            </a: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	Ako je zapis u sredini</a:t>
            </a:r>
            <a:r>
              <a:rPr lang="hr-HR" sz="1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veći od traženog</a:t>
            </a: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		Postavi gornju granicu na trenutni zapis - 1</a:t>
            </a:r>
          </a:p>
        </p:txBody>
      </p:sp>
      <p:sp>
        <p:nvSpPr>
          <p:cNvPr id="1885197" name="Rectangle 13"/>
          <p:cNvSpPr>
            <a:spLocks noChangeArrowheads="1"/>
          </p:cNvSpPr>
          <p:nvPr/>
        </p:nvSpPr>
        <p:spPr bwMode="auto">
          <a:xfrm>
            <a:off x="5294313" y="6013450"/>
            <a:ext cx="3814762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105000"/>
              </a:lnSpc>
              <a:buClr>
                <a:srgbClr val="FF0000"/>
              </a:buClr>
              <a:buSzPct val="75000"/>
              <a:defRPr/>
            </a:pPr>
            <a:r>
              <a:rPr lang="hr-HR" sz="1800" b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</a:t>
            </a:r>
            <a:r>
              <a:rPr lang="hr-HR" sz="1800" b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BinarnoPretrazivanje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FC9F360C-B1C7-4042-AEFF-FE1B1AD83CE8}" type="slidenum">
              <a:rPr lang="hr-HR"/>
              <a:pPr/>
              <a:t>14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6A70992-41AD-4858-83D3-F91C57EC5992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88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Problemi i zadaci</a:t>
            </a:r>
          </a:p>
        </p:txBody>
      </p:sp>
      <p:sp>
        <p:nvSpPr>
          <p:cNvPr id="188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10000"/>
              </a:lnSpc>
              <a:buFont typeface="Monotype Sorts" pitchFamily="2" charset="2"/>
              <a:buAutoNum type="arabicPeriod"/>
            </a:pPr>
            <a:r>
              <a:rPr lang="hr-HR" smtClean="0"/>
              <a:t>Koja su vremena izvođenja u najboljem, najlošijem i prosječnom slučaju kod binarnog pretraživanja </a:t>
            </a:r>
            <a:r>
              <a:rPr lang="hr-HR" smtClean="0">
                <a:solidFill>
                  <a:srgbClr val="FF0000"/>
                </a:solidFill>
              </a:rPr>
              <a:t>n</a:t>
            </a:r>
            <a:r>
              <a:rPr lang="hr-HR" smtClean="0"/>
              <a:t> zapisa?</a:t>
            </a:r>
          </a:p>
          <a:p>
            <a:pPr marL="533400" indent="-533400">
              <a:lnSpc>
                <a:spcPct val="110000"/>
              </a:lnSpc>
              <a:buFont typeface="Monotype Sorts" pitchFamily="2" charset="2"/>
              <a:buAutoNum type="arabicPeriod"/>
            </a:pPr>
            <a:r>
              <a:rPr lang="hr-HR" smtClean="0"/>
              <a:t>Za slučaj popisa mjesta u Hrvatskoj (6935 mjesta), koliko najviše </a:t>
            </a:r>
            <a:r>
              <a:rPr lang="hr-HR" smtClean="0">
                <a:solidFill>
                  <a:srgbClr val="FF0000"/>
                </a:solidFill>
              </a:rPr>
              <a:t>koraka</a:t>
            </a:r>
            <a:r>
              <a:rPr lang="hr-HR" smtClean="0"/>
              <a:t> treba napraviti kako bi se pronašlo traženo mjesto?</a:t>
            </a:r>
          </a:p>
          <a:p>
            <a:pPr marL="533400" indent="-533400">
              <a:lnSpc>
                <a:spcPct val="110000"/>
              </a:lnSpc>
              <a:buFont typeface="Monotype Sorts" pitchFamily="2" charset="2"/>
              <a:buAutoNum type="arabicPeriod"/>
            </a:pPr>
            <a:r>
              <a:rPr lang="hr-HR" smtClean="0"/>
              <a:t>Hoće li binarno pretraživanje uvijek biti brže od slijednog, čak i na velikom broju podataka?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F290A59A-8441-4061-81C5-7FA8A685CAD4}" type="slidenum">
              <a:rPr lang="hr-HR"/>
              <a:pPr/>
              <a:t>15</a:t>
            </a:fld>
            <a:r>
              <a:rPr lang="hr-HR"/>
              <a:t> / 40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D024364-5E2C-4E9D-B695-1BCBC61B6BB7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729038" y="5373688"/>
            <a:ext cx="3311525" cy="576262"/>
          </a:xfrm>
          <a:prstGeom prst="rect">
            <a:avLst/>
          </a:prstGeom>
          <a:solidFill>
            <a:srgbClr val="FFCC99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889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Problemi i zadaci</a:t>
            </a:r>
          </a:p>
        </p:txBody>
      </p:sp>
      <p:sp>
        <p:nvSpPr>
          <p:cNvPr id="18892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Pretpostavite da se </a:t>
            </a:r>
            <a:r>
              <a:rPr lang="hr-HR" i="1" smtClean="0">
                <a:solidFill>
                  <a:srgbClr val="FF6600"/>
                </a:solidFill>
                <a:latin typeface="Times New Roman" pitchFamily="18" charset="0"/>
              </a:rPr>
              <a:t>n</a:t>
            </a:r>
            <a:r>
              <a:rPr lang="hr-HR" smtClean="0"/>
              <a:t> podataka u nekom skupu može sortirati u vremenu </a:t>
            </a:r>
            <a:r>
              <a:rPr lang="hr-HR" i="1" smtClean="0">
                <a:solidFill>
                  <a:srgbClr val="006600"/>
                </a:solidFill>
                <a:latin typeface="Times New Roman" pitchFamily="18" charset="0"/>
              </a:rPr>
              <a:t>O(n log</a:t>
            </a:r>
            <a:r>
              <a:rPr lang="hr-HR" i="1" baseline="-25000" smtClean="0">
                <a:solidFill>
                  <a:srgbClr val="006600"/>
                </a:solidFill>
                <a:latin typeface="Times New Roman" pitchFamily="18" charset="0"/>
              </a:rPr>
              <a:t>2</a:t>
            </a:r>
            <a:r>
              <a:rPr lang="hr-HR" i="1" smtClean="0">
                <a:solidFill>
                  <a:srgbClr val="006600"/>
                </a:solidFill>
                <a:latin typeface="Times New Roman" pitchFamily="18" charset="0"/>
              </a:rPr>
              <a:t> n)</a:t>
            </a:r>
            <a:r>
              <a:rPr lang="hr-HR" smtClean="0"/>
              <a:t> . Podaci su nesortirani. Trebate obaviti </a:t>
            </a:r>
            <a:r>
              <a:rPr lang="hr-HR" i="1" smtClean="0">
                <a:solidFill>
                  <a:srgbClr val="800080"/>
                </a:solidFill>
                <a:latin typeface="Times New Roman" pitchFamily="18" charset="0"/>
              </a:rPr>
              <a:t>n</a:t>
            </a:r>
            <a:r>
              <a:rPr lang="hr-HR" smtClean="0"/>
              <a:t> pretraživanja u tom skupu podataka. Što je smislenije:</a:t>
            </a:r>
          </a:p>
          <a:p>
            <a:pPr lvl="1">
              <a:defRPr/>
            </a:pPr>
            <a:r>
              <a:rPr lang="hr-HR" smtClean="0"/>
              <a:t>koristiti </a:t>
            </a:r>
            <a:r>
              <a:rPr lang="hr-HR" smtClean="0">
                <a:solidFill>
                  <a:srgbClr val="FF6600"/>
                </a:solidFill>
              </a:rPr>
              <a:t>slijedno</a:t>
            </a:r>
            <a:r>
              <a:rPr lang="hr-HR" smtClean="0"/>
              <a:t> pretraživanje?</a:t>
            </a:r>
          </a:p>
          <a:p>
            <a:pPr lvl="1">
              <a:defRPr/>
            </a:pPr>
            <a:r>
              <a:rPr lang="hr-HR" smtClean="0">
                <a:solidFill>
                  <a:srgbClr val="006600"/>
                </a:solidFill>
              </a:rPr>
              <a:t>sortirati</a:t>
            </a:r>
            <a:r>
              <a:rPr lang="hr-HR" smtClean="0"/>
              <a:t> podatke i koristiti </a:t>
            </a:r>
            <a:r>
              <a:rPr lang="hr-HR" smtClean="0">
                <a:solidFill>
                  <a:schemeClr val="bg1"/>
                </a:solidFill>
              </a:rPr>
              <a:t>binarno</a:t>
            </a:r>
            <a:r>
              <a:rPr lang="hr-HR" smtClean="0"/>
              <a:t> pretraživanje?</a:t>
            </a:r>
          </a:p>
          <a:p>
            <a:pPr>
              <a:buFont typeface="Monotype Sorts" pitchFamily="2" charset="2"/>
              <a:buNone/>
              <a:defRPr/>
            </a:pPr>
            <a:endParaRPr lang="hr-HR" smtClean="0"/>
          </a:p>
          <a:p>
            <a:pPr lvl="1">
              <a:defRPr/>
            </a:pPr>
            <a:r>
              <a:rPr lang="hr-HR" smtClean="0"/>
              <a:t>Rješenje: ima više smisla sortirati i binarno pretraživati!</a:t>
            </a:r>
          </a:p>
          <a:p>
            <a:pPr lvl="2">
              <a:defRPr/>
            </a:pPr>
            <a:r>
              <a:rPr lang="hr-HR" i="1" smtClean="0">
                <a:solidFill>
                  <a:srgbClr val="800080"/>
                </a:solidFill>
                <a:latin typeface="Times New Roman" pitchFamily="18" charset="0"/>
              </a:rPr>
              <a:t>n</a:t>
            </a:r>
            <a:r>
              <a:rPr lang="hr-HR" smtClean="0"/>
              <a:t> slijednih pretraživanja: </a:t>
            </a:r>
            <a:r>
              <a:rPr lang="hr-HR" i="1" smtClean="0">
                <a:solidFill>
                  <a:srgbClr val="800080"/>
                </a:solidFill>
                <a:latin typeface="Times New Roman" pitchFamily="18" charset="0"/>
              </a:rPr>
              <a:t>n</a:t>
            </a:r>
            <a:r>
              <a:rPr lang="hr-HR" i="1" smtClean="0">
                <a:latin typeface="Times New Roman" pitchFamily="18" charset="0"/>
              </a:rPr>
              <a:t> * </a:t>
            </a:r>
            <a:r>
              <a:rPr lang="hr-HR" i="1" smtClean="0">
                <a:solidFill>
                  <a:srgbClr val="FF6600"/>
                </a:solidFill>
                <a:latin typeface="Times New Roman" pitchFamily="18" charset="0"/>
              </a:rPr>
              <a:t>O(n)</a:t>
            </a:r>
            <a:r>
              <a:rPr lang="hr-HR" i="1" smtClean="0">
                <a:latin typeface="Times New Roman" pitchFamily="18" charset="0"/>
              </a:rPr>
              <a:t> = </a:t>
            </a:r>
            <a:r>
              <a:rPr lang="hr-HR" sz="2800" i="1" smtClean="0">
                <a:latin typeface="Times New Roman" pitchFamily="18" charset="0"/>
              </a:rPr>
              <a:t>O(n</a:t>
            </a:r>
            <a:r>
              <a:rPr lang="hr-HR" sz="2800" i="1" baseline="30000" smtClean="0">
                <a:latin typeface="Times New Roman" pitchFamily="18" charset="0"/>
              </a:rPr>
              <a:t>2</a:t>
            </a:r>
            <a:r>
              <a:rPr lang="hr-HR" sz="2800" i="1" smtClean="0">
                <a:latin typeface="Times New Roman" pitchFamily="18" charset="0"/>
              </a:rPr>
              <a:t>)</a:t>
            </a:r>
          </a:p>
          <a:p>
            <a:pPr lvl="2">
              <a:defRPr/>
            </a:pPr>
            <a:r>
              <a:rPr lang="hr-HR" smtClean="0">
                <a:solidFill>
                  <a:srgbClr val="006600"/>
                </a:solidFill>
              </a:rPr>
              <a:t>sort</a:t>
            </a:r>
            <a:r>
              <a:rPr lang="hr-HR" smtClean="0"/>
              <a:t> + </a:t>
            </a:r>
            <a:r>
              <a:rPr lang="hr-HR" smtClean="0">
                <a:solidFill>
                  <a:schemeClr val="bg1"/>
                </a:solidFill>
              </a:rPr>
              <a:t>binarno</a:t>
            </a:r>
            <a:r>
              <a:rPr lang="hr-HR" smtClean="0"/>
              <a:t>: </a:t>
            </a:r>
            <a:r>
              <a:rPr lang="hr-HR" i="1" smtClean="0">
                <a:solidFill>
                  <a:srgbClr val="006600"/>
                </a:solidFill>
                <a:latin typeface="Times New Roman" pitchFamily="18" charset="0"/>
              </a:rPr>
              <a:t>O(n log</a:t>
            </a:r>
            <a:r>
              <a:rPr lang="hr-HR" i="1" baseline="-25000" smtClean="0">
                <a:solidFill>
                  <a:srgbClr val="006600"/>
                </a:solidFill>
                <a:latin typeface="Times New Roman" pitchFamily="18" charset="0"/>
              </a:rPr>
              <a:t>2 </a:t>
            </a:r>
            <a:r>
              <a:rPr lang="hr-HR" i="1" smtClean="0">
                <a:solidFill>
                  <a:srgbClr val="006600"/>
                </a:solidFill>
                <a:latin typeface="Times New Roman" pitchFamily="18" charset="0"/>
              </a:rPr>
              <a:t>n)</a:t>
            </a:r>
            <a:r>
              <a:rPr lang="hr-HR" i="1" smtClean="0">
                <a:latin typeface="Times New Roman" pitchFamily="18" charset="0"/>
              </a:rPr>
              <a:t> + </a:t>
            </a:r>
            <a:r>
              <a:rPr lang="hr-HR" i="1" smtClean="0">
                <a:solidFill>
                  <a:srgbClr val="800080"/>
                </a:solidFill>
                <a:latin typeface="Times New Roman" pitchFamily="18" charset="0"/>
              </a:rPr>
              <a:t>n</a:t>
            </a:r>
            <a:r>
              <a:rPr lang="hr-HR" i="1" smtClean="0">
                <a:latin typeface="Times New Roman" pitchFamily="18" charset="0"/>
              </a:rPr>
              <a:t> * </a:t>
            </a:r>
            <a:r>
              <a:rPr lang="hr-HR" i="1" smtClean="0">
                <a:solidFill>
                  <a:schemeClr val="bg1"/>
                </a:solidFill>
                <a:latin typeface="Times New Roman" pitchFamily="18" charset="0"/>
              </a:rPr>
              <a:t>O (log</a:t>
            </a:r>
            <a:r>
              <a:rPr lang="hr-HR" i="1" baseline="-25000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hr-HR" i="1" smtClean="0">
                <a:solidFill>
                  <a:schemeClr val="bg1"/>
                </a:solidFill>
                <a:latin typeface="Times New Roman" pitchFamily="18" charset="0"/>
              </a:rPr>
              <a:t>n)</a:t>
            </a:r>
            <a:r>
              <a:rPr lang="hr-HR" i="1" smtClean="0">
                <a:latin typeface="Times New Roman" pitchFamily="18" charset="0"/>
              </a:rPr>
              <a:t> = </a:t>
            </a:r>
            <a:r>
              <a:rPr lang="hr-HR" sz="2800" i="1" smtClean="0">
                <a:latin typeface="Times New Roman" pitchFamily="18" charset="0"/>
              </a:rPr>
              <a:t>O(n log</a:t>
            </a:r>
            <a:r>
              <a:rPr lang="hr-HR" sz="2800" i="1" baseline="-25000" smtClean="0">
                <a:latin typeface="Times New Roman" pitchFamily="18" charset="0"/>
              </a:rPr>
              <a:t>2 </a:t>
            </a:r>
            <a:r>
              <a:rPr lang="hr-HR" sz="2800" i="1" smtClean="0">
                <a:latin typeface="Times New Roman" pitchFamily="18" charset="0"/>
              </a:rPr>
              <a:t>n)</a:t>
            </a:r>
          </a:p>
          <a:p>
            <a:pPr lvl="2">
              <a:spcBef>
                <a:spcPct val="50000"/>
              </a:spcBef>
              <a:buFontTx/>
              <a:buNone/>
              <a:defRPr/>
            </a:pPr>
            <a:r>
              <a:rPr lang="hr-HR" sz="2800" b="1" smtClean="0"/>
              <a:t>				</a:t>
            </a:r>
            <a:r>
              <a:rPr lang="hr-HR" sz="2800" i="1" smtClean="0">
                <a:solidFill>
                  <a:srgbClr val="990000"/>
                </a:solidFill>
                <a:latin typeface="Times New Roman" pitchFamily="18" charset="0"/>
              </a:rPr>
              <a:t>O(n log</a:t>
            </a:r>
            <a:r>
              <a:rPr lang="hr-HR" sz="2800" i="1" baseline="-25000" smtClean="0">
                <a:solidFill>
                  <a:srgbClr val="990000"/>
                </a:solidFill>
                <a:latin typeface="Times New Roman" pitchFamily="18" charset="0"/>
              </a:rPr>
              <a:t>2 </a:t>
            </a:r>
            <a:r>
              <a:rPr lang="hr-HR" sz="2800" i="1" smtClean="0">
                <a:solidFill>
                  <a:srgbClr val="990000"/>
                </a:solidFill>
                <a:latin typeface="Times New Roman" pitchFamily="18" charset="0"/>
              </a:rPr>
              <a:t>n) &lt; O(n</a:t>
            </a:r>
            <a:r>
              <a:rPr lang="hr-HR" sz="2800" i="1" baseline="30000" smtClean="0">
                <a:solidFill>
                  <a:srgbClr val="990000"/>
                </a:solidFill>
                <a:latin typeface="Times New Roman" pitchFamily="18" charset="0"/>
              </a:rPr>
              <a:t>2</a:t>
            </a:r>
            <a:r>
              <a:rPr lang="hr-HR" sz="2800" i="1" smtClean="0">
                <a:solidFill>
                  <a:srgbClr val="99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889285" name="Rectangle 5"/>
          <p:cNvSpPr>
            <a:spLocks noChangeArrowheads="1"/>
          </p:cNvSpPr>
          <p:nvPr/>
        </p:nvSpPr>
        <p:spPr bwMode="auto">
          <a:xfrm>
            <a:off x="273050" y="3644900"/>
            <a:ext cx="8640763" cy="252095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889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92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10DA0BB0-82B2-4885-B4EF-E5DCF7582850}" type="slidenum">
              <a:rPr lang="hr-HR"/>
              <a:pPr/>
              <a:t>16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BD2A459-460D-4A81-A2A4-4E738E5D6EF7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89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Indeksno-slijedne datoteke</a:t>
            </a:r>
          </a:p>
        </p:txBody>
      </p:sp>
      <p:sp>
        <p:nvSpPr>
          <p:cNvPr id="189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svaki zapis ima </a:t>
            </a:r>
            <a:r>
              <a:rPr lang="hr-HR" smtClean="0">
                <a:solidFill>
                  <a:srgbClr val="FF0000"/>
                </a:solidFill>
              </a:rPr>
              <a:t>ključ</a:t>
            </a:r>
            <a:r>
              <a:rPr lang="hr-HR" smtClean="0"/>
              <a:t> prema kojem ga je moguće jednoznačno identificirati</a:t>
            </a:r>
          </a:p>
          <a:p>
            <a:pPr>
              <a:defRPr/>
            </a:pPr>
            <a:r>
              <a:rPr lang="hr-HR" smtClean="0"/>
              <a:t>ako je datoteka sortirana po </a:t>
            </a:r>
            <a:r>
              <a:rPr lang="hr-HR" smtClean="0">
                <a:solidFill>
                  <a:srgbClr val="FF0000"/>
                </a:solidFill>
              </a:rPr>
              <a:t>ključu</a:t>
            </a:r>
            <a:r>
              <a:rPr lang="hr-HR" smtClean="0"/>
              <a:t>, prikladno je formirati tablicu za pretraživanje</a:t>
            </a:r>
          </a:p>
          <a:p>
            <a:pPr lvl="1">
              <a:defRPr/>
            </a:pPr>
            <a:r>
              <a:rPr lang="hr-HR" smtClean="0">
                <a:solidFill>
                  <a:srgbClr val="FF0000"/>
                </a:solidFill>
              </a:rPr>
              <a:t>ulazni podatak</a:t>
            </a:r>
            <a:r>
              <a:rPr lang="hr-HR" smtClean="0"/>
              <a:t> za tablicu je </a:t>
            </a:r>
            <a:r>
              <a:rPr lang="hr-HR" smtClean="0">
                <a:solidFill>
                  <a:srgbClr val="FF0000"/>
                </a:solidFill>
              </a:rPr>
              <a:t>ključ</a:t>
            </a:r>
            <a:r>
              <a:rPr lang="hr-HR" smtClean="0"/>
              <a:t> traženog zapisa</a:t>
            </a:r>
          </a:p>
          <a:p>
            <a:pPr lvl="1">
              <a:defRPr/>
            </a:pPr>
            <a:r>
              <a:rPr lang="hr-HR" smtClean="0">
                <a:solidFill>
                  <a:srgbClr val="FF0000"/>
                </a:solidFill>
              </a:rPr>
              <a:t>izlazni rezultat</a:t>
            </a:r>
            <a:r>
              <a:rPr lang="hr-HR" smtClean="0"/>
              <a:t> je </a:t>
            </a:r>
            <a:r>
              <a:rPr lang="hr-HR" smtClean="0">
                <a:solidFill>
                  <a:srgbClr val="FF0000"/>
                </a:solidFill>
              </a:rPr>
              <a:t>informacija</a:t>
            </a:r>
            <a:r>
              <a:rPr lang="hr-HR" smtClean="0"/>
              <a:t> koja pobliže locira traženi zapis </a:t>
            </a:r>
          </a:p>
          <a:p>
            <a:pPr>
              <a:defRPr/>
            </a:pPr>
            <a:r>
              <a:rPr lang="hr-HR" smtClean="0"/>
              <a:t>takva tablica naziva se </a:t>
            </a:r>
            <a:r>
              <a:rPr lang="hr-HR" smtClean="0">
                <a:solidFill>
                  <a:srgbClr val="FF0000"/>
                </a:solidFill>
              </a:rPr>
              <a:t>indeks</a:t>
            </a:r>
            <a:endParaRPr lang="hr-HR" smtClean="0"/>
          </a:p>
          <a:p>
            <a:pPr lvl="1">
              <a:defRPr/>
            </a:pPr>
            <a:r>
              <a:rPr lang="hr-HR" smtClean="0"/>
              <a:t>indeks ne mora pokazivati na svaki zapis nego samo na </a:t>
            </a:r>
            <a:r>
              <a:rPr lang="hr-HR" smtClean="0">
                <a:solidFill>
                  <a:srgbClr val="FF0000"/>
                </a:solidFill>
              </a:rPr>
              <a:t>blok</a:t>
            </a:r>
          </a:p>
          <a:p>
            <a:pPr lvl="2">
              <a:defRPr/>
            </a:pPr>
            <a:r>
              <a:rPr lang="hr-HR" smtClean="0"/>
              <a:t>smanjuje se veličina indeksa </a:t>
            </a:r>
          </a:p>
          <a:p>
            <a:pPr lvl="1">
              <a:defRPr/>
            </a:pPr>
            <a:r>
              <a:rPr lang="hr-HR" smtClean="0"/>
              <a:t>kod velikih datoteka postoje indeksi na </a:t>
            </a:r>
            <a:r>
              <a:rPr lang="hr-HR" smtClean="0">
                <a:solidFill>
                  <a:srgbClr val="FF0000"/>
                </a:solidFill>
              </a:rPr>
              <a:t>više razina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4501D43C-8E91-480B-BBEC-0D8A8D17F89E}" type="slidenum">
              <a:rPr lang="hr-HR"/>
              <a:pPr/>
              <a:t>17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974E7FA-0091-4282-BA80-ACDEA7F43D0D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89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Indeksno-slijedne datoteke</a:t>
            </a:r>
          </a:p>
        </p:txBody>
      </p:sp>
      <p:sp>
        <p:nvSpPr>
          <p:cNvPr id="189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mtClean="0"/>
              <a:t>ubacivanje i brisanje</a:t>
            </a:r>
          </a:p>
          <a:p>
            <a:pPr lvl="1"/>
            <a:r>
              <a:rPr lang="hr-HR" smtClean="0"/>
              <a:t>kod tradicionalne </a:t>
            </a:r>
            <a:r>
              <a:rPr lang="hr-HR" smtClean="0">
                <a:solidFill>
                  <a:srgbClr val="FF0000"/>
                </a:solidFill>
              </a:rPr>
              <a:t>slijedne</a:t>
            </a:r>
            <a:r>
              <a:rPr lang="hr-HR" smtClean="0"/>
              <a:t> datoteke (magnetska traka) ubacivanje novih zapisa radi se tako da se </a:t>
            </a:r>
            <a:r>
              <a:rPr lang="hr-HR" smtClean="0">
                <a:solidFill>
                  <a:srgbClr val="FF0000"/>
                </a:solidFill>
              </a:rPr>
              <a:t>cijela datoteka prepiše uz dodavanje novih zapisa</a:t>
            </a:r>
          </a:p>
          <a:p>
            <a:pPr lvl="1"/>
            <a:r>
              <a:rPr lang="hr-HR" smtClean="0"/>
              <a:t>kod </a:t>
            </a:r>
            <a:r>
              <a:rPr lang="hr-HR" smtClean="0">
                <a:solidFill>
                  <a:srgbClr val="FF0000"/>
                </a:solidFill>
              </a:rPr>
              <a:t>izravnih</a:t>
            </a:r>
            <a:r>
              <a:rPr lang="hr-HR" smtClean="0"/>
              <a:t> (direktnih) datoteka brisanje zapisa obavlja se </a:t>
            </a:r>
            <a:r>
              <a:rPr lang="hr-HR" smtClean="0">
                <a:solidFill>
                  <a:srgbClr val="FF0000"/>
                </a:solidFill>
              </a:rPr>
              <a:t>logički</a:t>
            </a:r>
            <a:r>
              <a:rPr lang="hr-HR" smtClean="0"/>
              <a:t>, tj. upiše se značka da su logički izbrisani</a:t>
            </a:r>
          </a:p>
          <a:p>
            <a:r>
              <a:rPr lang="hr-HR" smtClean="0"/>
              <a:t>nakon određenog broja izmjena sadržaja datoteke, ona se mora </a:t>
            </a:r>
            <a:r>
              <a:rPr lang="hr-HR" smtClean="0">
                <a:solidFill>
                  <a:srgbClr val="FF0000"/>
                </a:solidFill>
              </a:rPr>
              <a:t>reorganizirati</a:t>
            </a:r>
          </a:p>
          <a:p>
            <a:pPr lvl="1"/>
            <a:r>
              <a:rPr lang="hr-HR" smtClean="0"/>
              <a:t>slijedno se prema vrijednosti ključa upisuju podaci i ponovno se </a:t>
            </a:r>
            <a:r>
              <a:rPr lang="hr-HR" smtClean="0">
                <a:solidFill>
                  <a:srgbClr val="FF0000"/>
                </a:solidFill>
              </a:rPr>
              <a:t>indeksira</a:t>
            </a:r>
            <a:r>
              <a:rPr lang="hr-HR" smtClean="0"/>
              <a:t> datoteka (tzv. održavanje datoteke)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60DCB041-DC1E-40CE-B5D0-F419EE412D51}" type="slidenum">
              <a:rPr lang="hr-HR"/>
              <a:pPr/>
              <a:t>18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D881E82-1D9F-4F90-A97E-C49AE02B008A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89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Postupci pretraživanja</a:t>
            </a:r>
          </a:p>
        </p:txBody>
      </p:sp>
      <p:sp>
        <p:nvSpPr>
          <p:cNvPr id="189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indeksne neslijedne datoteke</a:t>
            </a:r>
          </a:p>
          <a:p>
            <a:pPr lvl="1">
              <a:defRPr/>
            </a:pPr>
            <a:r>
              <a:rPr lang="hr-HR" smtClean="0"/>
              <a:t>ako se želi pretraživanje po više ključeva ili kad se često dodaju i brišu zapisi, nemoguće je, odnosno, teško ostvariti da zapisi budu sortirani</a:t>
            </a:r>
          </a:p>
          <a:p>
            <a:pPr lvl="1">
              <a:defRPr/>
            </a:pPr>
            <a:r>
              <a:rPr lang="hr-HR" smtClean="0"/>
              <a:t>tada </a:t>
            </a:r>
            <a:r>
              <a:rPr lang="hr-HR" smtClean="0">
                <a:solidFill>
                  <a:srgbClr val="FF0000"/>
                </a:solidFill>
              </a:rPr>
              <a:t>indeks mora sadržavati adresu</a:t>
            </a:r>
            <a:r>
              <a:rPr lang="hr-HR" smtClean="0"/>
              <a:t>, relativnu ili apsolutnu, svakog pojedinog zapisa</a:t>
            </a:r>
          </a:p>
          <a:p>
            <a:pPr>
              <a:defRPr/>
            </a:pPr>
            <a:r>
              <a:rPr lang="hr-HR" smtClean="0"/>
              <a:t>ključ sadrži </a:t>
            </a:r>
            <a:r>
              <a:rPr lang="hr-HR" smtClean="0">
                <a:solidFill>
                  <a:srgbClr val="FF0000"/>
                </a:solidFill>
              </a:rPr>
              <a:t>adresu</a:t>
            </a:r>
          </a:p>
          <a:p>
            <a:pPr lvl="1">
              <a:defRPr/>
            </a:pPr>
            <a:r>
              <a:rPr lang="hr-HR" smtClean="0"/>
              <a:t>najjednostavniji slučaj je kad se formira </a:t>
            </a:r>
            <a:r>
              <a:rPr lang="hr-HR" smtClean="0">
                <a:solidFill>
                  <a:srgbClr val="FF0000"/>
                </a:solidFill>
              </a:rPr>
              <a:t>ključ</a:t>
            </a:r>
            <a:r>
              <a:rPr lang="hr-HR" smtClean="0"/>
              <a:t> tako da </a:t>
            </a:r>
            <a:r>
              <a:rPr lang="hr-HR" smtClean="0">
                <a:solidFill>
                  <a:srgbClr val="FF0000"/>
                </a:solidFill>
              </a:rPr>
              <a:t>neki njegov dio sadrži adresu</a:t>
            </a:r>
            <a:r>
              <a:rPr lang="hr-HR" smtClean="0"/>
              <a:t> zapisa 	</a:t>
            </a:r>
          </a:p>
          <a:p>
            <a:pPr lvl="2">
              <a:defRPr/>
            </a:pPr>
            <a:r>
              <a:rPr lang="hr-HR" smtClean="0"/>
              <a:t>npr. kod obrade klasifikacijskog ispita broj prijave je ključ, a ujedno to je i redni broj zapisa u direktnoj datoteci</a:t>
            </a:r>
          </a:p>
          <a:p>
            <a:pPr lvl="2">
              <a:defRPr/>
            </a:pPr>
            <a:r>
              <a:rPr lang="hr-HR" smtClean="0"/>
              <a:t>često ovako jednostavan postupak nije moguć jer se sustav šifriranja ne može prilagoditi nekom pojedinačnom programu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79CFE994-9025-4D64-BBCE-E74EC18C582F}" type="slidenum">
              <a:rPr lang="hr-HR"/>
              <a:pPr/>
              <a:t>19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D3B2A8-5E62-47DC-82D0-3AAB2E264085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89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Ideja raspršenog adresiranja </a:t>
            </a:r>
          </a:p>
        </p:txBody>
      </p:sp>
      <p:sp>
        <p:nvSpPr>
          <p:cNvPr id="189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Problem: tvrtka ima 100 tisuća zaposlenih, svaki ima jedinstveni matični broj koji se generira iz intervala [0, 1 000 000]. Zapise treba brzo pohraniti i brzo im pristupiti. Kako organizirati datoteku?</a:t>
            </a:r>
          </a:p>
          <a:p>
            <a:pPr lvl="1">
              <a:defRPr/>
            </a:pPr>
            <a:r>
              <a:rPr lang="hr-HR" smtClean="0"/>
              <a:t>direktna datoteka gdje je ključ jednak matičnom broju? </a:t>
            </a:r>
          </a:p>
          <a:p>
            <a:pPr lvl="2">
              <a:defRPr/>
            </a:pPr>
            <a:r>
              <a:rPr lang="hr-HR" smtClean="0"/>
              <a:t>1 000 000 x 4 okteta ~ 4MB, </a:t>
            </a:r>
            <a:r>
              <a:rPr lang="hr-HR" smtClean="0">
                <a:solidFill>
                  <a:srgbClr val="FF0000"/>
                </a:solidFill>
              </a:rPr>
              <a:t>90% je neiskorišteno!</a:t>
            </a:r>
          </a:p>
          <a:p>
            <a:pPr>
              <a:defRPr/>
            </a:pPr>
            <a:r>
              <a:rPr lang="hr-HR" smtClean="0"/>
              <a:t>moguće je propisati postupke za </a:t>
            </a:r>
            <a:r>
              <a:rPr lang="hr-HR" smtClean="0">
                <a:solidFill>
                  <a:srgbClr val="FF0000"/>
                </a:solidFill>
              </a:rPr>
              <a:t>transformaciju ključa u adresu</a:t>
            </a:r>
            <a:r>
              <a:rPr lang="hr-HR" smtClean="0"/>
              <a:t>, ili, što je još bolje, u neki </a:t>
            </a:r>
            <a:r>
              <a:rPr lang="hr-HR" smtClean="0">
                <a:solidFill>
                  <a:srgbClr val="FF0000"/>
                </a:solidFill>
              </a:rPr>
              <a:t>redni broj</a:t>
            </a:r>
            <a:endParaRPr lang="hr-HR" smtClean="0"/>
          </a:p>
          <a:p>
            <a:pPr lvl="1">
              <a:defRPr/>
            </a:pPr>
            <a:r>
              <a:rPr lang="hr-HR" smtClean="0"/>
              <a:t>pod tim rednim brojem nalazi se zapisan položaj zapisa</a:t>
            </a:r>
          </a:p>
          <a:p>
            <a:pPr lvl="1">
              <a:defRPr/>
            </a:pPr>
            <a:r>
              <a:rPr lang="hr-HR" smtClean="0"/>
              <a:t>ova modifikacija poboljšava fleksibilnost</a:t>
            </a:r>
          </a:p>
          <a:p>
            <a:pPr lvl="2">
              <a:defRPr/>
            </a:pPr>
            <a:r>
              <a:rPr lang="hr-HR" smtClean="0"/>
              <a:t>gornji primjer pokazuje da dio prostora za zapise ostaje neiskorišten</a:t>
            </a:r>
          </a:p>
          <a:p>
            <a:pPr>
              <a:defRPr/>
            </a:pPr>
            <a:r>
              <a:rPr lang="hr-HR" smtClean="0"/>
              <a:t>raspršeno adresiranje (</a:t>
            </a:r>
            <a:r>
              <a:rPr lang="hr-HR" i="1" smtClean="0"/>
              <a:t>hashing</a:t>
            </a:r>
            <a:r>
              <a:rPr lang="hr-HR" smtClean="0"/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099525BD-5DBA-456D-B114-85DB965CB315}" type="slidenum">
              <a:rPr lang="hr-HR"/>
              <a:pPr/>
              <a:t>2</a:t>
            </a:fld>
            <a:r>
              <a:rPr lang="hr-HR"/>
              <a:t> / 40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028CA1A-1B02-4572-AE27-4D4FFF6C9BCA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59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Creative Commons</a:t>
            </a:r>
          </a:p>
        </p:txBody>
      </p:sp>
      <p:sp>
        <p:nvSpPr>
          <p:cNvPr id="259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3" y="981075"/>
            <a:ext cx="7704137" cy="345598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hr-HR" sz="2000" b="1" smtClean="0"/>
              <a:t>slobodno smijete: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dijeliti</a:t>
            </a:r>
            <a:r>
              <a:rPr lang="hr-HR" sz="1800" smtClean="0"/>
              <a:t> — umnožavati, distribuirati i javnosti priopćavati djelo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remiksirati</a:t>
            </a:r>
            <a:r>
              <a:rPr lang="hr-HR" sz="1800" smtClean="0"/>
              <a:t> — prerađivati djelo </a:t>
            </a:r>
          </a:p>
          <a:p>
            <a:pPr>
              <a:lnSpc>
                <a:spcPct val="95000"/>
              </a:lnSpc>
            </a:pPr>
            <a:r>
              <a:rPr lang="hr-HR" sz="2000" b="1" smtClean="0"/>
              <a:t>pod sljedećim uvjetima: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imenovanje</a:t>
            </a:r>
            <a:r>
              <a:rPr lang="hr-HR" sz="1800" smtClean="0"/>
              <a:t>. Morate priznati i označiti autorstvo djela na način kako je specificirao autor ili davatelj licence (ali ne način koji bi sugerirao da Vi ili Vaše korištenje njegova djela imate njegovu izravnu podršku).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nekomercijalno</a:t>
            </a:r>
            <a:r>
              <a:rPr lang="hr-HR" sz="1800" smtClean="0"/>
              <a:t>. Ovo djelo ne smijete koristiti u komercijalne svrhe.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dijeli pod istim uvjetima</a:t>
            </a:r>
            <a:r>
              <a:rPr lang="hr-HR" sz="1800" smtClean="0"/>
              <a:t>. Ako ovo djelo izmijenite, preoblikujete ili stvarate koristeći ga, preradu možete distribuirati samo pod licencom koja je ista ili slična ovoj. </a:t>
            </a:r>
          </a:p>
        </p:txBody>
      </p:sp>
      <p:pic>
        <p:nvPicPr>
          <p:cNvPr id="7172" name="Picture 4" descr="The image “http://creativecommons.org/images/deed/share.png” cannot be displayed, because it contains error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938" y="105092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The image “http://creativecommons.org/images/deed/remix.png” cannot be displayed, because it contains error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3938" y="169862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 descr="The image “http://creativecommons.org/images/deed/by.png” cannot be displayed, because it contains errors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3938" y="241935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The image “http://creativecommons.org/images/deed/nc.png” cannot be displayed, because it contains errors.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3938" y="2995613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 descr="The image “http://creativecommons.org/images/deed/sa.png” cannot be displayed, because it contains errors.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3938" y="357187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88950" y="4797425"/>
            <a:ext cx="9072563" cy="1301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800" b="0">
                <a:latin typeface="Arial Narrow" pitchFamily="34" charset="0"/>
              </a:rPr>
              <a:t>U slučaju daljnjeg korištenja ili distribuiranja morate drugima jasno dati do znanja licencne uvjete ovog djela. Najbolji način da to učinite je linkom na ovu internetsku stranicu. </a:t>
            </a:r>
          </a:p>
          <a:p>
            <a:r>
              <a:rPr lang="hr-HR" sz="1800" b="0">
                <a:latin typeface="Arial Narrow" pitchFamily="34" charset="0"/>
              </a:rPr>
              <a:t>Od svakog od gornjih uvjeta moguće je odstupiti, ako dobijete dopuštenje nositelja autorskog prava. </a:t>
            </a:r>
          </a:p>
          <a:p>
            <a:r>
              <a:rPr lang="hr-HR" sz="1800" b="0">
                <a:latin typeface="Arial Narrow" pitchFamily="34" charset="0"/>
              </a:rPr>
              <a:t>Ništa u ovoj licenci ne narušava ili ograničava autorova moralna prava.</a:t>
            </a: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560388" y="6121400"/>
            <a:ext cx="9072562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hr-HR" sz="1400" b="0">
                <a:latin typeface="Arial Narrow" pitchFamily="34" charset="0"/>
              </a:rPr>
              <a:t>Tekst licencije preuzet je s http://creativecommons.org/.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72C34E70-A3AA-4833-AFC8-3C0891E9CFD3}" type="slidenum">
              <a:rPr lang="hr-HR"/>
              <a:pPr/>
              <a:t>20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491C09A-845B-466B-9042-7914BB0F72DB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89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Raspršeno adresiranje</a:t>
            </a:r>
            <a:endParaRPr lang="hr-HR" smtClean="0">
              <a:solidFill>
                <a:srgbClr val="FF0000"/>
              </a:solidFill>
            </a:endParaRPr>
          </a:p>
        </p:txBody>
      </p:sp>
      <p:sp>
        <p:nvSpPr>
          <p:cNvPr id="189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r-HR" smtClean="0"/>
              <a:t>neka nam je na raspolaganju </a:t>
            </a:r>
            <a:r>
              <a:rPr lang="hr-HR" smtClean="0">
                <a:solidFill>
                  <a:srgbClr val="FF3300"/>
                </a:solidFill>
              </a:rPr>
              <a:t>M</a:t>
            </a:r>
            <a:r>
              <a:rPr lang="hr-HR" smtClean="0"/>
              <a:t> pretinaca</a:t>
            </a:r>
          </a:p>
          <a:p>
            <a:pPr>
              <a:lnSpc>
                <a:spcPct val="90000"/>
              </a:lnSpc>
              <a:defRPr/>
            </a:pPr>
            <a:r>
              <a:rPr lang="hr-HR" smtClean="0"/>
              <a:t>iz vrijednosti </a:t>
            </a:r>
            <a:r>
              <a:rPr lang="hr-HR" smtClean="0">
                <a:solidFill>
                  <a:srgbClr val="FF3300"/>
                </a:solidFill>
              </a:rPr>
              <a:t>ključa</a:t>
            </a:r>
            <a:r>
              <a:rPr lang="hr-HR" smtClean="0"/>
              <a:t> pomoću </a:t>
            </a:r>
            <a:r>
              <a:rPr lang="hr-HR" smtClean="0">
                <a:solidFill>
                  <a:srgbClr val="FF3300"/>
                </a:solidFill>
              </a:rPr>
              <a:t>hash-funkcije </a:t>
            </a:r>
            <a:r>
              <a:rPr lang="hr-HR" smtClean="0"/>
              <a:t>izračunava se </a:t>
            </a:r>
            <a:r>
              <a:rPr lang="hr-HR" smtClean="0">
                <a:solidFill>
                  <a:srgbClr val="FF0000"/>
                </a:solidFill>
              </a:rPr>
              <a:t>pseudo-slučajni broj</a:t>
            </a:r>
            <a:r>
              <a:rPr lang="hr-HR" smtClean="0"/>
              <a:t> iz intervala od </a:t>
            </a:r>
            <a:r>
              <a:rPr lang="hr-HR" smtClean="0">
                <a:solidFill>
                  <a:srgbClr val="FF0000"/>
                </a:solidFill>
              </a:rPr>
              <a:t>0 </a:t>
            </a:r>
            <a:r>
              <a:rPr lang="hr-HR" smtClean="0"/>
              <a:t>do</a:t>
            </a:r>
            <a:r>
              <a:rPr lang="hr-HR" smtClean="0">
                <a:solidFill>
                  <a:srgbClr val="FF0000"/>
                </a:solidFill>
              </a:rPr>
              <a:t> M-1</a:t>
            </a:r>
          </a:p>
          <a:p>
            <a:pPr>
              <a:lnSpc>
                <a:spcPct val="90000"/>
              </a:lnSpc>
              <a:defRPr/>
            </a:pPr>
            <a:r>
              <a:rPr lang="hr-HR" smtClean="0"/>
              <a:t>taj broj je </a:t>
            </a:r>
            <a:r>
              <a:rPr lang="hr-HR" smtClean="0">
                <a:solidFill>
                  <a:srgbClr val="FF0000"/>
                </a:solidFill>
              </a:rPr>
              <a:t>adresa grupe podataka</a:t>
            </a:r>
            <a:r>
              <a:rPr lang="hr-HR" smtClean="0"/>
              <a:t> (pretinca) koji svi daju isti pseudo-slučajni broj</a:t>
            </a:r>
            <a:endParaRPr lang="hr-HR" smtClean="0">
              <a:latin typeface="Aria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hr-HR" smtClean="0">
                <a:solidFill>
                  <a:srgbClr val="FF0000"/>
                </a:solidFill>
              </a:rPr>
              <a:t>kolizijom</a:t>
            </a:r>
            <a:r>
              <a:rPr lang="hr-HR" smtClean="0"/>
              <a:t> nazivamo slučaj kad se dva različita ključa transformiraju u istu adresu</a:t>
            </a:r>
          </a:p>
          <a:p>
            <a:pPr lvl="1">
              <a:lnSpc>
                <a:spcPct val="90000"/>
              </a:lnSpc>
              <a:defRPr/>
            </a:pPr>
            <a:r>
              <a:rPr lang="hr-HR" smtClean="0"/>
              <a:t>ako se neki pretinac popuni, može se u njega upisati pokazivač na preljevno područje ili se prelazi na susjedni pretinac - </a:t>
            </a:r>
            <a:r>
              <a:rPr lang="hr-HR" smtClean="0">
                <a:solidFill>
                  <a:srgbClr val="FF0000"/>
                </a:solidFill>
              </a:rPr>
              <a:t>preljev</a:t>
            </a:r>
          </a:p>
          <a:p>
            <a:pPr>
              <a:lnSpc>
                <a:spcPct val="90000"/>
              </a:lnSpc>
              <a:defRPr/>
            </a:pPr>
            <a:r>
              <a:rPr lang="hr-HR" smtClean="0"/>
              <a:t>kod primjene raspršenog adresiranja variranju su podložni sljedeći elementi:</a:t>
            </a:r>
          </a:p>
          <a:p>
            <a:pPr lvl="1">
              <a:lnSpc>
                <a:spcPct val="90000"/>
              </a:lnSpc>
              <a:defRPr/>
            </a:pPr>
            <a:r>
              <a:rPr lang="hr-HR" smtClean="0"/>
              <a:t>kapacitet pretinca</a:t>
            </a:r>
          </a:p>
          <a:p>
            <a:pPr lvl="1">
              <a:lnSpc>
                <a:spcPct val="90000"/>
              </a:lnSpc>
              <a:defRPr/>
            </a:pPr>
            <a:r>
              <a:rPr lang="hr-HR" smtClean="0"/>
              <a:t>gustoća pakiranja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7440DF85-BB34-46FC-B934-A207695AF262}" type="slidenum">
              <a:rPr lang="hr-HR"/>
              <a:pPr/>
              <a:t>21</a:t>
            </a:fld>
            <a:r>
              <a:rPr lang="hr-HR"/>
              <a:t> / 40</a:t>
            </a:r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D482111-18E3-48F0-9669-733AB25A48E3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90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Primjer</a:t>
            </a:r>
          </a:p>
        </p:txBody>
      </p:sp>
      <p:sp>
        <p:nvSpPr>
          <p:cNvPr id="190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imena pohraniti u hash-tablicu raspršenim adresiranjem</a:t>
            </a:r>
          </a:p>
          <a:p>
            <a:pPr lvl="1">
              <a:defRPr/>
            </a:pPr>
            <a:r>
              <a:rPr lang="hr-HR" smtClean="0"/>
              <a:t>hash-fukcija - suma ASCII kodova slova % veličina tablice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6105525" y="1916113"/>
            <a:ext cx="2160588" cy="4321175"/>
            <a:chOff x="3846" y="1208"/>
            <a:chExt cx="1361" cy="2722"/>
          </a:xfrm>
        </p:grpSpPr>
        <p:sp>
          <p:nvSpPr>
            <p:cNvPr id="1901573" name="Rectangle 5"/>
            <p:cNvSpPr>
              <a:spLocks noChangeArrowheads="1"/>
            </p:cNvSpPr>
            <p:nvPr/>
          </p:nvSpPr>
          <p:spPr bwMode="auto">
            <a:xfrm>
              <a:off x="3846" y="1208"/>
              <a:ext cx="1361" cy="681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8000" b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901574" name="Rectangle 6"/>
            <p:cNvSpPr>
              <a:spLocks noChangeArrowheads="1"/>
            </p:cNvSpPr>
            <p:nvPr/>
          </p:nvSpPr>
          <p:spPr bwMode="auto">
            <a:xfrm>
              <a:off x="3846" y="1889"/>
              <a:ext cx="1361" cy="681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8000" b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1901575" name="Rectangle 7"/>
            <p:cNvSpPr>
              <a:spLocks noChangeArrowheads="1"/>
            </p:cNvSpPr>
            <p:nvPr/>
          </p:nvSpPr>
          <p:spPr bwMode="auto">
            <a:xfrm>
              <a:off x="3846" y="2569"/>
              <a:ext cx="1361" cy="681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8000" b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1901576" name="Rectangle 8"/>
            <p:cNvSpPr>
              <a:spLocks noChangeArrowheads="1"/>
            </p:cNvSpPr>
            <p:nvPr/>
          </p:nvSpPr>
          <p:spPr bwMode="auto">
            <a:xfrm>
              <a:off x="3846" y="3249"/>
              <a:ext cx="1361" cy="681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8000" b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</p:grpSp>
      <p:sp>
        <p:nvSpPr>
          <p:cNvPr id="1901577" name="Rectangle 9"/>
          <p:cNvSpPr>
            <a:spLocks noChangeArrowheads="1"/>
          </p:cNvSpPr>
          <p:nvPr/>
        </p:nvSpPr>
        <p:spPr bwMode="auto">
          <a:xfrm>
            <a:off x="344488" y="2493963"/>
            <a:ext cx="2160587" cy="360362"/>
          </a:xfrm>
          <a:prstGeom prst="rect">
            <a:avLst/>
          </a:prstGeom>
          <a:solidFill>
            <a:srgbClr val="FF3300">
              <a:alpha val="39999"/>
            </a:srgbClr>
          </a:solidFill>
          <a:ln w="95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Vanja</a:t>
            </a:r>
          </a:p>
        </p:txBody>
      </p:sp>
      <p:sp>
        <p:nvSpPr>
          <p:cNvPr id="1901578" name="Rectangle 10"/>
          <p:cNvSpPr>
            <a:spLocks noChangeArrowheads="1"/>
          </p:cNvSpPr>
          <p:nvPr/>
        </p:nvSpPr>
        <p:spPr bwMode="auto">
          <a:xfrm>
            <a:off x="344488" y="2925763"/>
            <a:ext cx="2160587" cy="360362"/>
          </a:xfrm>
          <a:prstGeom prst="rect">
            <a:avLst/>
          </a:prstGeom>
          <a:solidFill>
            <a:srgbClr val="FF3300">
              <a:alpha val="39999"/>
            </a:srgbClr>
          </a:solidFill>
          <a:ln w="95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Matija</a:t>
            </a:r>
          </a:p>
        </p:txBody>
      </p:sp>
      <p:sp>
        <p:nvSpPr>
          <p:cNvPr id="1901579" name="Rectangle 11"/>
          <p:cNvSpPr>
            <a:spLocks noChangeArrowheads="1"/>
          </p:cNvSpPr>
          <p:nvPr/>
        </p:nvSpPr>
        <p:spPr bwMode="auto">
          <a:xfrm>
            <a:off x="344488" y="3357563"/>
            <a:ext cx="2160587" cy="360362"/>
          </a:xfrm>
          <a:prstGeom prst="rect">
            <a:avLst/>
          </a:prstGeom>
          <a:solidFill>
            <a:srgbClr val="FF3300">
              <a:alpha val="39999"/>
            </a:srgbClr>
          </a:solidFill>
          <a:ln w="95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Andrea</a:t>
            </a:r>
          </a:p>
        </p:txBody>
      </p:sp>
      <p:sp>
        <p:nvSpPr>
          <p:cNvPr id="1901580" name="Rectangle 12"/>
          <p:cNvSpPr>
            <a:spLocks noChangeArrowheads="1"/>
          </p:cNvSpPr>
          <p:nvPr/>
        </p:nvSpPr>
        <p:spPr bwMode="auto">
          <a:xfrm>
            <a:off x="344488" y="3790950"/>
            <a:ext cx="2160587" cy="360363"/>
          </a:xfrm>
          <a:prstGeom prst="rect">
            <a:avLst/>
          </a:prstGeom>
          <a:solidFill>
            <a:srgbClr val="FF3300">
              <a:alpha val="39999"/>
            </a:srgbClr>
          </a:solidFill>
          <a:ln w="95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Doris</a:t>
            </a:r>
          </a:p>
        </p:txBody>
      </p:sp>
      <p:sp>
        <p:nvSpPr>
          <p:cNvPr id="1901581" name="Rectangle 13"/>
          <p:cNvSpPr>
            <a:spLocks noChangeArrowheads="1"/>
          </p:cNvSpPr>
          <p:nvPr/>
        </p:nvSpPr>
        <p:spPr bwMode="auto">
          <a:xfrm>
            <a:off x="344488" y="4222750"/>
            <a:ext cx="2160587" cy="360363"/>
          </a:xfrm>
          <a:prstGeom prst="rect">
            <a:avLst/>
          </a:prstGeom>
          <a:solidFill>
            <a:srgbClr val="FF3300">
              <a:alpha val="39999"/>
            </a:srgbClr>
          </a:solidFill>
          <a:ln w="95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Saša</a:t>
            </a:r>
          </a:p>
        </p:txBody>
      </p:sp>
      <p:sp>
        <p:nvSpPr>
          <p:cNvPr id="1901582" name="Rectangle 14"/>
          <p:cNvSpPr>
            <a:spLocks noChangeArrowheads="1"/>
          </p:cNvSpPr>
          <p:nvPr/>
        </p:nvSpPr>
        <p:spPr bwMode="auto">
          <a:xfrm>
            <a:off x="344488" y="4654550"/>
            <a:ext cx="2160587" cy="360363"/>
          </a:xfrm>
          <a:prstGeom prst="rect">
            <a:avLst/>
          </a:prstGeom>
          <a:solidFill>
            <a:srgbClr val="FF3300">
              <a:alpha val="39999"/>
            </a:srgbClr>
          </a:solidFill>
          <a:ln w="95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Alex</a:t>
            </a:r>
          </a:p>
        </p:txBody>
      </p:sp>
      <p:sp>
        <p:nvSpPr>
          <p:cNvPr id="1901583" name="Rectangle 15"/>
          <p:cNvSpPr>
            <a:spLocks noChangeArrowheads="1"/>
          </p:cNvSpPr>
          <p:nvPr/>
        </p:nvSpPr>
        <p:spPr bwMode="auto">
          <a:xfrm>
            <a:off x="344488" y="5086350"/>
            <a:ext cx="2160587" cy="360363"/>
          </a:xfrm>
          <a:prstGeom prst="rect">
            <a:avLst/>
          </a:prstGeom>
          <a:solidFill>
            <a:srgbClr val="FF3300">
              <a:alpha val="39999"/>
            </a:srgbClr>
          </a:solidFill>
          <a:ln w="95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Sandi</a:t>
            </a:r>
          </a:p>
        </p:txBody>
      </p:sp>
      <p:sp>
        <p:nvSpPr>
          <p:cNvPr id="1901584" name="Rectangle 16"/>
          <p:cNvSpPr>
            <a:spLocks noChangeArrowheads="1"/>
          </p:cNvSpPr>
          <p:nvPr/>
        </p:nvSpPr>
        <p:spPr bwMode="auto">
          <a:xfrm>
            <a:off x="344488" y="5518150"/>
            <a:ext cx="2160587" cy="360363"/>
          </a:xfrm>
          <a:prstGeom prst="rect">
            <a:avLst/>
          </a:prstGeom>
          <a:solidFill>
            <a:srgbClr val="FF3300">
              <a:alpha val="39999"/>
            </a:srgbClr>
          </a:solidFill>
          <a:ln w="95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Perica</a:t>
            </a:r>
            <a:endParaRPr lang="hr-HR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901585" name="Rectangle 17"/>
          <p:cNvSpPr>
            <a:spLocks noChangeArrowheads="1"/>
          </p:cNvSpPr>
          <p:nvPr/>
        </p:nvSpPr>
        <p:spPr bwMode="auto">
          <a:xfrm>
            <a:off x="344488" y="5949950"/>
            <a:ext cx="2160587" cy="360363"/>
          </a:xfrm>
          <a:prstGeom prst="rect">
            <a:avLst/>
          </a:prstGeom>
          <a:solidFill>
            <a:srgbClr val="FF3300">
              <a:alpha val="39999"/>
            </a:srgbClr>
          </a:solidFill>
          <a:ln w="95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Iva</a:t>
            </a:r>
            <a:endParaRPr lang="hr-HR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901586" name="Rectangle 18"/>
          <p:cNvSpPr>
            <a:spLocks noChangeArrowheads="1"/>
          </p:cNvSpPr>
          <p:nvPr/>
        </p:nvSpPr>
        <p:spPr bwMode="auto">
          <a:xfrm>
            <a:off x="4086225" y="4076700"/>
            <a:ext cx="733425" cy="1189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hr-HR" sz="7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81481E-6 L 0.58157 0.388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01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" y="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22222E-6 L 0.58141 0.0106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01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" y="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7.40741E-7 L 0.58141 0.1048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01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81481E-6 L 0.58141 -0.273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015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" y="-1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85185E-6 L 0.58141 0.1886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01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11111E-6 L 0.58157 -0.1891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01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" y="-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07407E-6 L 0.58141 -0.0942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015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96296E-6 L 0.58141 0.0525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01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556E-17 1.11022E-16 L 0.36298 -0.0715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901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-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4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58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5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0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1577" grpId="0" animBg="1"/>
      <p:bldP spid="1901578" grpId="0" animBg="1"/>
      <p:bldP spid="1901579" grpId="0" animBg="1"/>
      <p:bldP spid="1901580" grpId="0" animBg="1"/>
      <p:bldP spid="1901581" grpId="0" animBg="1"/>
      <p:bldP spid="1901582" grpId="0" animBg="1"/>
      <p:bldP spid="1901583" grpId="0" animBg="1"/>
      <p:bldP spid="1901584" grpId="0" animBg="1"/>
      <p:bldP spid="1901585" grpId="0" animBg="1"/>
      <p:bldP spid="1901585" grpId="1" animBg="1"/>
      <p:bldP spid="19015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515ED4C0-4CD8-40B8-952B-26C5C7D62CF4}" type="slidenum">
              <a:rPr lang="hr-HR"/>
              <a:pPr/>
              <a:t>22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6714BE8-943C-4D6F-A188-09404BE4FF2D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90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Kapacitet pretinca</a:t>
            </a:r>
          </a:p>
        </p:txBody>
      </p:sp>
      <p:sp>
        <p:nvSpPr>
          <p:cNvPr id="190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transformacijom ključa nastaje pseudo-slučajni broj koji daje </a:t>
            </a:r>
            <a:r>
              <a:rPr lang="hr-HR" smtClean="0">
                <a:solidFill>
                  <a:srgbClr val="FF0000"/>
                </a:solidFill>
              </a:rPr>
              <a:t>adresu pretinca</a:t>
            </a:r>
          </a:p>
          <a:p>
            <a:pPr lvl="1">
              <a:defRPr/>
            </a:pPr>
            <a:r>
              <a:rPr lang="hr-HR" smtClean="0"/>
              <a:t>ako je kapacitet pretinca jednak </a:t>
            </a:r>
            <a:r>
              <a:rPr lang="hr-HR" smtClean="0">
                <a:solidFill>
                  <a:srgbClr val="FF0000"/>
                </a:solidFill>
              </a:rPr>
              <a:t>1</a:t>
            </a:r>
            <a:r>
              <a:rPr lang="hr-HR" smtClean="0"/>
              <a:t>, čest je slučaj </a:t>
            </a:r>
            <a:r>
              <a:rPr lang="hr-HR" smtClean="0">
                <a:solidFill>
                  <a:srgbClr val="FF0000"/>
                </a:solidFill>
              </a:rPr>
              <a:t>preljeva</a:t>
            </a:r>
          </a:p>
          <a:p>
            <a:pPr lvl="1">
              <a:defRPr/>
            </a:pPr>
            <a:r>
              <a:rPr lang="hr-HR" smtClean="0"/>
              <a:t>što je veći kapacitet pretinca, preljev je manje vjerojatan, ali je čitanje pojedinog pretinca dulje i raste potreba za slijednim pretraživanjem unutar pretinca</a:t>
            </a:r>
          </a:p>
          <a:p>
            <a:pPr>
              <a:defRPr/>
            </a:pPr>
            <a:r>
              <a:rPr lang="hr-HR" smtClean="0"/>
              <a:t>povoljno je veličinu pretinca uskladiti s fizičkom veličinom zapisa na vanjskoj memoriji (blok) </a:t>
            </a:r>
          </a:p>
          <a:p>
            <a:pPr>
              <a:defRPr/>
            </a:pPr>
            <a:endParaRPr lang="hr-HR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A416C21B-9C95-452F-9911-326C9512D64B}" type="slidenum">
              <a:rPr lang="hr-HR"/>
              <a:pPr/>
              <a:t>23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33800C4-3AAE-4ACF-948C-0EB6DEF11FC8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90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Gustoća pakiranja</a:t>
            </a:r>
          </a:p>
        </p:txBody>
      </p:sp>
      <p:sp>
        <p:nvSpPr>
          <p:cNvPr id="190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mtClean="0"/>
              <a:t>nakon što je odabrana veličina pretinca, može se odabrati gustoća pakiranja, tj. broj takvih pretinaca za pohranjivanje predviđenog broja zapisa</a:t>
            </a:r>
          </a:p>
          <a:p>
            <a:pPr lvl="1"/>
            <a:r>
              <a:rPr lang="hr-HR" smtClean="0"/>
              <a:t>da bi se smanjio broj preljeva, izabire se veći kapacitet</a:t>
            </a:r>
          </a:p>
          <a:p>
            <a:pPr lvl="1"/>
            <a:r>
              <a:rPr lang="hr-HR" smtClean="0"/>
              <a:t>gustoća pakiranja = broj zapisa  /  ukupni kapacitet</a:t>
            </a:r>
          </a:p>
          <a:p>
            <a:pPr lvl="2"/>
            <a:r>
              <a:rPr lang="hr-HR" smtClean="0"/>
              <a:t>N = broj zapisa koje treba pohraniti</a:t>
            </a:r>
          </a:p>
          <a:p>
            <a:pPr lvl="2"/>
            <a:r>
              <a:rPr lang="hr-HR" smtClean="0"/>
              <a:t>M = broj pretinaca</a:t>
            </a:r>
          </a:p>
          <a:p>
            <a:pPr lvl="2"/>
            <a:r>
              <a:rPr lang="hr-HR" smtClean="0"/>
              <a:t>C = broj zapisa u jednom pretincu</a:t>
            </a:r>
          </a:p>
          <a:p>
            <a:pPr lvl="2"/>
            <a:endParaRPr lang="hr-HR" smtClean="0"/>
          </a:p>
          <a:p>
            <a:r>
              <a:rPr lang="hr-HR" smtClean="0"/>
              <a:t>gustoća pakiranja = N / (M *C)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E1E15172-3AFE-4DCA-857D-611B1BDBE6B9}" type="slidenum">
              <a:rPr lang="hr-HR"/>
              <a:pPr/>
              <a:t>24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F08C0BC-49DC-4700-927A-C8D638357E9D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90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Postupak s preljevom</a:t>
            </a:r>
          </a:p>
        </p:txBody>
      </p:sp>
      <p:sp>
        <p:nvSpPr>
          <p:cNvPr id="190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korištenje primarnog područja</a:t>
            </a:r>
          </a:p>
          <a:p>
            <a:pPr lvl="1">
              <a:defRPr/>
            </a:pPr>
            <a:r>
              <a:rPr lang="hr-HR" smtClean="0"/>
              <a:t>ako je neki pretinac popunjen, koristi se sljedeći itd. </a:t>
            </a:r>
          </a:p>
          <a:p>
            <a:pPr lvl="1">
              <a:defRPr/>
            </a:pPr>
            <a:r>
              <a:rPr lang="hr-HR" smtClean="0"/>
              <a:t>iza zadnjega ciklički dolazi prvi</a:t>
            </a:r>
          </a:p>
          <a:p>
            <a:pPr lvl="1">
              <a:defRPr/>
            </a:pPr>
            <a:r>
              <a:rPr lang="hr-HR" smtClean="0"/>
              <a:t>postupak je efikasan kod veličina pretinca iznad 10</a:t>
            </a:r>
          </a:p>
          <a:p>
            <a:pPr>
              <a:defRPr/>
            </a:pPr>
            <a:r>
              <a:rPr lang="hr-HR" smtClean="0"/>
              <a:t>ulančavanje</a:t>
            </a:r>
          </a:p>
          <a:p>
            <a:pPr lvl="1">
              <a:defRPr/>
            </a:pPr>
            <a:r>
              <a:rPr lang="hr-HR" smtClean="0"/>
              <a:t>pretinci su organizirani kao linearne liste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E9410A4F-8197-40FB-8048-2CDD07EB13C8}" type="slidenum">
              <a:rPr lang="hr-HR"/>
              <a:pPr/>
              <a:t>25</a:t>
            </a:fld>
            <a:r>
              <a:rPr lang="hr-HR"/>
              <a:t> / 40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A293CFF-BB2D-4B2C-830D-D6D887C1287E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90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Statistika kod raspršenog adresiranja</a:t>
            </a:r>
          </a:p>
        </p:txBody>
      </p:sp>
      <p:sp>
        <p:nvSpPr>
          <p:cNvPr id="190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hr-HR" sz="2000" smtClean="0"/>
              <a:t>Neka je M broj pretinaca, a N broj ulaznih podataka. Vjerojatnost da će u neki pretinac biti upućeno </a:t>
            </a:r>
            <a:r>
              <a:rPr lang="hr-HR" sz="2000" smtClean="0">
                <a:solidFill>
                  <a:srgbClr val="FF3300"/>
                </a:solidFill>
              </a:rPr>
              <a:t>x</a:t>
            </a:r>
            <a:r>
              <a:rPr lang="hr-HR" sz="2000" smtClean="0"/>
              <a:t> zapisa ravna se po binomnoj razdiobi</a:t>
            </a:r>
            <a:r>
              <a:rPr lang="hr-HR" sz="2400" smtClean="0"/>
              <a:t>:</a:t>
            </a:r>
          </a:p>
          <a:p>
            <a:pPr>
              <a:lnSpc>
                <a:spcPct val="95000"/>
              </a:lnSpc>
            </a:pPr>
            <a:endParaRPr lang="hr-HR" sz="2400" smtClean="0"/>
          </a:p>
          <a:p>
            <a:pPr>
              <a:lnSpc>
                <a:spcPct val="95000"/>
              </a:lnSpc>
            </a:pPr>
            <a:endParaRPr lang="hr-HR" sz="2400" smtClean="0"/>
          </a:p>
          <a:p>
            <a:pPr lvl="1">
              <a:lnSpc>
                <a:spcPct val="95000"/>
              </a:lnSpc>
            </a:pPr>
            <a:endParaRPr lang="hr-HR" sz="2000" smtClean="0"/>
          </a:p>
          <a:p>
            <a:pPr lvl="1">
              <a:lnSpc>
                <a:spcPct val="95000"/>
              </a:lnSpc>
            </a:pPr>
            <a:r>
              <a:rPr lang="hr-HR" sz="2000" smtClean="0"/>
              <a:t> vjerojatnost da će biti Y preljeva: P(C + Y)</a:t>
            </a:r>
          </a:p>
          <a:p>
            <a:pPr lvl="1">
              <a:lnSpc>
                <a:spcPct val="95000"/>
              </a:lnSpc>
            </a:pPr>
            <a:r>
              <a:rPr lang="hr-HR" sz="2000" smtClean="0"/>
              <a:t> očekivani broj preljeva iz zadanog pretinca:</a:t>
            </a:r>
          </a:p>
          <a:p>
            <a:pPr lvl="1">
              <a:lnSpc>
                <a:spcPct val="95000"/>
              </a:lnSpc>
            </a:pPr>
            <a:endParaRPr lang="hr-HR" sz="2000" smtClean="0"/>
          </a:p>
          <a:p>
            <a:pPr lvl="1">
              <a:lnSpc>
                <a:spcPct val="95000"/>
              </a:lnSpc>
            </a:pPr>
            <a:endParaRPr lang="hr-HR" sz="2000" smtClean="0"/>
          </a:p>
          <a:p>
            <a:pPr lvl="1">
              <a:lnSpc>
                <a:spcPct val="95000"/>
              </a:lnSpc>
            </a:pPr>
            <a:endParaRPr lang="hr-HR" sz="2000" smtClean="0"/>
          </a:p>
          <a:p>
            <a:pPr>
              <a:lnSpc>
                <a:spcPct val="95000"/>
              </a:lnSpc>
            </a:pPr>
            <a:r>
              <a:rPr lang="hr-HR" sz="2000" smtClean="0"/>
              <a:t>ukupni očekivani postotak preljeva:  100</a:t>
            </a:r>
            <a:r>
              <a:rPr lang="hr-HR" sz="2000" smtClean="0">
                <a:sym typeface="Symbol" pitchFamily="18" charset="2"/>
              </a:rPr>
              <a:t></a:t>
            </a:r>
            <a:r>
              <a:rPr lang="hr-HR" sz="2000" smtClean="0"/>
              <a:t>s </a:t>
            </a:r>
            <a:r>
              <a:rPr lang="hr-HR" sz="2000" smtClean="0">
                <a:sym typeface="Symbol" pitchFamily="18" charset="2"/>
              </a:rPr>
              <a:t></a:t>
            </a:r>
            <a:r>
              <a:rPr lang="hr-HR" sz="2000" smtClean="0"/>
              <a:t>M/N</a:t>
            </a:r>
          </a:p>
          <a:p>
            <a:pPr>
              <a:lnSpc>
                <a:spcPct val="95000"/>
              </a:lnSpc>
            </a:pPr>
            <a:r>
              <a:rPr lang="hr-HR" sz="2000" smtClean="0"/>
              <a:t>prosječni broj zapisa koji će biti upisan u hash-tablicu prije nego dođe do kolizije je </a:t>
            </a:r>
            <a:r>
              <a:rPr lang="hr-HR" sz="2000" smtClean="0">
                <a:solidFill>
                  <a:srgbClr val="FF0000"/>
                </a:solidFill>
              </a:rPr>
              <a:t>~ 1.25 √M</a:t>
            </a:r>
          </a:p>
          <a:p>
            <a:pPr>
              <a:lnSpc>
                <a:spcPct val="95000"/>
              </a:lnSpc>
            </a:pPr>
            <a:r>
              <a:rPr lang="hr-HR" sz="2000" smtClean="0"/>
              <a:t>prosječni broj ukupno upisanih zapisa prije nego što svaki pretinac sadrži bar 1 upisani zapis je </a:t>
            </a:r>
            <a:r>
              <a:rPr lang="hr-HR" sz="2000" smtClean="0">
                <a:solidFill>
                  <a:srgbClr val="FF0000"/>
                </a:solidFill>
              </a:rPr>
              <a:t>M ln M</a:t>
            </a:r>
            <a:endParaRPr lang="hr-HR" sz="20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895850" y="3319463"/>
          <a:ext cx="114300" cy="215900"/>
        </p:xfrm>
        <a:graphic>
          <a:graphicData uri="http://schemas.openxmlformats.org/presentationml/2006/ole">
            <p:oleObj spid="_x0000_s2050" name="Equation" r:id="rId4" imgW="114120" imgH="215640" progId="Equation.3">
              <p:embed/>
            </p:oleObj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2328863" y="1820863"/>
          <a:ext cx="4327525" cy="911225"/>
        </p:xfrm>
        <a:graphic>
          <a:graphicData uri="http://schemas.openxmlformats.org/presentationml/2006/ole">
            <p:oleObj spid="_x0000_s2051" name="Equation" r:id="rId5" imgW="2234880" imgH="469800" progId="Equation.3">
              <p:embed/>
            </p:oleObj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3316288" y="3708400"/>
          <a:ext cx="2357437" cy="852488"/>
        </p:xfrm>
        <a:graphic>
          <a:graphicData uri="http://schemas.openxmlformats.org/presentationml/2006/ole">
            <p:oleObj spid="_x0000_s2052" name="Equation" r:id="rId6" imgW="1193760" imgH="4316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F657E07F-8286-40FA-B4F0-8C361A40A44D}" type="slidenum">
              <a:rPr lang="hr-HR"/>
              <a:pPr/>
              <a:t>26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F5C9C25-9B20-4DD1-B24D-59F9BFC612CB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91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Transformacija ključa u adresu</a:t>
            </a:r>
          </a:p>
        </p:txBody>
      </p:sp>
      <p:sp>
        <p:nvSpPr>
          <p:cNvPr id="191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općenito se ključ transformira u adresu pretinca u 3 koraka:</a:t>
            </a:r>
          </a:p>
          <a:p>
            <a:pPr lvl="1">
              <a:defRPr/>
            </a:pPr>
            <a:r>
              <a:rPr lang="hr-HR" smtClean="0"/>
              <a:t>ako ključ nije numerički, treba ga transformirati u broj i to </a:t>
            </a:r>
            <a:r>
              <a:rPr lang="hr-HR" smtClean="0">
                <a:solidFill>
                  <a:srgbClr val="FF0000"/>
                </a:solidFill>
              </a:rPr>
              <a:t>bez gubitka informacije</a:t>
            </a:r>
          </a:p>
          <a:p>
            <a:pPr lvl="1">
              <a:defRPr/>
            </a:pPr>
            <a:r>
              <a:rPr lang="hr-HR" smtClean="0"/>
              <a:t>nad ključem se upotrijebi algoritam koji ga transformira, što je moguće ravnomjernije, u pseudo-slučajni broj </a:t>
            </a:r>
            <a:r>
              <a:rPr lang="hr-HR" smtClean="0">
                <a:solidFill>
                  <a:srgbClr val="FF0000"/>
                </a:solidFill>
              </a:rPr>
              <a:t>reda veličine broja pretinaca</a:t>
            </a:r>
          </a:p>
          <a:p>
            <a:pPr lvl="1">
              <a:defRPr/>
            </a:pPr>
            <a:r>
              <a:rPr lang="hr-HR" smtClean="0"/>
              <a:t>rezultat se množi s odgovarajućom konstantom </a:t>
            </a:r>
            <a:r>
              <a:rPr lang="hr-HR" smtClean="0">
                <a:sym typeface="Symbol" pitchFamily="18" charset="2"/>
              </a:rPr>
              <a:t></a:t>
            </a:r>
            <a:r>
              <a:rPr lang="hr-HR" smtClean="0"/>
              <a:t> 1 zbog transformacije u </a:t>
            </a:r>
            <a:r>
              <a:rPr lang="hr-HR" smtClean="0">
                <a:solidFill>
                  <a:srgbClr val="FF0000"/>
                </a:solidFill>
              </a:rPr>
              <a:t>interval relativnih adresa</a:t>
            </a:r>
            <a:r>
              <a:rPr lang="hr-HR" smtClean="0"/>
              <a:t> koji je jednak broju pretinaca</a:t>
            </a:r>
          </a:p>
          <a:p>
            <a:pPr lvl="2">
              <a:defRPr/>
            </a:pPr>
            <a:r>
              <a:rPr lang="hr-HR" smtClean="0"/>
              <a:t>relativne adrese se konvertiraju u apsolutne na konkretnoj fizičkoj jedinici i to je u pravilu zadatak sistemskih programa</a:t>
            </a:r>
          </a:p>
          <a:p>
            <a:pPr>
              <a:defRPr/>
            </a:pPr>
            <a:r>
              <a:rPr lang="hr-HR" smtClean="0"/>
              <a:t>idealna transformacija: vjerojatnost da </a:t>
            </a:r>
            <a:r>
              <a:rPr lang="hr-HR" smtClean="0">
                <a:solidFill>
                  <a:srgbClr val="FF0000"/>
                </a:solidFill>
              </a:rPr>
              <a:t>2 različita ključa</a:t>
            </a:r>
            <a:r>
              <a:rPr lang="hr-HR" smtClean="0"/>
              <a:t> u tablici veličine M </a:t>
            </a:r>
            <a:r>
              <a:rPr lang="hr-HR" smtClean="0">
                <a:solidFill>
                  <a:srgbClr val="FF0000"/>
                </a:solidFill>
              </a:rPr>
              <a:t>daju istu adresu</a:t>
            </a:r>
            <a:r>
              <a:rPr lang="hr-HR" smtClean="0"/>
              <a:t> je </a:t>
            </a:r>
            <a:r>
              <a:rPr lang="hr-HR" smtClean="0">
                <a:solidFill>
                  <a:srgbClr val="FF0000"/>
                </a:solidFill>
              </a:rPr>
              <a:t>1/M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AB17C427-6B0B-467A-99A4-F81AA25F07FA}" type="slidenum">
              <a:rPr lang="hr-HR"/>
              <a:pPr/>
              <a:t>27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446E71C-6D03-497D-A117-8BBC0700DD7D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91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Karakteristike dobre transformacije</a:t>
            </a:r>
          </a:p>
        </p:txBody>
      </p:sp>
      <p:sp>
        <p:nvSpPr>
          <p:cNvPr id="191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hr-HR" smtClean="0"/>
              <a:t>izlazna vrijednost ovisi isključivo o ulaznom podatku</a:t>
            </a:r>
            <a:endParaRPr lang="hr-HR" smtClean="0">
              <a:solidFill>
                <a:srgbClr val="FF0000"/>
              </a:solidFill>
            </a:endParaRPr>
          </a:p>
          <a:p>
            <a:pPr lvl="1">
              <a:lnSpc>
                <a:spcPct val="95000"/>
              </a:lnSpc>
            </a:pPr>
            <a:r>
              <a:rPr lang="hr-HR" smtClean="0"/>
              <a:t>kad bi ovisila i o nekoj drugoj varijabli, pri pretraživanju bi trebalo poznavati i tu varijablu</a:t>
            </a:r>
          </a:p>
          <a:p>
            <a:pPr>
              <a:lnSpc>
                <a:spcPct val="95000"/>
              </a:lnSpc>
            </a:pPr>
            <a:r>
              <a:rPr lang="hr-HR" smtClean="0"/>
              <a:t>funkcija koristi sve ulazne podatke</a:t>
            </a:r>
          </a:p>
          <a:p>
            <a:pPr lvl="1">
              <a:lnSpc>
                <a:spcPct val="95000"/>
              </a:lnSpc>
            </a:pPr>
            <a:r>
              <a:rPr lang="hr-HR" smtClean="0"/>
              <a:t>kad ne bi koristila sve podatke, uz male varijacije ulaznih podataka bio bi preveliki broj istih izlaznih vrijednosti - narušava se razdioba</a:t>
            </a:r>
          </a:p>
          <a:p>
            <a:pPr>
              <a:lnSpc>
                <a:spcPct val="95000"/>
              </a:lnSpc>
            </a:pPr>
            <a:r>
              <a:rPr lang="hr-HR" smtClean="0"/>
              <a:t>jednoliko raspoređuje izlazne vrijednosti</a:t>
            </a:r>
          </a:p>
          <a:p>
            <a:pPr lvl="1">
              <a:lnSpc>
                <a:spcPct val="95000"/>
              </a:lnSpc>
            </a:pPr>
            <a:r>
              <a:rPr lang="hr-HR" smtClean="0"/>
              <a:t>u suprotnom se smanjuje učinkovitost</a:t>
            </a:r>
          </a:p>
          <a:p>
            <a:pPr>
              <a:lnSpc>
                <a:spcPct val="95000"/>
              </a:lnSpc>
            </a:pPr>
            <a:r>
              <a:rPr lang="hr-HR" smtClean="0"/>
              <a:t>za slične ulazne podatke daje vrlo različite izlazne vrijednosti </a:t>
            </a:r>
          </a:p>
          <a:p>
            <a:pPr lvl="1">
              <a:lnSpc>
                <a:spcPct val="95000"/>
              </a:lnSpc>
            </a:pPr>
            <a:r>
              <a:rPr lang="hr-HR" smtClean="0"/>
              <a:t>u realnosti su ulazni podaci često vrlo slični, želimo ih ravnomjerno raspodijeliti</a:t>
            </a:r>
          </a:p>
          <a:p>
            <a:pPr>
              <a:lnSpc>
                <a:spcPct val="95000"/>
              </a:lnSpc>
            </a:pPr>
            <a:r>
              <a:rPr lang="hr-HR" smtClean="0">
                <a:solidFill>
                  <a:srgbClr val="FF0000"/>
                </a:solidFill>
              </a:rPr>
              <a:t>koje od ovih uvjeta narušava naša hash-funkcija iz primjera?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D4D240B1-0F8D-4652-B8F7-23F01D4E9ED4}" type="slidenum">
              <a:rPr lang="hr-HR"/>
              <a:pPr/>
              <a:t>28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E9E3F2B-02AB-47CC-8CB3-6790DD853A6D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91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Korištenje raspršenog adresiranja</a:t>
            </a:r>
          </a:p>
        </p:txBody>
      </p:sp>
      <p:sp>
        <p:nvSpPr>
          <p:cNvPr id="191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hr-HR" smtClean="0"/>
              <a:t>kad je prikladno?</a:t>
            </a:r>
          </a:p>
          <a:p>
            <a:pPr lvl="1">
              <a:lnSpc>
                <a:spcPct val="95000"/>
              </a:lnSpc>
              <a:defRPr/>
            </a:pPr>
            <a:r>
              <a:rPr lang="hr-HR" sz="2800" smtClean="0"/>
              <a:t>prevoditelji ga koriste za evidenciju deklariranih varijabli</a:t>
            </a:r>
          </a:p>
          <a:p>
            <a:pPr lvl="1">
              <a:lnSpc>
                <a:spcPct val="95000"/>
              </a:lnSpc>
              <a:defRPr/>
            </a:pPr>
            <a:r>
              <a:rPr lang="hr-HR" sz="2800" smtClean="0"/>
              <a:t>za provjeru teksta (</a:t>
            </a:r>
            <a:r>
              <a:rPr lang="hr-HR" sz="2800" i="1" smtClean="0"/>
              <a:t>spelling checker</a:t>
            </a:r>
            <a:r>
              <a:rPr lang="hr-HR" sz="2800" smtClean="0"/>
              <a:t>) i rječnike</a:t>
            </a:r>
          </a:p>
          <a:p>
            <a:pPr lvl="1">
              <a:lnSpc>
                <a:spcPct val="95000"/>
              </a:lnSpc>
              <a:defRPr/>
            </a:pPr>
            <a:r>
              <a:rPr lang="hr-HR" sz="2800" smtClean="0"/>
              <a:t>npr. u igrama za pohranu položaja igrača</a:t>
            </a:r>
          </a:p>
          <a:p>
            <a:pPr lvl="1">
              <a:lnSpc>
                <a:spcPct val="95000"/>
              </a:lnSpc>
              <a:defRPr/>
            </a:pPr>
            <a:r>
              <a:rPr lang="hr-HR" sz="2800" smtClean="0"/>
              <a:t>za provjeru jednakosti </a:t>
            </a:r>
          </a:p>
          <a:p>
            <a:pPr lvl="2">
              <a:lnSpc>
                <a:spcPct val="95000"/>
              </a:lnSpc>
              <a:defRPr/>
            </a:pPr>
            <a:r>
              <a:rPr lang="hr-HR" sz="2400" smtClean="0"/>
              <a:t>ako dva elementa daju različite </a:t>
            </a:r>
            <a:r>
              <a:rPr lang="hr-HR" sz="2400" i="1" smtClean="0"/>
              <a:t>hash </a:t>
            </a:r>
            <a:r>
              <a:rPr lang="hr-HR" sz="2400" smtClean="0"/>
              <a:t>vrijednosti, sigurno su različiti</a:t>
            </a:r>
          </a:p>
          <a:p>
            <a:pPr lvl="1">
              <a:lnSpc>
                <a:spcPct val="95000"/>
              </a:lnSpc>
              <a:defRPr/>
            </a:pPr>
            <a:r>
              <a:rPr lang="hr-HR" sz="2800" smtClean="0"/>
              <a:t>kad postoji potreba za brzim, a čestim pretraživanjem</a:t>
            </a:r>
          </a:p>
          <a:p>
            <a:pPr>
              <a:lnSpc>
                <a:spcPct val="95000"/>
              </a:lnSpc>
              <a:defRPr/>
            </a:pPr>
            <a:r>
              <a:rPr lang="hr-HR" smtClean="0"/>
              <a:t>kad nije prikladno?</a:t>
            </a:r>
            <a:endParaRPr lang="en-US" smtClean="0"/>
          </a:p>
          <a:p>
            <a:pPr lvl="1">
              <a:lnSpc>
                <a:spcPct val="95000"/>
              </a:lnSpc>
              <a:defRPr/>
            </a:pPr>
            <a:r>
              <a:rPr lang="hr-HR" smtClean="0"/>
              <a:t>kad se podatke pretražuje po vrijednosti pojma koji nije ključ</a:t>
            </a:r>
          </a:p>
          <a:p>
            <a:pPr lvl="1">
              <a:lnSpc>
                <a:spcPct val="95000"/>
              </a:lnSpc>
              <a:defRPr/>
            </a:pPr>
            <a:r>
              <a:rPr lang="hr-HR" smtClean="0"/>
              <a:t>kad se traži da podaci budu sortirani</a:t>
            </a:r>
          </a:p>
          <a:p>
            <a:pPr lvl="2">
              <a:lnSpc>
                <a:spcPct val="95000"/>
              </a:lnSpc>
              <a:defRPr/>
            </a:pPr>
            <a:r>
              <a:rPr lang="hr-HR" smtClean="0"/>
              <a:t>npr. kad treba pronaći najmanji ključ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00166663-B844-449D-B6CC-022D1429A45B}" type="slidenum">
              <a:rPr lang="hr-HR"/>
              <a:pPr/>
              <a:t>29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8344342-7A9E-4887-8156-6D81AA848E7D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91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Primjer transformacije ključa u adresu</a:t>
            </a:r>
          </a:p>
        </p:txBody>
      </p:sp>
      <p:sp>
        <p:nvSpPr>
          <p:cNvPr id="191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6 znamenkasti ključ, 7000 pretinaca; ključ: 172148</a:t>
            </a:r>
          </a:p>
          <a:p>
            <a:pPr>
              <a:defRPr/>
            </a:pPr>
            <a:r>
              <a:rPr lang="hr-HR" smtClean="0"/>
              <a:t>metoda: središnje znamenke kvadrata ključa</a:t>
            </a:r>
          </a:p>
          <a:p>
            <a:pPr lvl="1">
              <a:defRPr/>
            </a:pPr>
            <a:r>
              <a:rPr lang="hr-HR" smtClean="0"/>
              <a:t>kvadrat ključa daje 12 znamenkasti broj. Koriste se </a:t>
            </a:r>
            <a:r>
              <a:rPr lang="hr-HR" smtClean="0">
                <a:solidFill>
                  <a:srgbClr val="CC3300"/>
                </a:solidFill>
              </a:rPr>
              <a:t>5. do 8.</a:t>
            </a:r>
            <a:r>
              <a:rPr lang="hr-HR" smtClean="0"/>
              <a:t> znamenka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mtClean="0"/>
              <a:t>	172148</a:t>
            </a:r>
            <a:r>
              <a:rPr lang="hr-HR" baseline="30000" smtClean="0"/>
              <a:t>2 </a:t>
            </a:r>
            <a:r>
              <a:rPr lang="hr-HR" smtClean="0"/>
              <a:t> = </a:t>
            </a:r>
            <a:r>
              <a:rPr lang="hr-HR" smtClean="0">
                <a:solidFill>
                  <a:srgbClr val="FF0000"/>
                </a:solidFill>
              </a:rPr>
              <a:t>0</a:t>
            </a:r>
            <a:r>
              <a:rPr lang="hr-HR" smtClean="0">
                <a:solidFill>
                  <a:srgbClr val="000099"/>
                </a:solidFill>
              </a:rPr>
              <a:t>296</a:t>
            </a:r>
            <a:r>
              <a:rPr lang="hr-HR" sz="3200" smtClean="0">
                <a:solidFill>
                  <a:srgbClr val="000099"/>
                </a:solidFill>
              </a:rPr>
              <a:t>3493</a:t>
            </a:r>
            <a:r>
              <a:rPr lang="hr-HR" smtClean="0">
                <a:solidFill>
                  <a:srgbClr val="000099"/>
                </a:solidFill>
              </a:rPr>
              <a:t>3904</a:t>
            </a:r>
          </a:p>
          <a:p>
            <a:pPr lvl="1">
              <a:defRPr/>
            </a:pPr>
            <a:r>
              <a:rPr lang="hr-HR" smtClean="0"/>
              <a:t>središnje 4 znamenke treba transformirati u interval </a:t>
            </a:r>
            <a:r>
              <a:rPr lang="hr-HR" smtClean="0">
                <a:solidFill>
                  <a:srgbClr val="CC3300"/>
                </a:solidFill>
              </a:rPr>
              <a:t>[0, 6999]</a:t>
            </a:r>
            <a:endParaRPr lang="hr-HR" smtClean="0"/>
          </a:p>
          <a:p>
            <a:pPr lvl="2">
              <a:defRPr/>
            </a:pPr>
            <a:r>
              <a:rPr lang="hr-HR" smtClean="0"/>
              <a:t>budući da pseudo-slučajni broj poprima vrijednosti iz intervala </a:t>
            </a:r>
            <a:r>
              <a:rPr lang="hr-HR" smtClean="0">
                <a:solidFill>
                  <a:srgbClr val="CC3300"/>
                </a:solidFill>
              </a:rPr>
              <a:t>[0, 9999]</a:t>
            </a:r>
            <a:r>
              <a:rPr lang="hr-HR" smtClean="0"/>
              <a:t>, a adrese pretinaca su iz intervala </a:t>
            </a:r>
            <a:r>
              <a:rPr lang="hr-HR" smtClean="0">
                <a:solidFill>
                  <a:srgbClr val="CC3300"/>
                </a:solidFill>
              </a:rPr>
              <a:t>[0, 6999]</a:t>
            </a:r>
            <a:r>
              <a:rPr lang="hr-HR" smtClean="0"/>
              <a:t>, faktor kojim ga se množi je 6999/9999 </a:t>
            </a:r>
            <a:r>
              <a:rPr lang="hr-HR" smtClean="0">
                <a:sym typeface="Symbol" pitchFamily="18" charset="2"/>
              </a:rPr>
              <a:t></a:t>
            </a:r>
            <a:r>
              <a:rPr lang="hr-HR" sz="2400" smtClean="0">
                <a:solidFill>
                  <a:srgbClr val="CC3300"/>
                </a:solidFill>
              </a:rPr>
              <a:t> 0.7</a:t>
            </a:r>
          </a:p>
          <a:p>
            <a:pPr lvl="1">
              <a:defRPr/>
            </a:pPr>
            <a:r>
              <a:rPr lang="hr-HR" smtClean="0"/>
              <a:t>adresa pretinca = 3493 * 0.7 = </a:t>
            </a:r>
            <a:r>
              <a:rPr lang="hr-HR" smtClean="0">
                <a:solidFill>
                  <a:srgbClr val="CC3300"/>
                </a:solidFill>
              </a:rPr>
              <a:t>2445</a:t>
            </a:r>
          </a:p>
          <a:p>
            <a:pPr lvl="1">
              <a:defRPr/>
            </a:pPr>
            <a:r>
              <a:rPr lang="hr-HR" smtClean="0"/>
              <a:t>rezultati odgovaraju onima za </a:t>
            </a:r>
            <a:r>
              <a:rPr lang="hr-HR" i="1" smtClean="0"/>
              <a:t>roulette</a:t>
            </a:r>
            <a:endParaRPr lang="hr-HR" smtClean="0"/>
          </a:p>
          <a:p>
            <a:pPr>
              <a:defRPr/>
            </a:pPr>
            <a:endParaRPr lang="hr-HR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4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4FD66-5A85-4CCF-94C8-CB46493940B3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864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Tehnike adresiranja</a:t>
            </a:r>
          </a:p>
        </p:txBody>
      </p:sp>
      <p:sp>
        <p:nvSpPr>
          <p:cNvPr id="18647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Osnovni pojmovi</a:t>
            </a:r>
          </a:p>
          <a:p>
            <a:pPr>
              <a:defRPr/>
            </a:pPr>
            <a:r>
              <a:rPr lang="hr-HR" smtClean="0"/>
              <a:t>Postupci pretraživanja</a:t>
            </a:r>
          </a:p>
          <a:p>
            <a:pPr>
              <a:defRPr/>
            </a:pPr>
            <a:r>
              <a:rPr lang="hr-HR" smtClean="0"/>
              <a:t>Raspršeno adresiranje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81CA9BD1-DD82-4031-A0C8-8868D236D296}" type="slidenum">
              <a:rPr lang="hr-HR"/>
              <a:pPr/>
              <a:t>30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C23570C-D144-49E9-913A-EC493A169559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92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Metode transformacije ključa u adresu</a:t>
            </a:r>
          </a:p>
        </p:txBody>
      </p:sp>
      <p:sp>
        <p:nvSpPr>
          <p:cNvPr id="192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mtClean="0"/>
              <a:t>korijen iz središnjih znamenki kvadrata ključa</a:t>
            </a:r>
          </a:p>
          <a:p>
            <a:pPr lvl="1"/>
            <a:r>
              <a:rPr lang="hr-HR" smtClean="0"/>
              <a:t>za prethodni primjer nakon kvadriranja se izvadi</a:t>
            </a:r>
            <a:r>
              <a:rPr lang="hr-HR" smtClean="0">
                <a:solidFill>
                  <a:srgbClr val="FF0000"/>
                </a:solidFill>
              </a:rPr>
              <a:t> korijen iz 8 središnjih znamenki</a:t>
            </a:r>
            <a:r>
              <a:rPr lang="hr-HR" smtClean="0"/>
              <a:t>, odbace se decimale da bi se dobio četveroznamenkasti broj:</a:t>
            </a:r>
          </a:p>
          <a:p>
            <a:pPr lvl="1"/>
            <a:r>
              <a:rPr lang="hr-HR" smtClean="0"/>
              <a:t>sqrt(96349339) = 9815</a:t>
            </a:r>
          </a:p>
          <a:p>
            <a:r>
              <a:rPr lang="hr-HR" smtClean="0"/>
              <a:t>dijeljenje</a:t>
            </a:r>
          </a:p>
          <a:p>
            <a:pPr lvl="1"/>
            <a:r>
              <a:rPr lang="hr-HR" smtClean="0"/>
              <a:t>ključ se dijeli s </a:t>
            </a:r>
            <a:r>
              <a:rPr lang="hr-HR" smtClean="0">
                <a:solidFill>
                  <a:srgbClr val="FF0000"/>
                </a:solidFill>
              </a:rPr>
              <a:t>prim brojem </a:t>
            </a:r>
            <a:r>
              <a:rPr lang="hr-HR" smtClean="0"/>
              <a:t>približno jednakim broju pretinaca (npr. 6997)</a:t>
            </a:r>
          </a:p>
          <a:p>
            <a:pPr lvl="1"/>
            <a:r>
              <a:rPr lang="hr-HR" smtClean="0"/>
              <a:t>ostatak dijeljenja je adresa pretinca</a:t>
            </a:r>
          </a:p>
          <a:p>
            <a:pPr lvl="2"/>
            <a:r>
              <a:rPr lang="hr-HR" smtClean="0"/>
              <a:t>adresa pretinca = 172148 mod (6997) = 4220</a:t>
            </a:r>
          </a:p>
          <a:p>
            <a:pPr lvl="1"/>
            <a:r>
              <a:rPr lang="hr-HR" smtClean="0"/>
              <a:t>dobro se raspoređuju ključevi koji su u nizu</a:t>
            </a:r>
          </a:p>
          <a:p>
            <a:r>
              <a:rPr lang="hr-HR" smtClean="0"/>
              <a:t>posmak znamenki i zbrajanje</a:t>
            </a:r>
          </a:p>
          <a:p>
            <a:pPr lvl="1"/>
            <a:r>
              <a:rPr lang="hr-HR" smtClean="0"/>
              <a:t>npr.  ključ = 1720</a:t>
            </a:r>
            <a:r>
              <a:rPr lang="hr-HR" smtClean="0">
                <a:solidFill>
                  <a:schemeClr val="bg1"/>
                </a:solidFill>
              </a:rPr>
              <a:t>7359</a:t>
            </a:r>
          </a:p>
          <a:p>
            <a:pPr lvl="2"/>
            <a:r>
              <a:rPr lang="hr-HR" smtClean="0"/>
              <a:t>1720 + </a:t>
            </a:r>
            <a:r>
              <a:rPr lang="hr-HR" smtClean="0">
                <a:solidFill>
                  <a:schemeClr val="bg1"/>
                </a:solidFill>
              </a:rPr>
              <a:t>7359</a:t>
            </a:r>
            <a:r>
              <a:rPr lang="hr-HR" smtClean="0"/>
              <a:t> = </a:t>
            </a:r>
            <a:r>
              <a:rPr lang="hr-HR" smtClean="0">
                <a:solidFill>
                  <a:srgbClr val="CC3300"/>
                </a:solidFill>
              </a:rPr>
              <a:t>9079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763B70BA-5F15-487A-8941-57F7B2FEC045}" type="slidenum">
              <a:rPr lang="hr-HR"/>
              <a:pPr/>
              <a:t>31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CD3727A-AB1E-48EA-AD4F-277AC4B5EAE6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92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Metode transformacije ključa u adresu</a:t>
            </a:r>
          </a:p>
        </p:txBody>
      </p:sp>
      <p:sp>
        <p:nvSpPr>
          <p:cNvPr id="192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preklapanje</a:t>
            </a:r>
          </a:p>
          <a:p>
            <a:pPr lvl="1">
              <a:defRPr/>
            </a:pPr>
            <a:r>
              <a:rPr lang="hr-HR" smtClean="0"/>
              <a:t>Preklapanje je slično posmaku, ali je prikladnije za dugačke ključeve</a:t>
            </a:r>
          </a:p>
          <a:p>
            <a:pPr lvl="1">
              <a:defRPr/>
            </a:pPr>
            <a:r>
              <a:rPr lang="hr-HR" smtClean="0"/>
              <a:t>npr.  ključ = </a:t>
            </a:r>
            <a:r>
              <a:rPr lang="hr-HR" smtClean="0">
                <a:solidFill>
                  <a:schemeClr val="bg1"/>
                </a:solidFill>
              </a:rPr>
              <a:t>172</a:t>
            </a:r>
            <a:r>
              <a:rPr lang="hr-HR" smtClean="0">
                <a:solidFill>
                  <a:srgbClr val="FF0000"/>
                </a:solidFill>
              </a:rPr>
              <a:t>407</a:t>
            </a:r>
            <a:r>
              <a:rPr lang="hr-HR" smtClean="0">
                <a:solidFill>
                  <a:srgbClr val="00A400"/>
                </a:solidFill>
              </a:rPr>
              <a:t>359</a:t>
            </a:r>
          </a:p>
          <a:p>
            <a:pPr lvl="2">
              <a:defRPr/>
            </a:pPr>
            <a:r>
              <a:rPr lang="hr-HR" b="1" smtClean="0">
                <a:solidFill>
                  <a:srgbClr val="FF0000"/>
                </a:solidFill>
              </a:rPr>
              <a:t>407</a:t>
            </a:r>
            <a:r>
              <a:rPr lang="hr-HR" b="1" smtClean="0"/>
              <a:t> + </a:t>
            </a:r>
            <a:r>
              <a:rPr lang="hr-HR" b="1" smtClean="0">
                <a:solidFill>
                  <a:srgbClr val="00A400"/>
                </a:solidFill>
              </a:rPr>
              <a:t>953</a:t>
            </a:r>
            <a:r>
              <a:rPr lang="hr-HR" b="1" smtClean="0"/>
              <a:t> + </a:t>
            </a:r>
            <a:r>
              <a:rPr lang="hr-HR" b="1" smtClean="0">
                <a:solidFill>
                  <a:schemeClr val="bg1"/>
                </a:solidFill>
              </a:rPr>
              <a:t>271 </a:t>
            </a:r>
            <a:r>
              <a:rPr lang="hr-HR" b="1" smtClean="0"/>
              <a:t>= 1631</a:t>
            </a:r>
          </a:p>
          <a:p>
            <a:pPr>
              <a:defRPr/>
            </a:pPr>
            <a:r>
              <a:rPr lang="hr-HR" smtClean="0"/>
              <a:t>izmjena baze brojanja</a:t>
            </a:r>
          </a:p>
          <a:p>
            <a:pPr lvl="1">
              <a:defRPr/>
            </a:pPr>
            <a:r>
              <a:rPr lang="hr-HR" smtClean="0"/>
              <a:t>broj se izračuna kao da ima drugu bazu brojanja B</a:t>
            </a:r>
          </a:p>
          <a:p>
            <a:pPr lvl="1">
              <a:defRPr/>
            </a:pPr>
            <a:r>
              <a:rPr lang="hr-HR" smtClean="0"/>
              <a:t>npr. B = </a:t>
            </a:r>
            <a:r>
              <a:rPr lang="hr-HR" smtClean="0">
                <a:solidFill>
                  <a:schemeClr val="bg1"/>
                </a:solidFill>
              </a:rPr>
              <a:t>11</a:t>
            </a:r>
            <a:r>
              <a:rPr lang="hr-HR" smtClean="0"/>
              <a:t>, ključ = </a:t>
            </a:r>
            <a:r>
              <a:rPr lang="hr-HR" smtClean="0">
                <a:solidFill>
                  <a:srgbClr val="FF0000"/>
                </a:solidFill>
              </a:rPr>
              <a:t>172148</a:t>
            </a:r>
          </a:p>
          <a:p>
            <a:pPr lvl="2">
              <a:defRPr/>
            </a:pPr>
            <a:r>
              <a:rPr lang="hr-HR" smtClean="0">
                <a:solidFill>
                  <a:srgbClr val="FF0000"/>
                </a:solidFill>
              </a:rPr>
              <a:t>1</a:t>
            </a:r>
            <a:r>
              <a:rPr lang="hr-HR" smtClean="0"/>
              <a:t>*</a:t>
            </a:r>
            <a:r>
              <a:rPr lang="hr-HR" smtClean="0">
                <a:solidFill>
                  <a:schemeClr val="bg1"/>
                </a:solidFill>
              </a:rPr>
              <a:t>11</a:t>
            </a:r>
            <a:r>
              <a:rPr lang="hr-HR" baseline="30000" smtClean="0"/>
              <a:t>5</a:t>
            </a:r>
            <a:r>
              <a:rPr lang="hr-HR" smtClean="0"/>
              <a:t> + </a:t>
            </a:r>
            <a:r>
              <a:rPr lang="hr-HR" smtClean="0">
                <a:solidFill>
                  <a:srgbClr val="FF0000"/>
                </a:solidFill>
              </a:rPr>
              <a:t>7</a:t>
            </a:r>
            <a:r>
              <a:rPr lang="hr-HR" smtClean="0"/>
              <a:t>*</a:t>
            </a:r>
            <a:r>
              <a:rPr lang="hr-HR" smtClean="0">
                <a:solidFill>
                  <a:schemeClr val="bg1"/>
                </a:solidFill>
              </a:rPr>
              <a:t>11</a:t>
            </a:r>
            <a:r>
              <a:rPr lang="hr-HR" baseline="30000" smtClean="0"/>
              <a:t>4</a:t>
            </a:r>
            <a:r>
              <a:rPr lang="hr-HR" smtClean="0"/>
              <a:t> + </a:t>
            </a:r>
            <a:r>
              <a:rPr lang="hr-HR" smtClean="0">
                <a:solidFill>
                  <a:srgbClr val="FF0000"/>
                </a:solidFill>
              </a:rPr>
              <a:t>2</a:t>
            </a:r>
            <a:r>
              <a:rPr lang="hr-HR" smtClean="0"/>
              <a:t>*</a:t>
            </a:r>
            <a:r>
              <a:rPr lang="hr-HR" smtClean="0">
                <a:solidFill>
                  <a:schemeClr val="bg1"/>
                </a:solidFill>
              </a:rPr>
              <a:t>11</a:t>
            </a:r>
            <a:r>
              <a:rPr lang="hr-HR" baseline="30000" smtClean="0"/>
              <a:t>3</a:t>
            </a:r>
            <a:r>
              <a:rPr lang="hr-HR" smtClean="0"/>
              <a:t> + </a:t>
            </a:r>
            <a:r>
              <a:rPr lang="hr-HR" smtClean="0">
                <a:solidFill>
                  <a:srgbClr val="FF0000"/>
                </a:solidFill>
              </a:rPr>
              <a:t>1</a:t>
            </a:r>
            <a:r>
              <a:rPr lang="hr-HR" smtClean="0"/>
              <a:t>*</a:t>
            </a:r>
            <a:r>
              <a:rPr lang="hr-HR" smtClean="0">
                <a:solidFill>
                  <a:schemeClr val="bg1"/>
                </a:solidFill>
              </a:rPr>
              <a:t>11</a:t>
            </a:r>
            <a:r>
              <a:rPr lang="hr-HR" baseline="30000" smtClean="0"/>
              <a:t>2</a:t>
            </a:r>
            <a:r>
              <a:rPr lang="hr-HR" smtClean="0"/>
              <a:t> + </a:t>
            </a:r>
            <a:r>
              <a:rPr lang="hr-HR" smtClean="0">
                <a:solidFill>
                  <a:srgbClr val="FF0000"/>
                </a:solidFill>
              </a:rPr>
              <a:t>4</a:t>
            </a:r>
            <a:r>
              <a:rPr lang="hr-HR" smtClean="0"/>
              <a:t>*</a:t>
            </a:r>
            <a:r>
              <a:rPr lang="hr-HR" smtClean="0">
                <a:solidFill>
                  <a:schemeClr val="bg1"/>
                </a:solidFill>
              </a:rPr>
              <a:t>11</a:t>
            </a:r>
            <a:r>
              <a:rPr lang="hr-HR" baseline="30000" smtClean="0"/>
              <a:t>1</a:t>
            </a:r>
            <a:r>
              <a:rPr lang="hr-HR" smtClean="0"/>
              <a:t> + </a:t>
            </a:r>
            <a:r>
              <a:rPr lang="hr-HR" smtClean="0">
                <a:solidFill>
                  <a:srgbClr val="FF0000"/>
                </a:solidFill>
              </a:rPr>
              <a:t>8</a:t>
            </a:r>
            <a:r>
              <a:rPr lang="hr-HR" smtClean="0"/>
              <a:t>*</a:t>
            </a:r>
            <a:r>
              <a:rPr lang="hr-HR" smtClean="0">
                <a:solidFill>
                  <a:schemeClr val="bg1"/>
                </a:solidFill>
              </a:rPr>
              <a:t>11</a:t>
            </a:r>
            <a:r>
              <a:rPr lang="hr-HR" baseline="30000" smtClean="0"/>
              <a:t>0</a:t>
            </a:r>
            <a:r>
              <a:rPr lang="hr-HR" smtClean="0"/>
              <a:t> = 26</a:t>
            </a:r>
            <a:r>
              <a:rPr lang="hr-HR" smtClean="0">
                <a:solidFill>
                  <a:srgbClr val="FF0000"/>
                </a:solidFill>
              </a:rPr>
              <a:t>6373</a:t>
            </a:r>
          </a:p>
          <a:p>
            <a:pPr lvl="1">
              <a:defRPr/>
            </a:pPr>
            <a:r>
              <a:rPr lang="hr-HR" smtClean="0"/>
              <a:t>odabere se potreban broj najmanje značajnih znamenki i transformira u raspon adresa: </a:t>
            </a:r>
            <a:r>
              <a:rPr lang="hr-HR" smtClean="0">
                <a:solidFill>
                  <a:srgbClr val="FF0000"/>
                </a:solidFill>
              </a:rPr>
              <a:t>adresa pretinca = 6373 * 0.7 = 4461</a:t>
            </a:r>
          </a:p>
          <a:p>
            <a:pPr>
              <a:defRPr/>
            </a:pPr>
            <a:r>
              <a:rPr lang="hr-HR" smtClean="0"/>
              <a:t>najbolji postupak se postiže simulacijom za konkretnu primjenu</a:t>
            </a:r>
          </a:p>
          <a:p>
            <a:pPr lvl="1">
              <a:defRPr/>
            </a:pPr>
            <a:r>
              <a:rPr lang="hr-HR" smtClean="0"/>
              <a:t>dijeljenje je općenito najbolje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0931327B-2EEE-4361-B69D-AE11544FADB8}" type="slidenum">
              <a:rPr lang="hr-HR"/>
              <a:pPr/>
              <a:t>32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8B68538-F7FC-4F41-A4F9-A599B0360DBC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92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Određivanje parametara</a:t>
            </a:r>
          </a:p>
        </p:txBody>
      </p:sp>
      <p:sp>
        <p:nvSpPr>
          <p:cNvPr id="192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primjer:</a:t>
            </a:r>
          </a:p>
          <a:p>
            <a:pPr lvl="1">
              <a:defRPr/>
            </a:pPr>
            <a:r>
              <a:rPr lang="hr-HR" smtClean="0"/>
              <a:t>Na Fakultetu ima oko </a:t>
            </a:r>
            <a:r>
              <a:rPr lang="hr-HR" smtClean="0">
                <a:solidFill>
                  <a:srgbClr val="FF0000"/>
                </a:solidFill>
              </a:rPr>
              <a:t>350 studenata</a:t>
            </a:r>
            <a:r>
              <a:rPr lang="hr-HR" smtClean="0"/>
              <a:t>. Treba pohraniti njihov JMBG (</a:t>
            </a:r>
            <a:r>
              <a:rPr lang="hr-HR" smtClean="0">
                <a:solidFill>
                  <a:srgbClr val="FF0000"/>
                </a:solidFill>
              </a:rPr>
              <a:t>13 znakova</a:t>
            </a:r>
            <a:r>
              <a:rPr lang="hr-HR" smtClean="0"/>
              <a:t>) i prezime (</a:t>
            </a:r>
            <a:r>
              <a:rPr lang="hr-HR" smtClean="0">
                <a:solidFill>
                  <a:srgbClr val="FF0000"/>
                </a:solidFill>
              </a:rPr>
              <a:t>14 znakova</a:t>
            </a:r>
            <a:r>
              <a:rPr lang="hr-HR" smtClean="0"/>
              <a:t>), s tim da ih se može pronalaziti brzo po JMBG.</a:t>
            </a:r>
          </a:p>
          <a:p>
            <a:pPr>
              <a:defRPr/>
            </a:pPr>
            <a:r>
              <a:rPr lang="hr-HR" smtClean="0"/>
              <a:t>napomena:</a:t>
            </a:r>
          </a:p>
          <a:p>
            <a:pPr lvl="1">
              <a:defRPr/>
            </a:pPr>
            <a:r>
              <a:rPr lang="hr-HR" smtClean="0"/>
              <a:t>JMBG se sastoji od </a:t>
            </a:r>
            <a:r>
              <a:rPr lang="hr-HR" smtClean="0">
                <a:solidFill>
                  <a:srgbClr val="FF0000"/>
                </a:solidFill>
              </a:rPr>
              <a:t>13 znamenki</a:t>
            </a:r>
            <a:endParaRPr lang="hr-HR" smtClean="0"/>
          </a:p>
          <a:p>
            <a:pPr lvl="2">
              <a:defRPr/>
            </a:pPr>
            <a:r>
              <a:rPr lang="hr-HR" smtClean="0"/>
              <a:t>zadnja znamenka je kontrolni broj i može se, ali i ne mora pohranjivati ako se zna pravilo po kojem je izračunata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0F544274-A8BA-473E-AD9D-5B474C014D39}" type="slidenum">
              <a:rPr lang="hr-HR"/>
              <a:pPr/>
              <a:t>33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C185542-CDF9-4C38-AED9-28208A2D119E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92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Rješenje</a:t>
            </a:r>
          </a:p>
        </p:txBody>
      </p:sp>
      <p:sp>
        <p:nvSpPr>
          <p:cNvPr id="192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hr-HR" smtClean="0"/>
              <a:t>jedan zapis sadrži 13+1 + 14+1 = </a:t>
            </a:r>
            <a:r>
              <a:rPr lang="hr-HR" smtClean="0">
                <a:solidFill>
                  <a:srgbClr val="FF0000"/>
                </a:solidFill>
              </a:rPr>
              <a:t>29 okteta</a:t>
            </a:r>
          </a:p>
          <a:p>
            <a:pPr>
              <a:lnSpc>
                <a:spcPct val="95000"/>
              </a:lnSpc>
              <a:defRPr/>
            </a:pPr>
            <a:r>
              <a:rPr lang="hr-HR" smtClean="0"/>
              <a:t>fizički blok na disku neka je veličine </a:t>
            </a:r>
            <a:r>
              <a:rPr lang="hr-HR" smtClean="0">
                <a:solidFill>
                  <a:srgbClr val="FF0000"/>
                </a:solidFill>
              </a:rPr>
              <a:t>512 okteta</a:t>
            </a:r>
          </a:p>
          <a:p>
            <a:pPr lvl="1">
              <a:lnSpc>
                <a:spcPct val="95000"/>
              </a:lnSpc>
              <a:defRPr/>
            </a:pPr>
            <a:r>
              <a:rPr lang="hr-HR" smtClean="0"/>
              <a:t>veličina pretinca trebala bi biti manja ili jednaka tom iznosu</a:t>
            </a:r>
          </a:p>
          <a:p>
            <a:pPr lvl="2">
              <a:lnSpc>
                <a:spcPct val="95000"/>
              </a:lnSpc>
              <a:defRPr/>
            </a:pPr>
            <a:r>
              <a:rPr lang="hr-HR" smtClean="0"/>
              <a:t>512/29 = </a:t>
            </a:r>
            <a:r>
              <a:rPr lang="hr-HR" smtClean="0">
                <a:solidFill>
                  <a:srgbClr val="FF0000"/>
                </a:solidFill>
              </a:rPr>
              <a:t>17.655</a:t>
            </a:r>
          </a:p>
          <a:p>
            <a:pPr lvl="1">
              <a:lnSpc>
                <a:spcPct val="95000"/>
              </a:lnSpc>
              <a:defRPr/>
            </a:pPr>
            <a:r>
              <a:rPr lang="hr-HR" smtClean="0"/>
              <a:t>slijedi da će pretinac sadržavati podatke o </a:t>
            </a:r>
            <a:r>
              <a:rPr lang="hr-HR" smtClean="0">
                <a:solidFill>
                  <a:srgbClr val="FF0000"/>
                </a:solidFill>
              </a:rPr>
              <a:t>17 studenata</a:t>
            </a:r>
            <a:r>
              <a:rPr lang="hr-HR" smtClean="0"/>
              <a:t> i </a:t>
            </a:r>
            <a:r>
              <a:rPr lang="hr-HR" smtClean="0">
                <a:solidFill>
                  <a:srgbClr val="FF0000"/>
                </a:solidFill>
              </a:rPr>
              <a:t>19</a:t>
            </a:r>
            <a:r>
              <a:rPr lang="hr-HR" smtClean="0"/>
              <a:t> okteta neiskorištenog prostora</a:t>
            </a:r>
          </a:p>
          <a:p>
            <a:pPr lvl="1">
              <a:lnSpc>
                <a:spcPct val="95000"/>
              </a:lnSpc>
              <a:defRPr/>
            </a:pPr>
            <a:r>
              <a:rPr lang="hr-HR" smtClean="0"/>
              <a:t>predvidjet će se </a:t>
            </a:r>
            <a:r>
              <a:rPr lang="hr-HR" smtClean="0">
                <a:solidFill>
                  <a:srgbClr val="FF0000"/>
                </a:solidFill>
              </a:rPr>
              <a:t>nešto veći kapacitet tablice</a:t>
            </a:r>
            <a:r>
              <a:rPr lang="hr-HR" smtClean="0"/>
              <a:t> kako bismo smanjili broj očekivanih preljeva, npr. </a:t>
            </a:r>
            <a:r>
              <a:rPr lang="hr-HR" smtClean="0">
                <a:solidFill>
                  <a:srgbClr val="FF0000"/>
                </a:solidFill>
              </a:rPr>
              <a:t>za 30%</a:t>
            </a:r>
          </a:p>
          <a:p>
            <a:pPr lvl="2">
              <a:lnSpc>
                <a:spcPct val="95000"/>
              </a:lnSpc>
              <a:defRPr/>
            </a:pPr>
            <a:r>
              <a:rPr lang="hr-HR" smtClean="0"/>
              <a:t>to znači da ima </a:t>
            </a:r>
            <a:r>
              <a:rPr lang="hr-HR" smtClean="0">
                <a:sym typeface="Symbol" pitchFamily="18" charset="2"/>
              </a:rPr>
              <a:t></a:t>
            </a:r>
            <a:r>
              <a:rPr lang="hr-HR" smtClean="0"/>
              <a:t>350/17</a:t>
            </a:r>
            <a:r>
              <a:rPr lang="hr-HR" smtClean="0">
                <a:sym typeface="Symbol" pitchFamily="18" charset="2"/>
              </a:rPr>
              <a:t></a:t>
            </a:r>
            <a:r>
              <a:rPr lang="hr-HR" smtClean="0"/>
              <a:t> *1.3 = </a:t>
            </a:r>
            <a:r>
              <a:rPr lang="hr-HR" smtClean="0">
                <a:solidFill>
                  <a:srgbClr val="FF0000"/>
                </a:solidFill>
              </a:rPr>
              <a:t>26 pretinaca</a:t>
            </a:r>
          </a:p>
          <a:p>
            <a:pPr lvl="2">
              <a:lnSpc>
                <a:spcPct val="95000"/>
              </a:lnSpc>
              <a:defRPr/>
            </a:pPr>
            <a:r>
              <a:rPr lang="hr-HR" smtClean="0"/>
              <a:t>JMBG treba transformirati u adresu pretinca iz intervala </a:t>
            </a:r>
            <a:r>
              <a:rPr lang="hr-HR" smtClean="0">
                <a:solidFill>
                  <a:srgbClr val="FF0000"/>
                </a:solidFill>
              </a:rPr>
              <a:t>[0, 25</a:t>
            </a:r>
            <a:r>
              <a:rPr lang="hr-HR" smtClean="0"/>
              <a:t>]</a:t>
            </a:r>
          </a:p>
          <a:p>
            <a:pPr lvl="1">
              <a:lnSpc>
                <a:spcPct val="95000"/>
              </a:lnSpc>
              <a:defRPr/>
            </a:pPr>
            <a:r>
              <a:rPr lang="hr-HR" smtClean="0"/>
              <a:t>JMBG je vrlo dugačak pa bi došla u obzir </a:t>
            </a:r>
            <a:r>
              <a:rPr lang="hr-HR" smtClean="0">
                <a:solidFill>
                  <a:srgbClr val="FF0000"/>
                </a:solidFill>
              </a:rPr>
              <a:t>tehnika preklapanja</a:t>
            </a:r>
          </a:p>
          <a:p>
            <a:pPr lvl="2">
              <a:lnSpc>
                <a:spcPct val="95000"/>
              </a:lnSpc>
              <a:defRPr/>
            </a:pPr>
            <a:r>
              <a:rPr lang="hr-HR" smtClean="0"/>
              <a:t>postupci se mogu i </a:t>
            </a:r>
            <a:r>
              <a:rPr lang="hr-HR" smtClean="0">
                <a:solidFill>
                  <a:srgbClr val="FF0000"/>
                </a:solidFill>
              </a:rPr>
              <a:t>kombinirati</a:t>
            </a:r>
            <a:r>
              <a:rPr lang="hr-HR" smtClean="0"/>
              <a:t> - nakon preklapanja obaviti </a:t>
            </a:r>
            <a:r>
              <a:rPr lang="hr-HR" smtClean="0">
                <a:solidFill>
                  <a:srgbClr val="FF0000"/>
                </a:solidFill>
              </a:rPr>
              <a:t>dijeljenje</a:t>
            </a:r>
            <a:endParaRPr lang="hr-HR" smtClean="0"/>
          </a:p>
          <a:p>
            <a:pPr lvl="3">
              <a:lnSpc>
                <a:spcPct val="90000"/>
              </a:lnSpc>
              <a:defRPr/>
            </a:pPr>
            <a:r>
              <a:rPr lang="hr-HR" sz="1800" smtClean="0">
                <a:solidFill>
                  <a:srgbClr val="000000"/>
                </a:solidFill>
              </a:rPr>
              <a:t>adresa će se računati dijeljenjem s prim brojem bliskim broju pretinaca, npr. </a:t>
            </a:r>
            <a:r>
              <a:rPr lang="hr-HR" sz="1800" smtClean="0">
                <a:solidFill>
                  <a:srgbClr val="FF0000"/>
                </a:solidFill>
              </a:rPr>
              <a:t>23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4FCF348D-FAF0-45F4-BB8A-65E3C0FBCE71}" type="slidenum">
              <a:rPr lang="hr-HR"/>
              <a:pPr/>
              <a:t>34</a:t>
            </a:fld>
            <a:r>
              <a:rPr lang="hr-HR"/>
              <a:t> / 40</a:t>
            </a: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BAE6349-BED7-45D1-8735-AD3DE53B4224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58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Upisivanje zapisa u pretince tablice raspršenih adresa</a:t>
            </a:r>
          </a:p>
        </p:txBody>
      </p:sp>
      <p:sp>
        <p:nvSpPr>
          <p:cNvPr id="2581508" name="Rectangle 4"/>
          <p:cNvSpPr>
            <a:spLocks noChangeArrowheads="1"/>
          </p:cNvSpPr>
          <p:nvPr/>
        </p:nvSpPr>
        <p:spPr bwMode="auto">
          <a:xfrm>
            <a:off x="273050" y="0"/>
            <a:ext cx="928846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4" rIns="91426" bIns="45714" anchor="b"/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hr-HR" sz="2800" b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449263" y="2000250"/>
            <a:ext cx="644525" cy="571500"/>
          </a:xfrm>
          <a:prstGeom prst="rect">
            <a:avLst/>
          </a:prstGeom>
          <a:solidFill>
            <a:srgbClr val="92D050">
              <a:alpha val="39999"/>
            </a:srgbClr>
          </a:solidFill>
          <a:ln w="9525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 sz="1800"/>
              <a:t>JMBG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1095375" y="2000250"/>
            <a:ext cx="1285875" cy="571500"/>
          </a:xfrm>
          <a:prstGeom prst="rect">
            <a:avLst/>
          </a:prstGeom>
          <a:solidFill>
            <a:srgbClr val="92D050">
              <a:alpha val="39999"/>
            </a:srgbClr>
          </a:solidFill>
          <a:ln w="9525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 sz="1800"/>
              <a:t>Prezime</a:t>
            </a:r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3152775" y="3136900"/>
            <a:ext cx="1295400" cy="1150938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r-HR"/>
              <a:t>HASH</a:t>
            </a:r>
          </a:p>
        </p:txBody>
      </p:sp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952500" y="2714625"/>
            <a:ext cx="2143125" cy="1000125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25"/>
          <p:cNvSpPr>
            <a:spLocks noChangeShapeType="1"/>
          </p:cNvSpPr>
          <p:nvPr/>
        </p:nvSpPr>
        <p:spPr bwMode="auto">
          <a:xfrm flipV="1">
            <a:off x="4448175" y="2714625"/>
            <a:ext cx="1576388" cy="422275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Text Box 26"/>
          <p:cNvSpPr txBox="1">
            <a:spLocks noChangeArrowheads="1"/>
          </p:cNvSpPr>
          <p:nvPr/>
        </p:nvSpPr>
        <p:spPr bwMode="auto">
          <a:xfrm>
            <a:off x="6040438" y="2500313"/>
            <a:ext cx="269875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r-HR" sz="1800"/>
              <a:t>0</a:t>
            </a:r>
          </a:p>
        </p:txBody>
      </p:sp>
      <p:sp>
        <p:nvSpPr>
          <p:cNvPr id="38922" name="Text Box 27"/>
          <p:cNvSpPr txBox="1">
            <a:spLocks noChangeArrowheads="1"/>
          </p:cNvSpPr>
          <p:nvPr/>
        </p:nvSpPr>
        <p:spPr bwMode="auto">
          <a:xfrm>
            <a:off x="5595938" y="5072063"/>
            <a:ext cx="714375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r-HR" sz="1800"/>
              <a:t>M-1</a:t>
            </a:r>
          </a:p>
        </p:txBody>
      </p:sp>
      <p:sp>
        <p:nvSpPr>
          <p:cNvPr id="38923" name="Line 28"/>
          <p:cNvSpPr>
            <a:spLocks noChangeShapeType="1"/>
          </p:cNvSpPr>
          <p:nvPr/>
        </p:nvSpPr>
        <p:spPr bwMode="auto">
          <a:xfrm>
            <a:off x="4448175" y="4287838"/>
            <a:ext cx="1290638" cy="9271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5817" name="Group 105"/>
          <p:cNvGraphicFramePr>
            <a:graphicFrameLocks noGrp="1"/>
          </p:cNvGraphicFramePr>
          <p:nvPr/>
        </p:nvGraphicFramePr>
        <p:xfrm>
          <a:off x="6453188" y="2500313"/>
          <a:ext cx="2646680" cy="2926080"/>
        </p:xfrm>
        <a:graphic>
          <a:graphicData uri="http://schemas.openxmlformats.org/drawingml/2006/table">
            <a:tbl>
              <a:tblPr/>
              <a:tblGrid>
                <a:gridCol w="347662"/>
                <a:gridCol w="349250"/>
                <a:gridCol w="347663"/>
                <a:gridCol w="349250"/>
                <a:gridCol w="347662"/>
                <a:gridCol w="347663"/>
                <a:gridCol w="349250"/>
                <a:gridCol w="20828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  <p:cxnSp>
        <p:nvCxnSpPr>
          <p:cNvPr id="39007" name="Straight Arrow Connector 39"/>
          <p:cNvCxnSpPr>
            <a:cxnSpLocks noChangeShapeType="1"/>
          </p:cNvCxnSpPr>
          <p:nvPr/>
        </p:nvCxnSpPr>
        <p:spPr bwMode="auto">
          <a:xfrm>
            <a:off x="6453188" y="2214563"/>
            <a:ext cx="2428875" cy="1587"/>
          </a:xfrm>
          <a:prstGeom prst="straightConnector1">
            <a:avLst/>
          </a:prstGeom>
          <a:noFill/>
          <a:ln w="9525" algn="ctr">
            <a:solidFill>
              <a:srgbClr val="FF9900"/>
            </a:solidFill>
            <a:round/>
            <a:headEnd type="arrow" w="med" len="med"/>
            <a:tailEnd type="arrow" w="med" len="med"/>
          </a:ln>
        </p:spPr>
      </p:cxnSp>
      <p:sp>
        <p:nvSpPr>
          <p:cNvPr id="39008" name="Text Box 34"/>
          <p:cNvSpPr txBox="1">
            <a:spLocks noChangeArrowheads="1"/>
          </p:cNvSpPr>
          <p:nvPr/>
        </p:nvSpPr>
        <p:spPr bwMode="auto">
          <a:xfrm>
            <a:off x="7534275" y="1909763"/>
            <a:ext cx="287338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sz="1800"/>
              <a:t>C</a:t>
            </a:r>
          </a:p>
        </p:txBody>
      </p:sp>
      <p:cxnSp>
        <p:nvCxnSpPr>
          <p:cNvPr id="39009" name="Straight Arrow Connector 40"/>
          <p:cNvCxnSpPr>
            <a:cxnSpLocks noChangeShapeType="1"/>
          </p:cNvCxnSpPr>
          <p:nvPr/>
        </p:nvCxnSpPr>
        <p:spPr bwMode="auto">
          <a:xfrm>
            <a:off x="6453188" y="6143625"/>
            <a:ext cx="2625725" cy="0"/>
          </a:xfrm>
          <a:prstGeom prst="straightConnector1">
            <a:avLst/>
          </a:prstGeom>
          <a:noFill/>
          <a:ln w="9525" algn="ctr">
            <a:solidFill>
              <a:srgbClr val="FF9900"/>
            </a:solidFill>
            <a:round/>
            <a:headEnd type="arrow" w="med" len="med"/>
            <a:tailEnd type="arrow" w="med" len="med"/>
          </a:ln>
        </p:spPr>
      </p:cxnSp>
      <p:sp>
        <p:nvSpPr>
          <p:cNvPr id="39010" name="Text Box 31"/>
          <p:cNvSpPr txBox="1">
            <a:spLocks noChangeArrowheads="1"/>
          </p:cNvSpPr>
          <p:nvPr/>
        </p:nvSpPr>
        <p:spPr bwMode="auto">
          <a:xfrm>
            <a:off x="6453188" y="5838825"/>
            <a:ext cx="2646362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r-HR" sz="1800"/>
              <a:t>BLOK na disku</a:t>
            </a:r>
          </a:p>
        </p:txBody>
      </p:sp>
      <p:sp>
        <p:nvSpPr>
          <p:cNvPr id="39011" name="Line 25"/>
          <p:cNvSpPr>
            <a:spLocks noChangeShapeType="1"/>
          </p:cNvSpPr>
          <p:nvPr/>
        </p:nvSpPr>
        <p:spPr bwMode="auto">
          <a:xfrm flipV="1">
            <a:off x="4452938" y="3071813"/>
            <a:ext cx="1571625" cy="350837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012" name="Text Box 26"/>
          <p:cNvSpPr txBox="1">
            <a:spLocks noChangeArrowheads="1"/>
          </p:cNvSpPr>
          <p:nvPr/>
        </p:nvSpPr>
        <p:spPr bwMode="auto">
          <a:xfrm>
            <a:off x="6040438" y="2928938"/>
            <a:ext cx="269875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r-HR" sz="1800"/>
              <a:t>1</a:t>
            </a:r>
          </a:p>
        </p:txBody>
      </p:sp>
      <p:cxnSp>
        <p:nvCxnSpPr>
          <p:cNvPr id="39013" name="Straight Arrow Connector 39"/>
          <p:cNvCxnSpPr>
            <a:cxnSpLocks noChangeShapeType="1"/>
          </p:cNvCxnSpPr>
          <p:nvPr/>
        </p:nvCxnSpPr>
        <p:spPr bwMode="auto">
          <a:xfrm rot="5400000">
            <a:off x="7800975" y="3971925"/>
            <a:ext cx="2941638" cy="1588"/>
          </a:xfrm>
          <a:prstGeom prst="straightConnector1">
            <a:avLst/>
          </a:prstGeom>
          <a:noFill/>
          <a:ln w="9525" algn="ctr">
            <a:solidFill>
              <a:srgbClr val="FF9900"/>
            </a:solidFill>
            <a:round/>
            <a:headEnd type="arrow" w="med" len="med"/>
            <a:tailEnd type="arrow" w="med" len="med"/>
          </a:ln>
        </p:spPr>
      </p:cxnSp>
      <p:sp>
        <p:nvSpPr>
          <p:cNvPr id="39014" name="Text Box 34"/>
          <p:cNvSpPr txBox="1">
            <a:spLocks noChangeArrowheads="1"/>
          </p:cNvSpPr>
          <p:nvPr/>
        </p:nvSpPr>
        <p:spPr bwMode="auto">
          <a:xfrm>
            <a:off x="9345613" y="3917950"/>
            <a:ext cx="287337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sz="1800"/>
              <a:t>M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6F4C0E1E-1BC5-4E01-9F18-B2C471646B75}" type="slidenum">
              <a:rPr lang="hr-HR"/>
              <a:pPr/>
              <a:t>35</a:t>
            </a:fld>
            <a:r>
              <a:rPr lang="hr-HR"/>
              <a:t> / 40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43FC891-90B3-497E-A301-5143CA8C659D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92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Primjeri transformacije ključa</a:t>
            </a:r>
          </a:p>
        </p:txBody>
      </p:sp>
      <p:sp>
        <p:nvSpPr>
          <p:cNvPr id="192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  <a:p>
            <a:pPr>
              <a:defRPr/>
            </a:pPr>
            <a:r>
              <a:rPr lang="hr-HR" smtClean="0"/>
              <a:t>ako pretinac bude popunjen, prelazi se na susjedni pretinac, ciklički (</a:t>
            </a:r>
            <a:r>
              <a:rPr lang="hr-HR" i="1" smtClean="0"/>
              <a:t>bad neighbour policy</a:t>
            </a:r>
            <a:r>
              <a:rPr lang="hr-HR" smtClean="0"/>
              <a:t>)</a:t>
            </a:r>
          </a:p>
        </p:txBody>
      </p:sp>
      <p:sp>
        <p:nvSpPr>
          <p:cNvPr id="1928196" name="Rectangle 4"/>
          <p:cNvSpPr>
            <a:spLocks noChangeArrowheads="1"/>
          </p:cNvSpPr>
          <p:nvPr/>
        </p:nvSpPr>
        <p:spPr bwMode="auto">
          <a:xfrm>
            <a:off x="200025" y="908050"/>
            <a:ext cx="4608513" cy="1873250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>
              <a:defRPr/>
            </a:pPr>
            <a:r>
              <a:rPr lang="hr-HR" sz="1800"/>
              <a:t>JMBG = </a:t>
            </a:r>
            <a:r>
              <a:rPr lang="hr-HR" sz="1800">
                <a:solidFill>
                  <a:srgbClr val="000099"/>
                </a:solidFill>
              </a:rPr>
              <a:t>1507</a:t>
            </a:r>
            <a:r>
              <a:rPr lang="hr-HR" sz="1800">
                <a:solidFill>
                  <a:srgbClr val="FF0000"/>
                </a:solidFill>
              </a:rPr>
              <a:t>9743</a:t>
            </a:r>
            <a:r>
              <a:rPr lang="hr-HR" sz="1800">
                <a:solidFill>
                  <a:srgbClr val="00A400"/>
                </a:solidFill>
              </a:rPr>
              <a:t>3006</a:t>
            </a:r>
            <a:r>
              <a:rPr lang="hr-HR" sz="1800"/>
              <a:t>x</a:t>
            </a:r>
          </a:p>
          <a:p>
            <a:pPr lvl="1">
              <a:defRPr/>
            </a:pPr>
            <a:r>
              <a:rPr lang="hr-HR" sz="1800"/>
              <a:t>	     9743</a:t>
            </a:r>
          </a:p>
          <a:p>
            <a:pPr lvl="1">
              <a:defRPr/>
            </a:pPr>
            <a:r>
              <a:rPr lang="hr-HR" sz="1800"/>
              <a:t>	     </a:t>
            </a:r>
            <a:r>
              <a:rPr lang="hr-HR" sz="1800">
                <a:solidFill>
                  <a:srgbClr val="000099"/>
                </a:solidFill>
              </a:rPr>
              <a:t>7051</a:t>
            </a:r>
            <a:r>
              <a:rPr lang="hr-HR" sz="1800"/>
              <a:t> </a:t>
            </a:r>
          </a:p>
          <a:p>
            <a:pPr lvl="1">
              <a:defRPr/>
            </a:pPr>
            <a:r>
              <a:rPr lang="hr-HR" sz="1800"/>
              <a:t>	     </a:t>
            </a:r>
            <a:r>
              <a:rPr lang="hr-HR" sz="1800" u="sng">
                <a:solidFill>
                  <a:srgbClr val="00A400"/>
                </a:solidFill>
              </a:rPr>
              <a:t>6003</a:t>
            </a:r>
            <a:endParaRPr lang="hr-HR" sz="1800">
              <a:solidFill>
                <a:srgbClr val="00A400"/>
              </a:solidFill>
            </a:endParaRPr>
          </a:p>
          <a:p>
            <a:pPr lvl="1">
              <a:defRPr/>
            </a:pPr>
            <a:r>
              <a:rPr lang="hr-HR" sz="1800"/>
              <a:t>          22797 mod (23) = 4</a:t>
            </a:r>
            <a:endParaRPr lang="hr-HR" sz="18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28197" name="Rectangle 5"/>
          <p:cNvSpPr>
            <a:spLocks noChangeArrowheads="1"/>
          </p:cNvSpPr>
          <p:nvPr/>
        </p:nvSpPr>
        <p:spPr bwMode="auto">
          <a:xfrm>
            <a:off x="200025" y="2924175"/>
            <a:ext cx="4608513" cy="2089150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>
              <a:defRPr/>
            </a:pPr>
            <a:r>
              <a:rPr lang="hr-HR" sz="1800"/>
              <a:t>JMBG = </a:t>
            </a:r>
            <a:r>
              <a:rPr lang="hr-HR" sz="1800">
                <a:solidFill>
                  <a:srgbClr val="000066"/>
                </a:solidFill>
              </a:rPr>
              <a:t>1407</a:t>
            </a:r>
            <a:r>
              <a:rPr lang="hr-HR" sz="1800">
                <a:solidFill>
                  <a:srgbClr val="FF0000"/>
                </a:solidFill>
              </a:rPr>
              <a:t>9753</a:t>
            </a:r>
            <a:r>
              <a:rPr lang="hr-HR" sz="1800">
                <a:solidFill>
                  <a:srgbClr val="00A400"/>
                </a:solidFill>
              </a:rPr>
              <a:t>3007</a:t>
            </a:r>
            <a:r>
              <a:rPr lang="hr-HR" sz="1800"/>
              <a:t>x</a:t>
            </a:r>
          </a:p>
          <a:p>
            <a:pPr lvl="1">
              <a:defRPr/>
            </a:pPr>
            <a:r>
              <a:rPr lang="hr-HR" sz="1800"/>
              <a:t>  	     </a:t>
            </a:r>
            <a:r>
              <a:rPr lang="hr-HR" sz="1800">
                <a:solidFill>
                  <a:srgbClr val="FF0000"/>
                </a:solidFill>
              </a:rPr>
              <a:t>9753</a:t>
            </a:r>
          </a:p>
          <a:p>
            <a:pPr lvl="1">
              <a:defRPr/>
            </a:pPr>
            <a:r>
              <a:rPr lang="hr-HR" sz="1800"/>
              <a:t>     	     </a:t>
            </a:r>
            <a:r>
              <a:rPr lang="hr-HR" sz="1800">
                <a:solidFill>
                  <a:srgbClr val="000066"/>
                </a:solidFill>
              </a:rPr>
              <a:t>7041</a:t>
            </a:r>
          </a:p>
          <a:p>
            <a:pPr lvl="1">
              <a:defRPr/>
            </a:pPr>
            <a:r>
              <a:rPr lang="hr-HR" sz="1800"/>
              <a:t>	     </a:t>
            </a:r>
            <a:r>
              <a:rPr lang="hr-HR" sz="1800" u="sng">
                <a:solidFill>
                  <a:srgbClr val="00A400"/>
                </a:solidFill>
              </a:rPr>
              <a:t>7003</a:t>
            </a:r>
          </a:p>
          <a:p>
            <a:pPr lvl="1">
              <a:defRPr/>
            </a:pPr>
            <a:r>
              <a:rPr lang="hr-HR" sz="1800"/>
              <a:t> 	    23797 mod (23) = 15</a:t>
            </a:r>
            <a:endParaRPr lang="hr-HR" sz="18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28198" name="Rectangle 6"/>
          <p:cNvSpPr>
            <a:spLocks noChangeArrowheads="1"/>
          </p:cNvSpPr>
          <p:nvPr/>
        </p:nvSpPr>
        <p:spPr bwMode="auto">
          <a:xfrm>
            <a:off x="5168900" y="2924175"/>
            <a:ext cx="4391025" cy="2089150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>
              <a:defRPr/>
            </a:pPr>
            <a:r>
              <a:rPr lang="hr-H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  JMBG = </a:t>
            </a:r>
            <a:r>
              <a:rPr lang="hr-HR" sz="1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1307</a:t>
            </a:r>
            <a:r>
              <a:rPr lang="hr-HR" sz="1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9753</a:t>
            </a:r>
            <a:r>
              <a:rPr lang="hr-HR" sz="1800">
                <a:solidFill>
                  <a:srgbClr val="00A4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3007</a:t>
            </a:r>
            <a:r>
              <a:rPr lang="hr-H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</a:p>
          <a:p>
            <a:pPr lvl="1">
              <a:defRPr/>
            </a:pPr>
            <a:r>
              <a:rPr lang="hr-H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  		</a:t>
            </a:r>
            <a:r>
              <a:rPr lang="hr-HR" sz="1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9753</a:t>
            </a:r>
          </a:p>
          <a:p>
            <a:pPr lvl="1">
              <a:defRPr/>
            </a:pPr>
            <a:r>
              <a:rPr lang="hr-H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		</a:t>
            </a:r>
            <a:r>
              <a:rPr lang="hr-HR" sz="1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7031</a:t>
            </a:r>
          </a:p>
          <a:p>
            <a:pPr lvl="1">
              <a:defRPr/>
            </a:pPr>
            <a:r>
              <a:rPr lang="hr-H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		</a:t>
            </a:r>
            <a:r>
              <a:rPr lang="hr-HR" sz="1800" u="sng">
                <a:solidFill>
                  <a:srgbClr val="00A4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7003</a:t>
            </a:r>
          </a:p>
          <a:p>
            <a:pPr lvl="1">
              <a:defRPr/>
            </a:pPr>
            <a:r>
              <a:rPr lang="hr-H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	      23787 mod (23) = 5</a:t>
            </a:r>
          </a:p>
        </p:txBody>
      </p:sp>
      <p:sp>
        <p:nvSpPr>
          <p:cNvPr id="1928199" name="Rectangle 7"/>
          <p:cNvSpPr>
            <a:spLocks noChangeArrowheads="1"/>
          </p:cNvSpPr>
          <p:nvPr/>
        </p:nvSpPr>
        <p:spPr bwMode="auto">
          <a:xfrm>
            <a:off x="5168900" y="908050"/>
            <a:ext cx="4449763" cy="1873250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>
              <a:defRPr/>
            </a:pPr>
            <a:r>
              <a:rPr lang="hr-H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  JMBG = </a:t>
            </a:r>
            <a:r>
              <a:rPr lang="hr-HR" sz="1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1307</a:t>
            </a:r>
            <a:r>
              <a:rPr lang="hr-HR" sz="1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9753</a:t>
            </a:r>
            <a:r>
              <a:rPr lang="hr-HR" sz="1800">
                <a:solidFill>
                  <a:srgbClr val="00A4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3008</a:t>
            </a:r>
            <a:r>
              <a:rPr lang="hr-H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</a:p>
          <a:p>
            <a:pPr lvl="1">
              <a:defRPr/>
            </a:pPr>
            <a:r>
              <a:rPr lang="hr-H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 		</a:t>
            </a:r>
            <a:r>
              <a:rPr lang="hr-HR" sz="1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9753</a:t>
            </a:r>
          </a:p>
          <a:p>
            <a:pPr lvl="1">
              <a:defRPr/>
            </a:pPr>
            <a:r>
              <a:rPr lang="hr-H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		</a:t>
            </a:r>
            <a:r>
              <a:rPr lang="hr-HR" sz="1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7031</a:t>
            </a:r>
          </a:p>
          <a:p>
            <a:pPr lvl="1">
              <a:defRPr/>
            </a:pPr>
            <a:r>
              <a:rPr lang="hr-H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		</a:t>
            </a:r>
            <a:r>
              <a:rPr lang="hr-HR" sz="1800" u="sng">
                <a:solidFill>
                  <a:srgbClr val="00A4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8003</a:t>
            </a:r>
          </a:p>
          <a:p>
            <a:pPr lvl="1">
              <a:defRPr/>
            </a:pPr>
            <a:r>
              <a:rPr lang="hr-H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	      24787 mod (23) = 16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8420607A-18C8-44BC-B54E-3DBCA9449EB0}" type="slidenum">
              <a:rPr lang="hr-HR"/>
              <a:pPr/>
              <a:t>36</a:t>
            </a:fld>
            <a:r>
              <a:rPr lang="hr-HR"/>
              <a:t> / 40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C4DBC67-B673-4FF5-94E1-7BBF42638F64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00025" y="860425"/>
            <a:ext cx="9217025" cy="5400675"/>
          </a:xfrm>
          <a:prstGeom prst="rect">
            <a:avLst/>
          </a:prstGeom>
          <a:solidFill>
            <a:srgbClr val="99CC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73050" y="1284288"/>
            <a:ext cx="8928100" cy="4976812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93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Programsko rješenje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631825" y="2444750"/>
            <a:ext cx="8353425" cy="3816350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920750" y="3595688"/>
            <a:ext cx="7848600" cy="2665412"/>
          </a:xfrm>
          <a:prstGeom prst="rect">
            <a:avLst/>
          </a:prstGeom>
          <a:solidFill>
            <a:srgbClr val="99FFCC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1281113" y="4244975"/>
            <a:ext cx="7272337" cy="2016125"/>
          </a:xfrm>
          <a:prstGeom prst="rect">
            <a:avLst/>
          </a:prstGeom>
          <a:solidFill>
            <a:srgbClr val="FFFF99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585913" y="4494213"/>
            <a:ext cx="6626225" cy="1152525"/>
          </a:xfrm>
          <a:prstGeom prst="rect">
            <a:avLst/>
          </a:prstGeom>
          <a:solidFill>
            <a:srgbClr val="99FF99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631825" y="1795463"/>
            <a:ext cx="8353425" cy="360362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93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  <a:defRPr/>
            </a:pPr>
            <a:r>
              <a:rPr lang="hr-HR" sz="1600" b="1" smtClean="0">
                <a:latin typeface="Courier New" pitchFamily="49" charset="0"/>
              </a:rPr>
              <a:t>Kreiraj na disku praznu tablicu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600" b="1" smtClean="0">
                <a:latin typeface="Courier New" pitchFamily="49" charset="0"/>
              </a:rPr>
              <a:t>Čitaj slijedno JMBG i prezime, dok ima podataka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600" b="1" smtClean="0">
                <a:latin typeface="Courier New" pitchFamily="49" charset="0"/>
              </a:rPr>
              <a:t>  Ako je kontrolna znamenka nije ispravna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600" b="1" smtClean="0">
                <a:latin typeface="Courier New" pitchFamily="49" charset="0"/>
              </a:rPr>
              <a:t>		"Neispravan JMBG"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600" b="1" smtClean="0">
                <a:latin typeface="Courier New" pitchFamily="49" charset="0"/>
              </a:rPr>
              <a:t>  Inače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600" b="1" smtClean="0">
                <a:latin typeface="Courier New" pitchFamily="49" charset="0"/>
              </a:rPr>
              <a:t>	  Stavi oznaku da zapis nije upisan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600" b="1" smtClean="0">
                <a:latin typeface="Courier New" pitchFamily="49" charset="0"/>
              </a:rPr>
              <a:t>    Izračunaj adresu pretinca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600" b="1" smtClean="0">
                <a:latin typeface="Courier New" pitchFamily="49" charset="0"/>
              </a:rPr>
              <a:t>	  Upamti izračunatu adresu kao početnu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600" b="1" smtClean="0">
                <a:latin typeface="Courier New" pitchFamily="49" charset="0"/>
              </a:rPr>
              <a:t>    Ponavljaj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600" b="1" smtClean="0">
                <a:latin typeface="Courier New" pitchFamily="49" charset="0"/>
              </a:rPr>
              <a:t>		   Čitaj iz pretinca upisane zapise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600" b="1" smtClean="0">
                <a:latin typeface="Courier New" pitchFamily="49" charset="0"/>
              </a:rPr>
              <a:t>		   Ponavljaj za sve zapise iz pretinca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600" b="1" smtClean="0">
                <a:latin typeface="Courier New" pitchFamily="49" charset="0"/>
              </a:rPr>
              <a:t>		     Ako zapis nije prazan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600" b="1" smtClean="0">
                <a:latin typeface="Courier New" pitchFamily="49" charset="0"/>
              </a:rPr>
              <a:t>			Ako je upisani JMBG identičan ulaznom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600" b="1" smtClean="0">
                <a:latin typeface="Courier New" pitchFamily="49" charset="0"/>
              </a:rPr>
              <a:t>			  "Zapis vec postoji"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600" b="1" smtClean="0">
                <a:latin typeface="Courier New" pitchFamily="49" charset="0"/>
              </a:rPr>
              <a:t>			  Stavi oznaku da je zapis upisan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600" b="1" smtClean="0">
                <a:latin typeface="Courier New" pitchFamily="49" charset="0"/>
              </a:rPr>
              <a:t>             Skok iz petlje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800" b="1" smtClean="0">
                <a:effectLst/>
                <a:latin typeface="Courier New" pitchFamily="49" charset="0"/>
              </a:rPr>
              <a:t>			Inače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46522A76-F3B4-4378-B834-20AF164956E1}" type="slidenum">
              <a:rPr lang="hr-HR"/>
              <a:pPr/>
              <a:t>37</a:t>
            </a:fld>
            <a:r>
              <a:rPr lang="hr-HR"/>
              <a:t> / 40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B6A7EF4-D387-4478-A41B-042CCA978DBC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00025" y="1052513"/>
            <a:ext cx="9217025" cy="3889375"/>
          </a:xfrm>
          <a:prstGeom prst="rect">
            <a:avLst/>
          </a:prstGeom>
          <a:solidFill>
            <a:srgbClr val="99CC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93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Programsko rješenje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73050" y="1052513"/>
            <a:ext cx="8928100" cy="3457575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31825" y="1052513"/>
            <a:ext cx="8353425" cy="3457575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920750" y="1052513"/>
            <a:ext cx="7848600" cy="3097212"/>
          </a:xfrm>
          <a:prstGeom prst="rect">
            <a:avLst/>
          </a:prstGeom>
          <a:solidFill>
            <a:srgbClr val="99FFCC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281113" y="1052513"/>
            <a:ext cx="7272337" cy="1368425"/>
          </a:xfrm>
          <a:prstGeom prst="rect">
            <a:avLst/>
          </a:prstGeom>
          <a:solidFill>
            <a:srgbClr val="FFFF99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1281113" y="2547938"/>
            <a:ext cx="7272337" cy="1239837"/>
          </a:xfrm>
          <a:prstGeom prst="rect">
            <a:avLst/>
          </a:prstGeom>
          <a:solidFill>
            <a:srgbClr val="FFFF99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1568450" y="1052513"/>
            <a:ext cx="6697663" cy="1450975"/>
          </a:xfrm>
          <a:prstGeom prst="rect">
            <a:avLst/>
          </a:prstGeom>
          <a:solidFill>
            <a:srgbClr val="99FF99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93229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  <a:defRPr/>
            </a:pPr>
            <a:endParaRPr lang="hr-HR" sz="900" b="1" smtClean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hr-HR" sz="1800" b="1" smtClean="0">
                <a:latin typeface="Courier New" pitchFamily="49" charset="0"/>
              </a:rPr>
              <a:t>			  Upiši ulazni zapis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800" b="1" smtClean="0">
                <a:latin typeface="Courier New" pitchFamily="49" charset="0"/>
              </a:rPr>
              <a:t>			  Stavi oznaku da je zapis upisan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800" b="1" smtClean="0">
                <a:latin typeface="Courier New" pitchFamily="49" charset="0"/>
              </a:rPr>
              <a:t>			  Skok iz petlje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800" b="1" smtClean="0">
                <a:latin typeface="Courier New" pitchFamily="49" charset="0"/>
              </a:rPr>
              <a:t>		   Ako zapis nije upisan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800" b="1" smtClean="0">
                <a:latin typeface="Courier New" pitchFamily="49" charset="0"/>
              </a:rPr>
              <a:t>			Povećaj adresu pretinca za 1 i izračunaj mod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800" b="1" smtClean="0">
                <a:latin typeface="Courier New" pitchFamily="49" charset="0"/>
              </a:rPr>
              <a:t>             (broja pretinaca)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800" b="1" smtClean="0">
                <a:latin typeface="Courier New" pitchFamily="49" charset="0"/>
              </a:rPr>
              <a:t>			Ako je dobivena adresa jednaka početnoj adresi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800" b="1" smtClean="0">
                <a:latin typeface="Courier New" pitchFamily="49" charset="0"/>
              </a:rPr>
              <a:t>			    Tablica je puna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800" b="1" smtClean="0">
                <a:latin typeface="Courier New" pitchFamily="49" charset="0"/>
              </a:rPr>
              <a:t>    Dok ne bude zapis upisan ili tablica puna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z="1800" b="1" smtClean="0">
                <a:latin typeface="Courier New" pitchFamily="49" charset="0"/>
              </a:rPr>
              <a:t>Kraj</a:t>
            </a:r>
          </a:p>
          <a:p>
            <a:pPr lvl="1">
              <a:buFont typeface="Wingdings" pitchFamily="2" charset="2"/>
              <a:buNone/>
              <a:defRPr/>
            </a:pPr>
            <a:endParaRPr lang="hr-HR" sz="1800" b="1" smtClean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hr-HR" sz="1800" b="1" smtClean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hr-HR" smtClean="0">
                <a:solidFill>
                  <a:schemeClr val="folHlink"/>
                </a:solidFill>
                <a:latin typeface="Courier New" pitchFamily="49" charset="0"/>
                <a:sym typeface="Wingdings" pitchFamily="2" charset="2"/>
              </a:rPr>
              <a:t></a:t>
            </a:r>
            <a:r>
              <a:rPr lang="hr-HR" smtClean="0">
                <a:solidFill>
                  <a:schemeClr val="folHlink"/>
                </a:solidFill>
                <a:latin typeface="Courier New" pitchFamily="49" charset="0"/>
              </a:rPr>
              <a:t> Hash</a:t>
            </a:r>
          </a:p>
          <a:p>
            <a:pPr lvl="1">
              <a:buFont typeface="Wingdings" pitchFamily="2" charset="2"/>
              <a:buNone/>
              <a:defRPr/>
            </a:pPr>
            <a:endParaRPr lang="hr-HR" smtClean="0">
              <a:solidFill>
                <a:schemeClr val="fol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0AFCAE38-484D-48E9-B333-5CF4A78866FE}" type="slidenum">
              <a:rPr lang="hr-HR"/>
              <a:pPr/>
              <a:t>38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1ABCDE2-C9C9-4F81-B0BE-360471F6C6F6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93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</a:p>
        </p:txBody>
      </p:sp>
      <p:sp>
        <p:nvSpPr>
          <p:cNvPr id="193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z="2400" smtClean="0"/>
              <a:t>Napisati funkciju koja će u neformatiranoj datoteci </a:t>
            </a:r>
            <a:r>
              <a:rPr lang="hr-HR" sz="2400" smtClean="0">
                <a:solidFill>
                  <a:srgbClr val="FF0000"/>
                </a:solidFill>
              </a:rPr>
              <a:t>artikli</a:t>
            </a:r>
            <a:r>
              <a:rPr lang="hr-HR" sz="2400" smtClean="0"/>
              <a:t> organiziranoj po načelu raspršenog adresiranja prebrojiti koliko ima upisanih zapisa o artiklima. Jedan zapis sadrži </a:t>
            </a:r>
            <a:r>
              <a:rPr lang="hr-HR" sz="2400" smtClean="0">
                <a:solidFill>
                  <a:srgbClr val="FF0000"/>
                </a:solidFill>
              </a:rPr>
              <a:t>šifru</a:t>
            </a:r>
            <a:r>
              <a:rPr lang="hr-HR" sz="2400" smtClean="0"/>
              <a:t> (cijeli broj), </a:t>
            </a:r>
            <a:r>
              <a:rPr lang="hr-HR" sz="2400" smtClean="0">
                <a:solidFill>
                  <a:srgbClr val="FF0000"/>
                </a:solidFill>
              </a:rPr>
              <a:t>naziv</a:t>
            </a:r>
            <a:r>
              <a:rPr lang="hr-HR" sz="2400" smtClean="0"/>
              <a:t> (50+1 znakova), </a:t>
            </a:r>
            <a:r>
              <a:rPr lang="hr-HR" sz="2400" smtClean="0">
                <a:solidFill>
                  <a:srgbClr val="FF0000"/>
                </a:solidFill>
              </a:rPr>
              <a:t>količinu</a:t>
            </a:r>
            <a:r>
              <a:rPr lang="hr-HR" sz="2400" smtClean="0"/>
              <a:t> (cijeli broj) i </a:t>
            </a:r>
            <a:r>
              <a:rPr lang="hr-HR" sz="2400" smtClean="0">
                <a:solidFill>
                  <a:srgbClr val="FF0000"/>
                </a:solidFill>
              </a:rPr>
              <a:t>cijenu</a:t>
            </a:r>
            <a:r>
              <a:rPr lang="hr-HR" sz="2400" smtClean="0"/>
              <a:t> (realni broj). Zapis je prazan ako je na mjestu šifre vrijednost </a:t>
            </a:r>
            <a:r>
              <a:rPr lang="hr-HR" sz="2400" smtClean="0">
                <a:solidFill>
                  <a:srgbClr val="FF0000"/>
                </a:solidFill>
              </a:rPr>
              <a:t>nula</a:t>
            </a:r>
            <a:r>
              <a:rPr lang="hr-HR" sz="2400" smtClean="0"/>
              <a:t>. Veličina fizičkog bloka na disku je </a:t>
            </a:r>
            <a:r>
              <a:rPr lang="hr-HR" sz="2400" smtClean="0">
                <a:solidFill>
                  <a:srgbClr val="FF0000"/>
                </a:solidFill>
              </a:rPr>
              <a:t>BLOK</a:t>
            </a:r>
            <a:r>
              <a:rPr lang="hr-HR" sz="2400" smtClean="0"/>
              <a:t>, a očekivani maksimalni broj zapisa je </a:t>
            </a:r>
            <a:r>
              <a:rPr lang="hr-HR" sz="2400" smtClean="0">
                <a:solidFill>
                  <a:srgbClr val="FF0000"/>
                </a:solidFill>
              </a:rPr>
              <a:t>MAXZAP</a:t>
            </a:r>
            <a:r>
              <a:rPr lang="hr-HR" sz="2400" smtClean="0"/>
              <a:t>. Ovi su parametri upisani u</a:t>
            </a:r>
            <a:r>
              <a:rPr lang="hr-HR" sz="2400" smtClean="0">
                <a:solidFill>
                  <a:srgbClr val="FF0000"/>
                </a:solidFill>
              </a:rPr>
              <a:t> parametri.h</a:t>
            </a:r>
            <a:r>
              <a:rPr lang="hr-HR" sz="2400" smtClean="0"/>
              <a:t>.</a:t>
            </a:r>
          </a:p>
          <a:p>
            <a:pPr>
              <a:defRPr/>
            </a:pPr>
            <a:endParaRPr lang="hr-HR" sz="2400" smtClean="0"/>
          </a:p>
          <a:p>
            <a:pPr>
              <a:defRPr/>
            </a:pPr>
            <a:r>
              <a:rPr lang="hr-HR" sz="2400" smtClean="0"/>
              <a:t>Napisati funkciju koja će u neformatiranoj datoteci organiziranoj po načelu raspršenog adresiranja odrediti gustoću pakiranja. Jedan zapis sadrži </a:t>
            </a:r>
            <a:r>
              <a:rPr lang="hr-HR" sz="2400" smtClean="0">
                <a:solidFill>
                  <a:srgbClr val="FF0000"/>
                </a:solidFill>
              </a:rPr>
              <a:t>naziv</a:t>
            </a:r>
            <a:r>
              <a:rPr lang="hr-HR" sz="2400" smtClean="0"/>
              <a:t> (50+1 znakova), </a:t>
            </a:r>
            <a:r>
              <a:rPr lang="hr-HR" sz="2400" smtClean="0">
                <a:solidFill>
                  <a:srgbClr val="FF0000"/>
                </a:solidFill>
              </a:rPr>
              <a:t>količinu</a:t>
            </a:r>
            <a:r>
              <a:rPr lang="hr-HR" sz="2400" smtClean="0"/>
              <a:t> (cijeli broj) i </a:t>
            </a:r>
            <a:r>
              <a:rPr lang="hr-HR" sz="2400" smtClean="0">
                <a:solidFill>
                  <a:srgbClr val="FF0000"/>
                </a:solidFill>
              </a:rPr>
              <a:t>cijenu</a:t>
            </a:r>
            <a:r>
              <a:rPr lang="hr-HR" sz="2400" smtClean="0"/>
              <a:t> (realni broj). Zapis je prazan ako je na mjestu količine vrijednost nula. Veličina fizičkog bloka na disku je </a:t>
            </a:r>
            <a:r>
              <a:rPr lang="hr-HR" sz="2400" smtClean="0">
                <a:solidFill>
                  <a:srgbClr val="FF0000"/>
                </a:solidFill>
              </a:rPr>
              <a:t>BLOK</a:t>
            </a:r>
            <a:r>
              <a:rPr lang="hr-HR" sz="2400" smtClean="0"/>
              <a:t>, što je definirano u </a:t>
            </a:r>
            <a:r>
              <a:rPr lang="hr-HR" sz="2400" smtClean="0">
                <a:solidFill>
                  <a:srgbClr val="FF0000"/>
                </a:solidFill>
              </a:rPr>
              <a:t>parametri.h</a:t>
            </a:r>
            <a:r>
              <a:rPr lang="hr-HR" sz="2400" smtClean="0"/>
              <a:t>. Prototip funkcije je: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2400" smtClean="0"/>
              <a:t>	</a:t>
            </a:r>
            <a:r>
              <a:rPr lang="hr-HR" sz="2400" b="1" smtClean="0">
                <a:latin typeface="Courier New" pitchFamily="49" charset="0"/>
              </a:rPr>
              <a:t>float gustoca (const char *ime_datoteke);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C9527218-0B03-4834-9E96-A67F4A4A5D55}" type="slidenum">
              <a:rPr lang="hr-HR"/>
              <a:pPr/>
              <a:t>39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5741B98-F43C-4CF2-B963-D6DF8601ED17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93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</a:p>
        </p:txBody>
      </p:sp>
      <p:sp>
        <p:nvSpPr>
          <p:cNvPr id="193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2400" smtClean="0"/>
              <a:t>Napisati funkciju za upis </a:t>
            </a:r>
            <a:r>
              <a:rPr lang="hr-HR" sz="2400" smtClean="0">
                <a:solidFill>
                  <a:srgbClr val="FF0000"/>
                </a:solidFill>
              </a:rPr>
              <a:t>šifre</a:t>
            </a:r>
            <a:r>
              <a:rPr lang="hr-HR" sz="2400" smtClean="0"/>
              <a:t> (cijeli broj) i </a:t>
            </a:r>
            <a:r>
              <a:rPr lang="hr-HR" sz="2400" smtClean="0">
                <a:solidFill>
                  <a:srgbClr val="FF0000"/>
                </a:solidFill>
              </a:rPr>
              <a:t>naziva</a:t>
            </a:r>
            <a:r>
              <a:rPr lang="hr-HR" sz="2400" smtClean="0"/>
              <a:t> (20+1) u memorijski rezidentnu tablicu raspršenih adresa s </a:t>
            </a:r>
            <a:r>
              <a:rPr lang="hr-HR" sz="2400" smtClean="0">
                <a:solidFill>
                  <a:srgbClr val="FF0000"/>
                </a:solidFill>
              </a:rPr>
              <a:t>500 pretinaca</a:t>
            </a:r>
            <a:r>
              <a:rPr lang="hr-HR" sz="2400" smtClean="0"/>
              <a:t>. Pretinac sadrži jedan zapis. Ako je pretinac popunjen, prelazi se </a:t>
            </a:r>
            <a:r>
              <a:rPr lang="hr-HR" sz="2400" smtClean="0">
                <a:solidFill>
                  <a:srgbClr val="FF0000"/>
                </a:solidFill>
              </a:rPr>
              <a:t>ciklički</a:t>
            </a:r>
            <a:r>
              <a:rPr lang="hr-HR" sz="2400" smtClean="0"/>
              <a:t> na susjedni. Ulazni argumenti su već izračunata adresa pretinca, šifra i naziv. Funkcija vraća vrijednost 1 ako je upis obavljen, 0 ako podatak već postoji, a -1 ako je tablica popunjena pa se podatak nije mogao upisati.</a:t>
            </a:r>
          </a:p>
          <a:p>
            <a:endParaRPr lang="hr-HR" sz="2400" smtClean="0"/>
          </a:p>
          <a:p>
            <a:r>
              <a:rPr lang="hr-HR" sz="2400" smtClean="0"/>
              <a:t>Napisati funkciju za pronalaženje </a:t>
            </a:r>
            <a:r>
              <a:rPr lang="hr-HR" sz="2400" smtClean="0">
                <a:solidFill>
                  <a:srgbClr val="FF0000"/>
                </a:solidFill>
              </a:rPr>
              <a:t>šifre</a:t>
            </a:r>
            <a:r>
              <a:rPr lang="hr-HR" sz="2400" smtClean="0"/>
              <a:t> (cijeli broj) i </a:t>
            </a:r>
            <a:r>
              <a:rPr lang="hr-HR" sz="2400" smtClean="0">
                <a:solidFill>
                  <a:srgbClr val="FF0000"/>
                </a:solidFill>
              </a:rPr>
              <a:t>naziva poduzeća</a:t>
            </a:r>
            <a:r>
              <a:rPr lang="hr-HR" sz="2400" smtClean="0"/>
              <a:t> (30+1) iz memorijski rezidentne tablice raspršenih adresa s </a:t>
            </a:r>
            <a:r>
              <a:rPr lang="hr-HR" sz="2400" smtClean="0">
                <a:solidFill>
                  <a:srgbClr val="FF0000"/>
                </a:solidFill>
              </a:rPr>
              <a:t>200 pretinaca</a:t>
            </a:r>
            <a:r>
              <a:rPr lang="hr-HR" sz="2400" smtClean="0"/>
              <a:t>. Pretinac sadrži jedan zapis. Ako je pretinac popunjen, a ne sadrži traženu vrijednost ključa, prelazi se </a:t>
            </a:r>
            <a:r>
              <a:rPr lang="hr-HR" sz="2400" smtClean="0">
                <a:solidFill>
                  <a:srgbClr val="FF0000"/>
                </a:solidFill>
              </a:rPr>
              <a:t>ciklički</a:t>
            </a:r>
            <a:r>
              <a:rPr lang="hr-HR" sz="2400" smtClean="0"/>
              <a:t> na susjedni. Ulazni argumenti su već izračunata adresa pretinca i šifra. Izlazni argument je naziv poduzeća. Funkcija vraća vrijednost 1 ako je zapis pronađen, a 0 ako nije.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5C81B3ED-176A-41CC-BA4E-46D7965D331B}" type="slidenum">
              <a:rPr lang="hr-HR"/>
              <a:pPr/>
              <a:t>4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DBFD0ED-DDF3-4932-BDA2-EDF0CC8A444A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86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Osnovni pojmovi</a:t>
            </a:r>
          </a:p>
        </p:txBody>
      </p:sp>
      <p:sp>
        <p:nvSpPr>
          <p:cNvPr id="186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mtClean="0"/>
              <a:t>poznavajući </a:t>
            </a:r>
            <a:r>
              <a:rPr lang="hr-HR" smtClean="0">
                <a:solidFill>
                  <a:srgbClr val="FF0000"/>
                </a:solidFill>
              </a:rPr>
              <a:t>ključ</a:t>
            </a:r>
            <a:r>
              <a:rPr lang="hr-HR" smtClean="0"/>
              <a:t> nekog zapisa postavlja se problem pronalaženja tog zapisa</a:t>
            </a:r>
          </a:p>
          <a:p>
            <a:r>
              <a:rPr lang="hr-HR" smtClean="0">
                <a:solidFill>
                  <a:srgbClr val="FF0000"/>
                </a:solidFill>
              </a:rPr>
              <a:t>primarni ključ</a:t>
            </a:r>
            <a:r>
              <a:rPr lang="hr-HR" smtClean="0"/>
              <a:t> </a:t>
            </a:r>
          </a:p>
          <a:p>
            <a:pPr lvl="1"/>
            <a:r>
              <a:rPr lang="hr-HR" smtClean="0"/>
              <a:t>jednoznačno određuje neki zapis </a:t>
            </a:r>
          </a:p>
          <a:p>
            <a:pPr lvl="2"/>
            <a:r>
              <a:rPr lang="hr-HR" smtClean="0"/>
              <a:t>npr. </a:t>
            </a:r>
            <a:r>
              <a:rPr lang="hr-HR" smtClean="0">
                <a:solidFill>
                  <a:schemeClr val="folHlink"/>
                </a:solidFill>
              </a:rPr>
              <a:t>MaticniBrojStudenta</a:t>
            </a:r>
          </a:p>
          <a:p>
            <a:r>
              <a:rPr lang="hr-HR" smtClean="0">
                <a:solidFill>
                  <a:srgbClr val="FF0000"/>
                </a:solidFill>
              </a:rPr>
              <a:t>ulančani (kompozitni) ključevi</a:t>
            </a:r>
            <a:r>
              <a:rPr lang="hr-HR" smtClean="0"/>
              <a:t> </a:t>
            </a:r>
          </a:p>
          <a:p>
            <a:pPr lvl="1"/>
            <a:r>
              <a:rPr lang="hr-HR" smtClean="0"/>
              <a:t>potrebni za jednoznačno određivanje nekih vrsta zapisa </a:t>
            </a:r>
          </a:p>
          <a:p>
            <a:pPr lvl="2"/>
            <a:r>
              <a:rPr lang="hr-HR" smtClean="0"/>
              <a:t>npr. </a:t>
            </a:r>
            <a:r>
              <a:rPr lang="hr-HR" smtClean="0">
                <a:solidFill>
                  <a:schemeClr val="folHlink"/>
                </a:solidFill>
              </a:rPr>
              <a:t>MaticniBrojStudenta</a:t>
            </a:r>
            <a:r>
              <a:rPr lang="hr-HR" smtClean="0"/>
              <a:t> &amp; </a:t>
            </a:r>
            <a:r>
              <a:rPr lang="hr-HR" smtClean="0">
                <a:solidFill>
                  <a:schemeClr val="folHlink"/>
                </a:solidFill>
              </a:rPr>
              <a:t>SifraPredmeta</a:t>
            </a:r>
            <a:r>
              <a:rPr lang="hr-HR" smtClean="0"/>
              <a:t> &amp; </a:t>
            </a:r>
            <a:r>
              <a:rPr lang="hr-HR" smtClean="0">
                <a:solidFill>
                  <a:schemeClr val="folHlink"/>
                </a:solidFill>
              </a:rPr>
              <a:t>DatumIspita</a:t>
            </a:r>
            <a:r>
              <a:rPr lang="hr-HR" smtClean="0"/>
              <a:t> jednoznačno određuju zapis o održanom ispitu</a:t>
            </a:r>
          </a:p>
          <a:p>
            <a:r>
              <a:rPr lang="hr-HR" smtClean="0">
                <a:solidFill>
                  <a:srgbClr val="FF0000"/>
                </a:solidFill>
              </a:rPr>
              <a:t>sekundarni ključ</a:t>
            </a:r>
            <a:r>
              <a:rPr lang="hr-HR" smtClean="0"/>
              <a:t> </a:t>
            </a:r>
          </a:p>
          <a:p>
            <a:pPr lvl="1"/>
            <a:r>
              <a:rPr lang="hr-HR" smtClean="0"/>
              <a:t>ne mora jednoznačno određivati zapis, ali ukazuje na neki atribut </a:t>
            </a:r>
          </a:p>
          <a:p>
            <a:pPr lvl="2"/>
            <a:r>
              <a:rPr lang="hr-HR" smtClean="0"/>
              <a:t>npr. </a:t>
            </a:r>
            <a:r>
              <a:rPr lang="hr-HR" smtClean="0">
                <a:solidFill>
                  <a:schemeClr val="folHlink"/>
                </a:solidFill>
              </a:rPr>
              <a:t>GodinaStudija</a:t>
            </a:r>
            <a:r>
              <a:rPr lang="hr-HR" smtClean="0"/>
              <a:t> u zapisu s podacima o predmetu)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D1F9E0D4-1511-44CC-9399-BC6AF4B96CAA}" type="slidenum">
              <a:rPr lang="hr-HR"/>
              <a:pPr/>
              <a:t>40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EB7692F-AF34-410C-92F6-5A103A0B4A22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93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</a:p>
        </p:txBody>
      </p:sp>
      <p:sp>
        <p:nvSpPr>
          <p:cNvPr id="193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z="2400" smtClean="0"/>
              <a:t>Napisati funkciju za transformaciju ključa koji je </a:t>
            </a:r>
            <a:r>
              <a:rPr lang="hr-HR" sz="2400" smtClean="0">
                <a:solidFill>
                  <a:srgbClr val="FF0000"/>
                </a:solidFill>
              </a:rPr>
              <a:t>telefonski broj od 7 znamenki</a:t>
            </a:r>
            <a:r>
              <a:rPr lang="hr-HR" sz="2400" smtClean="0"/>
              <a:t> u raspršene adrese. Tablica raspršenih adresa sadrži M pretinaca. Koristiti postupak </a:t>
            </a:r>
            <a:r>
              <a:rPr lang="hr-HR" sz="2400" smtClean="0">
                <a:solidFill>
                  <a:srgbClr val="FF0000"/>
                </a:solidFill>
              </a:rPr>
              <a:t>dijeljenja</a:t>
            </a:r>
            <a:r>
              <a:rPr lang="hr-HR" sz="2400" smtClean="0"/>
              <a:t>. Prototip funkcije je:</a:t>
            </a:r>
          </a:p>
          <a:p>
            <a:pPr lvl="2">
              <a:buFontTx/>
              <a:buNone/>
              <a:defRPr/>
            </a:pPr>
            <a:r>
              <a:rPr lang="hr-HR" b="1" smtClean="0">
                <a:latin typeface="Courier New" pitchFamily="49" charset="0"/>
              </a:rPr>
              <a:t>int adresa (int m, long telef);</a:t>
            </a:r>
          </a:p>
          <a:p>
            <a:pPr lvl="1">
              <a:buFont typeface="Wingdings" pitchFamily="2" charset="2"/>
              <a:buNone/>
              <a:defRPr/>
            </a:pPr>
            <a:endParaRPr lang="hr-HR" sz="2000" smtClean="0"/>
          </a:p>
          <a:p>
            <a:pPr>
              <a:defRPr/>
            </a:pPr>
            <a:r>
              <a:rPr lang="hr-HR" sz="2400" smtClean="0"/>
              <a:t>Napisati funkciju za pražnjenje neformatirane datoteke </a:t>
            </a:r>
            <a:r>
              <a:rPr lang="hr-HR" sz="2400" smtClean="0">
                <a:solidFill>
                  <a:srgbClr val="FF0000"/>
                </a:solidFill>
              </a:rPr>
              <a:t>artikli</a:t>
            </a:r>
            <a:r>
              <a:rPr lang="hr-HR" sz="2400" smtClean="0"/>
              <a:t> organizirane po načelu raspršenog adresiranja. Jedan zapis sadrži </a:t>
            </a:r>
            <a:r>
              <a:rPr lang="hr-HR" sz="2400" smtClean="0">
                <a:solidFill>
                  <a:srgbClr val="FF0000"/>
                </a:solidFill>
              </a:rPr>
              <a:t>šifru</a:t>
            </a:r>
            <a:r>
              <a:rPr lang="hr-HR" sz="2400" smtClean="0"/>
              <a:t> (četveroznamenkasti cijeli broj), </a:t>
            </a:r>
            <a:r>
              <a:rPr lang="hr-HR" sz="2400" smtClean="0">
                <a:solidFill>
                  <a:srgbClr val="FF0000"/>
                </a:solidFill>
              </a:rPr>
              <a:t>naziv</a:t>
            </a:r>
            <a:r>
              <a:rPr lang="hr-HR" sz="2400" smtClean="0"/>
              <a:t> (do 30 znakova) i </a:t>
            </a:r>
            <a:r>
              <a:rPr lang="hr-HR" sz="2400" smtClean="0">
                <a:solidFill>
                  <a:srgbClr val="FF0000"/>
                </a:solidFill>
              </a:rPr>
              <a:t>cijenu</a:t>
            </a:r>
            <a:r>
              <a:rPr lang="hr-HR" sz="2400" smtClean="0"/>
              <a:t> (realni broj). Zapis je prazan ako je na mjestu šifre vrijednost nula. Veličina fizičkog bloka na disku je </a:t>
            </a:r>
            <a:r>
              <a:rPr lang="hr-HR" sz="2400" smtClean="0">
                <a:solidFill>
                  <a:srgbClr val="FF0000"/>
                </a:solidFill>
              </a:rPr>
              <a:t>BLOK</a:t>
            </a:r>
            <a:r>
              <a:rPr lang="hr-HR" sz="2400" smtClean="0"/>
              <a:t>, a očekivani maksimalni broj zapisa je </a:t>
            </a:r>
            <a:r>
              <a:rPr lang="hr-HR" sz="2400" smtClean="0">
                <a:solidFill>
                  <a:srgbClr val="FF0000"/>
                </a:solidFill>
              </a:rPr>
              <a:t>MAXZAP</a:t>
            </a:r>
            <a:r>
              <a:rPr lang="hr-HR" sz="2400" smtClean="0"/>
              <a:t>. Ovi su parametri upisani u </a:t>
            </a:r>
            <a:r>
              <a:rPr lang="hr-HR" sz="2400" smtClean="0">
                <a:solidFill>
                  <a:srgbClr val="FF0000"/>
                </a:solidFill>
              </a:rPr>
              <a:t>parametri.h</a:t>
            </a:r>
            <a:r>
              <a:rPr lang="hr-HR" sz="2400" smtClean="0"/>
              <a:t>.</a:t>
            </a:r>
          </a:p>
          <a:p>
            <a:pPr>
              <a:defRPr/>
            </a:pPr>
            <a:endParaRPr lang="hr-HR" sz="2400" smtClean="0"/>
          </a:p>
          <a:p>
            <a:pPr>
              <a:defRPr/>
            </a:pPr>
            <a:r>
              <a:rPr lang="hr-HR" sz="2400" smtClean="0"/>
              <a:t>Napisati funkciju za izračun adrese pretinca u tablici s </a:t>
            </a:r>
            <a:r>
              <a:rPr lang="hr-HR" sz="2400" smtClean="0">
                <a:solidFill>
                  <a:srgbClr val="FF0000"/>
                </a:solidFill>
              </a:rPr>
              <a:t>500 pretinaca</a:t>
            </a:r>
            <a:r>
              <a:rPr lang="hr-HR" sz="2400" smtClean="0"/>
              <a:t>. Ključ je šifra od </a:t>
            </a:r>
            <a:r>
              <a:rPr lang="hr-HR" sz="2400" smtClean="0">
                <a:solidFill>
                  <a:srgbClr val="FF0000"/>
                </a:solidFill>
              </a:rPr>
              <a:t>4 znamenke</a:t>
            </a:r>
            <a:r>
              <a:rPr lang="hr-HR" sz="2400" smtClean="0"/>
              <a:t>, a metoda je </a:t>
            </a:r>
            <a:r>
              <a:rPr lang="hr-HR" sz="2400" smtClean="0">
                <a:solidFill>
                  <a:srgbClr val="FF0000"/>
                </a:solidFill>
              </a:rPr>
              <a:t>korijen iz srednjih znamenki kvadrata</a:t>
            </a:r>
            <a:r>
              <a:rPr lang="hr-HR" sz="2400" smtClean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2FBC8F15-CE9A-4BF0-A100-F8273CBA0603}" type="slidenum">
              <a:rPr lang="hr-HR"/>
              <a:pPr/>
              <a:t>5</a:t>
            </a:fld>
            <a:r>
              <a:rPr lang="hr-HR"/>
              <a:t> / 40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FDC3059-523A-415E-8E86-6E9DBE8EDC3B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868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Slijedno pretraživanje</a:t>
            </a:r>
          </a:p>
        </p:txBody>
      </p:sp>
      <p:sp>
        <p:nvSpPr>
          <p:cNvPr id="18688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pregledavanje datoteke zapis po zapis - najprimitivniji način</a:t>
            </a:r>
          </a:p>
          <a:p>
            <a:pPr lvl="1">
              <a:defRPr/>
            </a:pPr>
            <a:r>
              <a:rPr lang="hr-HR" smtClean="0"/>
              <a:t>koristi se kod </a:t>
            </a:r>
            <a:r>
              <a:rPr lang="hr-HR" smtClean="0">
                <a:solidFill>
                  <a:srgbClr val="FF0000"/>
                </a:solidFill>
              </a:rPr>
              <a:t>slijednih</a:t>
            </a:r>
            <a:r>
              <a:rPr lang="hr-HR" smtClean="0"/>
              <a:t> datoteka kod kojih se ionako svi zapisi moraju čitati</a:t>
            </a:r>
          </a:p>
          <a:p>
            <a:pPr lvl="1">
              <a:defRPr/>
            </a:pPr>
            <a:r>
              <a:rPr lang="hr-HR" smtClean="0"/>
              <a:t>drugi nazivi: linearno, serijsko, sekvencijalno pretraživanje</a:t>
            </a:r>
          </a:p>
          <a:p>
            <a:pPr lvl="1">
              <a:defRPr/>
            </a:pPr>
            <a:r>
              <a:rPr lang="hr-HR" smtClean="0"/>
              <a:t>zapisi ne moraju biti sortirani</a:t>
            </a:r>
          </a:p>
          <a:p>
            <a:pPr lvl="1">
              <a:defRPr/>
            </a:pPr>
            <a:endParaRPr lang="hr-HR" smtClean="0"/>
          </a:p>
          <a:p>
            <a:pPr lvl="1">
              <a:defRPr/>
            </a:pPr>
            <a:endParaRPr lang="hr-HR" smtClean="0"/>
          </a:p>
          <a:p>
            <a:pPr lvl="1">
              <a:defRPr/>
            </a:pPr>
            <a:endParaRPr lang="hr-HR" smtClean="0"/>
          </a:p>
          <a:p>
            <a:pPr lvl="1">
              <a:defRPr/>
            </a:pPr>
            <a:endParaRPr lang="hr-HR" smtClean="0"/>
          </a:p>
          <a:p>
            <a:pPr lvl="1">
              <a:defRPr/>
            </a:pPr>
            <a:r>
              <a:rPr lang="hr-HR" smtClean="0"/>
              <a:t>prosječno se čita </a:t>
            </a:r>
            <a:r>
              <a:rPr lang="hr-HR" smtClean="0">
                <a:solidFill>
                  <a:srgbClr val="FF0000"/>
                </a:solidFill>
              </a:rPr>
              <a:t>n/2</a:t>
            </a:r>
            <a:r>
              <a:rPr lang="hr-HR" smtClean="0"/>
              <a:t> zapisa</a:t>
            </a:r>
          </a:p>
          <a:p>
            <a:pPr lvl="1">
              <a:defRPr/>
            </a:pPr>
            <a:r>
              <a:rPr lang="hr-HR" smtClean="0"/>
              <a:t>složenost: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O(n)</a:t>
            </a:r>
          </a:p>
          <a:p>
            <a:pPr lvl="2">
              <a:defRPr/>
            </a:pPr>
            <a:r>
              <a:rPr lang="hr-HR" smtClean="0"/>
              <a:t>najbolji slučaj: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O(1)</a:t>
            </a:r>
          </a:p>
          <a:p>
            <a:pPr lvl="2">
              <a:defRPr/>
            </a:pPr>
            <a:r>
              <a:rPr lang="hr-HR" smtClean="0"/>
              <a:t>najlošiji slučaj: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O(n)</a:t>
            </a:r>
          </a:p>
        </p:txBody>
      </p:sp>
      <p:sp>
        <p:nvSpPr>
          <p:cNvPr id="1868807" name="Rectangle 7"/>
          <p:cNvSpPr>
            <a:spLocks noChangeArrowheads="1"/>
          </p:cNvSpPr>
          <p:nvPr/>
        </p:nvSpPr>
        <p:spPr bwMode="auto">
          <a:xfrm>
            <a:off x="6537325" y="4581525"/>
            <a:ext cx="2354263" cy="412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SzPct val="75000"/>
              <a:buFont typeface="Monotype Sorts" pitchFamily="2" charset="2"/>
              <a:buNone/>
              <a:defRPr/>
            </a:pPr>
            <a:r>
              <a:rPr kumimoji="0" lang="en-GB" b="0">
                <a:solidFill>
                  <a:schemeClr val="folHlink"/>
                </a:solidFill>
                <a:sym typeface="Wingdings" pitchFamily="2" charset="2"/>
              </a:rPr>
              <a:t></a:t>
            </a:r>
            <a:r>
              <a:rPr lang="hr-HR" b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IspisiTrazi</a:t>
            </a: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495425" y="2857500"/>
            <a:ext cx="6985000" cy="1655763"/>
          </a:xfrm>
          <a:prstGeom prst="rect">
            <a:avLst/>
          </a:prstGeom>
          <a:solidFill>
            <a:srgbClr val="FFCC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1855788" y="3284538"/>
            <a:ext cx="6408737" cy="1079500"/>
          </a:xfrm>
          <a:prstGeom prst="rect">
            <a:avLst/>
          </a:prstGeom>
          <a:solidFill>
            <a:srgbClr val="99FF99"/>
          </a:solidFill>
          <a:ln w="9525">
            <a:solidFill>
              <a:srgbClr val="00A4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868806" name="Rectangle 6"/>
          <p:cNvSpPr>
            <a:spLocks noChangeArrowheads="1"/>
          </p:cNvSpPr>
          <p:nvPr/>
        </p:nvSpPr>
        <p:spPr bwMode="auto">
          <a:xfrm>
            <a:off x="1423988" y="2924175"/>
            <a:ext cx="720090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Ponavljaj za sve zapise </a:t>
            </a: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	Ako je trenutni zapis jednak traženom</a:t>
            </a: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		Zapis je pronađen</a:t>
            </a: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		Iskoči iz petlje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E0963CD0-E505-4B28-B68D-AD35321BED07}" type="slidenum">
              <a:rPr lang="hr-HR"/>
              <a:pPr/>
              <a:t>6</a:t>
            </a:fld>
            <a:r>
              <a:rPr lang="hr-HR"/>
              <a:t> / 40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2C6870A-8995-4883-B3B0-7DF15088C38D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87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Slijedno pretraživanje sortiranih zapisa</a:t>
            </a:r>
          </a:p>
        </p:txBody>
      </p:sp>
      <p:sp>
        <p:nvSpPr>
          <p:cNvPr id="187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hr-HR" smtClean="0"/>
              <a:t>Kako se može popraviti serijsko pretraživanje?</a:t>
            </a:r>
          </a:p>
          <a:p>
            <a:pPr lvl="1">
              <a:lnSpc>
                <a:spcPct val="95000"/>
              </a:lnSpc>
              <a:defRPr/>
            </a:pPr>
            <a:r>
              <a:rPr lang="hr-HR" smtClean="0">
                <a:solidFill>
                  <a:srgbClr val="FF0000"/>
                </a:solidFill>
              </a:rPr>
              <a:t>sortirati</a:t>
            </a:r>
            <a:r>
              <a:rPr lang="hr-HR" smtClean="0"/>
              <a:t> zapise prema nekom ključu!</a:t>
            </a:r>
          </a:p>
          <a:p>
            <a:pPr lvl="1">
              <a:lnSpc>
                <a:spcPct val="95000"/>
              </a:lnSpc>
              <a:defRPr/>
            </a:pPr>
            <a:endParaRPr lang="hr-HR" smtClean="0"/>
          </a:p>
          <a:p>
            <a:pPr lvl="1">
              <a:lnSpc>
                <a:spcPct val="95000"/>
              </a:lnSpc>
              <a:defRPr/>
            </a:pPr>
            <a:endParaRPr lang="hr-HR" smtClean="0"/>
          </a:p>
          <a:p>
            <a:pPr lvl="1">
              <a:lnSpc>
                <a:spcPct val="95000"/>
              </a:lnSpc>
              <a:defRPr/>
            </a:pPr>
            <a:endParaRPr lang="hr-HR" smtClean="0"/>
          </a:p>
          <a:p>
            <a:pPr lvl="1">
              <a:lnSpc>
                <a:spcPct val="95000"/>
              </a:lnSpc>
              <a:defRPr/>
            </a:pPr>
            <a:endParaRPr lang="hr-HR" smtClean="0"/>
          </a:p>
          <a:p>
            <a:pPr lvl="1">
              <a:lnSpc>
                <a:spcPct val="95000"/>
              </a:lnSpc>
              <a:defRPr/>
            </a:pPr>
            <a:endParaRPr lang="hr-HR" smtClean="0"/>
          </a:p>
          <a:p>
            <a:pPr lvl="1">
              <a:lnSpc>
                <a:spcPct val="95000"/>
              </a:lnSpc>
              <a:defRPr/>
            </a:pPr>
            <a:endParaRPr lang="hr-HR" smtClean="0"/>
          </a:p>
          <a:p>
            <a:pPr lvl="1">
              <a:lnSpc>
                <a:spcPct val="95000"/>
              </a:lnSpc>
              <a:defRPr/>
            </a:pPr>
            <a:endParaRPr lang="hr-HR" smtClean="0"/>
          </a:p>
          <a:p>
            <a:pPr lvl="1">
              <a:lnSpc>
                <a:spcPct val="95000"/>
              </a:lnSpc>
              <a:defRPr/>
            </a:pPr>
            <a:endParaRPr lang="hr-HR" smtClean="0"/>
          </a:p>
          <a:p>
            <a:pPr>
              <a:lnSpc>
                <a:spcPct val="95000"/>
              </a:lnSpc>
              <a:defRPr/>
            </a:pPr>
            <a:r>
              <a:rPr lang="hr-HR" smtClean="0"/>
              <a:t>Kolike su složenosti u najboljem, najgorem i prosječnom slučaju pri pretraživanju sortiranih zapisa?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281113" y="1943100"/>
            <a:ext cx="6985000" cy="3168650"/>
          </a:xfrm>
          <a:prstGeom prst="rect">
            <a:avLst/>
          </a:prstGeom>
          <a:solidFill>
            <a:srgbClr val="FFCC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641475" y="2719388"/>
            <a:ext cx="6408738" cy="1008062"/>
          </a:xfrm>
          <a:prstGeom prst="rect">
            <a:avLst/>
          </a:prstGeom>
          <a:solidFill>
            <a:srgbClr val="99FF99"/>
          </a:solidFill>
          <a:ln w="9525">
            <a:solidFill>
              <a:srgbClr val="00A4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641475" y="3871913"/>
            <a:ext cx="6408738" cy="1081087"/>
          </a:xfrm>
          <a:prstGeom prst="rect">
            <a:avLst/>
          </a:prstGeom>
          <a:solidFill>
            <a:srgbClr val="99FF99"/>
          </a:solidFill>
          <a:ln w="9525">
            <a:solidFill>
              <a:srgbClr val="00A4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001838" y="3051175"/>
            <a:ext cx="5832475" cy="6477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2001838" y="4241800"/>
            <a:ext cx="5832475" cy="6477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870857" name="Rectangle 9"/>
          <p:cNvSpPr>
            <a:spLocks noChangeArrowheads="1"/>
          </p:cNvSpPr>
          <p:nvPr/>
        </p:nvSpPr>
        <p:spPr bwMode="auto">
          <a:xfrm>
            <a:off x="1352550" y="1998663"/>
            <a:ext cx="72009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Sortiraj zapise</a:t>
            </a: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Ponavljaj za sve zapise</a:t>
            </a: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	Ako je trenutni zapis jednak traženom</a:t>
            </a: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		Zapis je pronađen		</a:t>
            </a: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		Iskoči iz petlje</a:t>
            </a:r>
            <a:b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hr-HR" sz="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	Ako je trenutni zapis veći od traženog</a:t>
            </a: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		Zapis ne postoji</a:t>
            </a:r>
          </a:p>
          <a:p>
            <a:pPr lvl="1">
              <a:lnSpc>
                <a:spcPct val="105000"/>
              </a:lnSpc>
              <a:buClr>
                <a:srgbClr val="FF0000"/>
              </a:buClr>
              <a:buSzPct val="75000"/>
            </a:pPr>
            <a:r>
              <a:rPr lang="hr-H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		Iskoči iz petlje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A2159FA0-E7A6-4344-8E6A-D9F71532B9D5}" type="slidenum">
              <a:rPr lang="hr-HR"/>
              <a:pPr/>
              <a:t>7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7DA0203-0F2F-419D-89AF-D3360F8DCFAE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87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Pitanja i problemi</a:t>
            </a:r>
          </a:p>
        </p:txBody>
      </p:sp>
      <p:sp>
        <p:nvSpPr>
          <p:cNvPr id="187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Monotype Sorts" pitchFamily="2" charset="2"/>
              <a:buAutoNum type="arabicPeriod"/>
              <a:defRPr/>
            </a:pPr>
            <a:r>
              <a:rPr lang="hr-HR" smtClean="0"/>
              <a:t>Kolega vam kaže da je napisao algoritam za slijedno pretraživanje za kojeg vrijedi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O(log n)</a:t>
            </a:r>
            <a:r>
              <a:rPr lang="hr-HR" smtClean="0"/>
              <a:t>. Hoćete li mu </a:t>
            </a:r>
            <a:r>
              <a:rPr lang="hr-HR" smtClean="0">
                <a:solidFill>
                  <a:srgbClr val="FF0000"/>
                </a:solidFill>
              </a:rPr>
              <a:t>čestitati</a:t>
            </a:r>
            <a:r>
              <a:rPr lang="hr-HR" smtClean="0"/>
              <a:t> ili mu reći da </a:t>
            </a:r>
            <a:r>
              <a:rPr lang="hr-HR" smtClean="0">
                <a:solidFill>
                  <a:srgbClr val="FF0000"/>
                </a:solidFill>
              </a:rPr>
              <a:t>nema pojma</a:t>
            </a:r>
            <a:r>
              <a:rPr lang="hr-HR" smtClean="0"/>
              <a:t>? </a:t>
            </a:r>
            <a:r>
              <a:rPr lang="hr-HR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br>
              <a:rPr lang="hr-HR" smtClean="0">
                <a:solidFill>
                  <a:srgbClr val="FF0000"/>
                </a:solidFill>
                <a:sym typeface="Wingdings" pitchFamily="2" charset="2"/>
              </a:rPr>
            </a:br>
            <a:endParaRPr lang="hr-HR" smtClean="0">
              <a:solidFill>
                <a:srgbClr val="FF0000"/>
              </a:solidFill>
              <a:sym typeface="Wingdings" pitchFamily="2" charset="2"/>
            </a:endParaRPr>
          </a:p>
          <a:p>
            <a:pPr marL="533400" indent="-533400">
              <a:buFont typeface="Monotype Sorts" pitchFamily="2" charset="2"/>
              <a:buAutoNum type="arabicPeriod"/>
              <a:defRPr/>
            </a:pPr>
            <a:r>
              <a:rPr lang="hr-HR" smtClean="0"/>
              <a:t>U najboljem slučaju, zapis ćemo pronaći uz najmanji broj usporedbi. Gdje se taj zapis nalazi?</a:t>
            </a:r>
            <a:br>
              <a:rPr lang="hr-HR" smtClean="0"/>
            </a:br>
            <a:endParaRPr lang="hr-HR" smtClean="0"/>
          </a:p>
          <a:p>
            <a:pPr marL="533400" indent="-533400">
              <a:buFont typeface="Monotype Sorts" pitchFamily="2" charset="2"/>
              <a:buAutoNum type="arabicPeriod"/>
              <a:defRPr/>
            </a:pPr>
            <a:r>
              <a:rPr lang="hr-HR" smtClean="0"/>
              <a:t>Gdje će se nalaziti zapis kojeg ćemo pronaći uz najveći broj usporedbi?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59320CDC-A593-4EDC-9777-3C2E977D38CE}" type="slidenum">
              <a:rPr lang="hr-HR"/>
              <a:pPr/>
              <a:t>8</a:t>
            </a:fld>
            <a:r>
              <a:rPr lang="hr-HR"/>
              <a:t> / 40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6B58D28-28C0-433F-9F6C-A315FA7E1013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87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Čitanje po blokovima</a:t>
            </a:r>
          </a:p>
        </p:txBody>
      </p:sp>
      <p:sp>
        <p:nvSpPr>
          <p:cNvPr id="187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kod </a:t>
            </a:r>
            <a:r>
              <a:rPr lang="hr-HR" smtClean="0">
                <a:solidFill>
                  <a:srgbClr val="FF0000"/>
                </a:solidFill>
              </a:rPr>
              <a:t>direktnih</a:t>
            </a:r>
            <a:r>
              <a:rPr lang="hr-HR" smtClean="0"/>
              <a:t> datoteka (svi zapisi su jednake duljine!) </a:t>
            </a:r>
            <a:r>
              <a:rPr lang="hr-HR" smtClean="0">
                <a:solidFill>
                  <a:srgbClr val="FF0000"/>
                </a:solidFill>
              </a:rPr>
              <a:t>sortiranih</a:t>
            </a:r>
            <a:r>
              <a:rPr lang="hr-HR" smtClean="0"/>
              <a:t> po primarnom ključu nije neophodno pregledavati sve zapise </a:t>
            </a:r>
          </a:p>
          <a:p>
            <a:pPr lvl="1">
              <a:defRPr/>
            </a:pPr>
            <a:r>
              <a:rPr lang="hr-HR" smtClean="0"/>
              <a:t>može se pregledavati npr. </a:t>
            </a:r>
            <a:r>
              <a:rPr lang="hr-HR" smtClean="0">
                <a:solidFill>
                  <a:srgbClr val="FF0000"/>
                </a:solidFill>
              </a:rPr>
              <a:t>svaki stoti</a:t>
            </a:r>
            <a:r>
              <a:rPr lang="hr-HR" smtClean="0"/>
              <a:t> zapis</a:t>
            </a:r>
          </a:p>
          <a:p>
            <a:pPr lvl="1">
              <a:defRPr/>
            </a:pPr>
            <a:r>
              <a:rPr lang="hr-HR" smtClean="0"/>
              <a:t>kad se ustanovi položaj zapisa s traženim ključem, pripadni </a:t>
            </a:r>
            <a:r>
              <a:rPr lang="hr-HR" smtClean="0">
                <a:solidFill>
                  <a:srgbClr val="FF0000"/>
                </a:solidFill>
              </a:rPr>
              <a:t>blok</a:t>
            </a:r>
            <a:r>
              <a:rPr lang="hr-HR" smtClean="0"/>
              <a:t> se </a:t>
            </a:r>
            <a:r>
              <a:rPr lang="hr-HR" smtClean="0">
                <a:solidFill>
                  <a:srgbClr val="FF0000"/>
                </a:solidFill>
              </a:rPr>
              <a:t>slijedno</a:t>
            </a:r>
            <a:r>
              <a:rPr lang="hr-HR" smtClean="0"/>
              <a:t> pretraži</a:t>
            </a:r>
          </a:p>
          <a:p>
            <a:pPr lvl="1">
              <a:defRPr/>
            </a:pPr>
            <a:endParaRPr lang="hr-HR" smtClean="0"/>
          </a:p>
          <a:p>
            <a:pPr>
              <a:defRPr/>
            </a:pPr>
            <a:r>
              <a:rPr lang="hr-HR" smtClean="0"/>
              <a:t>Kako odrediti </a:t>
            </a:r>
            <a:r>
              <a:rPr lang="hr-HR" smtClean="0">
                <a:solidFill>
                  <a:srgbClr val="FF0000"/>
                </a:solidFill>
              </a:rPr>
              <a:t>optimalnu</a:t>
            </a:r>
            <a:r>
              <a:rPr lang="hr-HR" smtClean="0"/>
              <a:t> veličinu bloka?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AAC60342-6B78-4369-9489-F52CE77C3030}" type="slidenum">
              <a:rPr lang="hr-HR"/>
              <a:pPr/>
              <a:t>9</a:t>
            </a:fld>
            <a:r>
              <a:rPr lang="hr-HR"/>
              <a:t> / 40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07D8F65-0E11-4E57-BF55-750713D7FE27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87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Primjer - mjesta u Hrvatskoj</a:t>
            </a:r>
          </a:p>
        </p:txBody>
      </p:sp>
      <p:sp>
        <p:nvSpPr>
          <p:cNvPr id="187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tražimo Malinsku u popisu od </a:t>
            </a:r>
            <a:r>
              <a:rPr lang="hr-HR" smtClean="0">
                <a:solidFill>
                  <a:srgbClr val="FF0000"/>
                </a:solidFill>
              </a:rPr>
              <a:t>F=6935</a:t>
            </a:r>
            <a:r>
              <a:rPr lang="hr-HR" smtClean="0"/>
              <a:t> mjesta; na svakoj stranici je navedeno </a:t>
            </a:r>
            <a:r>
              <a:rPr lang="hr-HR" smtClean="0">
                <a:solidFill>
                  <a:srgbClr val="FF0000"/>
                </a:solidFill>
              </a:rPr>
              <a:t>B=60</a:t>
            </a:r>
            <a:r>
              <a:rPr lang="hr-HR" smtClean="0"/>
              <a:t> mjesta</a:t>
            </a:r>
          </a:p>
          <a:p>
            <a:pPr lvl="1">
              <a:defRPr/>
            </a:pPr>
            <a:r>
              <a:rPr lang="hr-HR" smtClean="0"/>
              <a:t>ima </a:t>
            </a:r>
            <a:r>
              <a:rPr lang="hr-HR" smtClean="0">
                <a:solidFill>
                  <a:srgbClr val="FF0000"/>
                </a:solidFill>
              </a:rPr>
              <a:t>F / B</a:t>
            </a:r>
            <a:r>
              <a:rPr lang="hr-HR" smtClean="0"/>
              <a:t> vodećih zapisa (stranica) - </a:t>
            </a:r>
            <a:r>
              <a:rPr lang="hr-HR" smtClean="0">
                <a:solidFill>
                  <a:srgbClr val="FF0000"/>
                </a:solidFill>
              </a:rPr>
              <a:t>F / B = 116</a:t>
            </a:r>
            <a:r>
              <a:rPr lang="hr-HR" smtClean="0"/>
              <a:t> </a:t>
            </a:r>
          </a:p>
          <a:p>
            <a:pPr lvl="1">
              <a:defRPr/>
            </a:pPr>
            <a:endParaRPr lang="hr-HR" smtClean="0"/>
          </a:p>
        </p:txBody>
      </p:sp>
      <p:sp>
        <p:nvSpPr>
          <p:cNvPr id="1876996" name="Rectangle 4"/>
          <p:cNvSpPr>
            <a:spLocks noChangeArrowheads="1"/>
          </p:cNvSpPr>
          <p:nvPr/>
        </p:nvSpPr>
        <p:spPr bwMode="auto">
          <a:xfrm>
            <a:off x="417513" y="2997200"/>
            <a:ext cx="1295400" cy="3095625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Ada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Adamovec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Adžamovci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.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.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.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Bair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Bajagić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Bajčići</a:t>
            </a:r>
          </a:p>
        </p:txBody>
      </p:sp>
      <p:sp>
        <p:nvSpPr>
          <p:cNvPr id="1876997" name="Rectangle 5"/>
          <p:cNvSpPr>
            <a:spLocks noChangeArrowheads="1"/>
          </p:cNvSpPr>
          <p:nvPr/>
        </p:nvSpPr>
        <p:spPr bwMode="auto">
          <a:xfrm>
            <a:off x="1570038" y="3068638"/>
            <a:ext cx="1438275" cy="3095625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Bajići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Bajkini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Bakar-dio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.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.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.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Barilović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Barkovići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Barlabaševec</a:t>
            </a:r>
          </a:p>
        </p:txBody>
      </p:sp>
      <p:sp>
        <p:nvSpPr>
          <p:cNvPr id="1876998" name="Rectangle 6"/>
          <p:cNvSpPr>
            <a:spLocks noChangeArrowheads="1"/>
          </p:cNvSpPr>
          <p:nvPr/>
        </p:nvSpPr>
        <p:spPr bwMode="auto">
          <a:xfrm>
            <a:off x="3368675" y="3213100"/>
            <a:ext cx="1439863" cy="3095625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Mali Gradac</a:t>
            </a:r>
          </a:p>
          <a:p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Mali Grđevac</a:t>
            </a:r>
          </a:p>
          <a:p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Mali Iž</a:t>
            </a:r>
          </a:p>
          <a:p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.</a:t>
            </a:r>
          </a:p>
          <a:p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Malinska</a:t>
            </a:r>
          </a:p>
          <a:p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.</a:t>
            </a:r>
          </a:p>
          <a:p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Manja Vas</a:t>
            </a:r>
          </a:p>
          <a:p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Manjadvorci</a:t>
            </a:r>
          </a:p>
          <a:p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Manjerovići</a:t>
            </a:r>
          </a:p>
        </p:txBody>
      </p:sp>
      <p:sp>
        <p:nvSpPr>
          <p:cNvPr id="1876999" name="Rectangle 7"/>
          <p:cNvSpPr>
            <a:spLocks noChangeArrowheads="1"/>
          </p:cNvSpPr>
          <p:nvPr/>
        </p:nvSpPr>
        <p:spPr bwMode="auto">
          <a:xfrm>
            <a:off x="6967538" y="2852738"/>
            <a:ext cx="1154112" cy="3095625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Zvijerci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Zvjerinac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Zvoneća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.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.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.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Žitomir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Živaja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Živike</a:t>
            </a:r>
          </a:p>
        </p:txBody>
      </p:sp>
      <p:sp>
        <p:nvSpPr>
          <p:cNvPr id="1877000" name="Rectangle 8"/>
          <p:cNvSpPr>
            <a:spLocks noChangeArrowheads="1"/>
          </p:cNvSpPr>
          <p:nvPr/>
        </p:nvSpPr>
        <p:spPr bwMode="auto">
          <a:xfrm>
            <a:off x="8266113" y="2708275"/>
            <a:ext cx="1441450" cy="3095625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Živković Kosa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Živogošće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Žlebec Gorički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.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Žutnica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Žužići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Žužići</a:t>
            </a:r>
          </a:p>
          <a:p>
            <a:pPr>
              <a:defRPr/>
            </a:pPr>
            <a:endParaRPr lang="hr-HR" sz="1800" b="0"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</a:endParaRPr>
          </a:p>
          <a:p>
            <a:pPr>
              <a:defRPr/>
            </a:pPr>
            <a:endParaRPr lang="hr-HR" sz="1800" b="0"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</a:endParaRPr>
          </a:p>
        </p:txBody>
      </p:sp>
      <p:sp>
        <p:nvSpPr>
          <p:cNvPr id="1877001" name="Oval 9"/>
          <p:cNvSpPr>
            <a:spLocks noChangeArrowheads="1"/>
          </p:cNvSpPr>
          <p:nvPr/>
        </p:nvSpPr>
        <p:spPr bwMode="auto">
          <a:xfrm>
            <a:off x="200025" y="2636838"/>
            <a:ext cx="865188" cy="4318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8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1</a:t>
            </a:r>
          </a:p>
        </p:txBody>
      </p:sp>
      <p:sp>
        <p:nvSpPr>
          <p:cNvPr id="1877002" name="Oval 10"/>
          <p:cNvSpPr>
            <a:spLocks noChangeArrowheads="1"/>
          </p:cNvSpPr>
          <p:nvPr/>
        </p:nvSpPr>
        <p:spPr bwMode="auto">
          <a:xfrm>
            <a:off x="2000250" y="2708275"/>
            <a:ext cx="865188" cy="4318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8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2</a:t>
            </a:r>
          </a:p>
        </p:txBody>
      </p:sp>
      <p:sp>
        <p:nvSpPr>
          <p:cNvPr id="1877003" name="Oval 11"/>
          <p:cNvSpPr>
            <a:spLocks noChangeArrowheads="1"/>
          </p:cNvSpPr>
          <p:nvPr/>
        </p:nvSpPr>
        <p:spPr bwMode="auto">
          <a:xfrm>
            <a:off x="7185025" y="2492375"/>
            <a:ext cx="865188" cy="4318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8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115</a:t>
            </a:r>
          </a:p>
        </p:txBody>
      </p:sp>
      <p:sp>
        <p:nvSpPr>
          <p:cNvPr id="1877004" name="Oval 12"/>
          <p:cNvSpPr>
            <a:spLocks noChangeArrowheads="1"/>
          </p:cNvSpPr>
          <p:nvPr/>
        </p:nvSpPr>
        <p:spPr bwMode="auto">
          <a:xfrm>
            <a:off x="8553450" y="2420938"/>
            <a:ext cx="865188" cy="4318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8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116</a:t>
            </a:r>
          </a:p>
        </p:txBody>
      </p:sp>
      <p:sp>
        <p:nvSpPr>
          <p:cNvPr id="1877005" name="Rectangle 13"/>
          <p:cNvSpPr>
            <a:spLocks noChangeArrowheads="1"/>
          </p:cNvSpPr>
          <p:nvPr/>
        </p:nvSpPr>
        <p:spPr bwMode="auto">
          <a:xfrm>
            <a:off x="5024438" y="3284538"/>
            <a:ext cx="1009650" cy="3095625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Maovice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Maovice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Maračići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.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.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.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Martin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Martina</a:t>
            </a:r>
          </a:p>
          <a:p>
            <a:pPr>
              <a:defRPr/>
            </a:pPr>
            <a:r>
              <a:rPr lang="hr-HR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Martinac</a:t>
            </a:r>
          </a:p>
        </p:txBody>
      </p:sp>
      <p:sp>
        <p:nvSpPr>
          <p:cNvPr id="1877006" name="Oval 14"/>
          <p:cNvSpPr>
            <a:spLocks noChangeArrowheads="1"/>
          </p:cNvSpPr>
          <p:nvPr/>
        </p:nvSpPr>
        <p:spPr bwMode="auto">
          <a:xfrm>
            <a:off x="5097463" y="2924175"/>
            <a:ext cx="865187" cy="4318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8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61</a:t>
            </a:r>
          </a:p>
        </p:txBody>
      </p:sp>
      <p:sp>
        <p:nvSpPr>
          <p:cNvPr id="1877007" name="Oval 15"/>
          <p:cNvSpPr>
            <a:spLocks noChangeArrowheads="1"/>
          </p:cNvSpPr>
          <p:nvPr/>
        </p:nvSpPr>
        <p:spPr bwMode="auto">
          <a:xfrm>
            <a:off x="3800475" y="2924175"/>
            <a:ext cx="865188" cy="4318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8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60</a:t>
            </a:r>
          </a:p>
        </p:txBody>
      </p:sp>
      <p:sp>
        <p:nvSpPr>
          <p:cNvPr id="1877008" name="Rectangle 16"/>
          <p:cNvSpPr>
            <a:spLocks noChangeArrowheads="1"/>
          </p:cNvSpPr>
          <p:nvPr/>
        </p:nvSpPr>
        <p:spPr bwMode="auto">
          <a:xfrm>
            <a:off x="200025" y="2997200"/>
            <a:ext cx="1657350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r-HR" sz="1800" b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77009" name="Rectangle 17"/>
          <p:cNvSpPr>
            <a:spLocks noChangeArrowheads="1"/>
          </p:cNvSpPr>
          <p:nvPr/>
        </p:nvSpPr>
        <p:spPr bwMode="auto">
          <a:xfrm>
            <a:off x="5962650" y="6021388"/>
            <a:ext cx="3743325" cy="412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05000"/>
              </a:lnSpc>
              <a:buSzPct val="75000"/>
              <a:buFont typeface="Monotype Sorts" pitchFamily="2" charset="2"/>
              <a:buNone/>
              <a:defRPr/>
            </a:pPr>
            <a:r>
              <a:rPr kumimoji="0" lang="en-GB" b="0">
                <a:solidFill>
                  <a:schemeClr val="folHlink"/>
                </a:solidFill>
                <a:sym typeface="Wingdings" pitchFamily="2" charset="2"/>
              </a:rPr>
              <a:t></a:t>
            </a:r>
            <a:r>
              <a:rPr lang="hr-HR" b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CitanjePoBlokovima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77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7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8049E-6 -4.44444E-6 L 0.12721 0.015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77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21 0.01575 L 0.30888 0.0368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77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87 0.03678 L 0.45568 0.0481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77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68 0.04812 L 0.30887 0.0367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77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87 0.03678 L 0.30887 0.0844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77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87 0.08444 L 0.30887 0.1311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77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87 0.13116 L 0.30887 0.2273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77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7008" grpId="0" animBg="1"/>
      <p:bldP spid="1877008" grpId="1" animBg="1"/>
      <p:bldP spid="1877008" grpId="2" animBg="1"/>
      <p:bldP spid="1877008" grpId="3" animBg="1"/>
      <p:bldP spid="1877008" grpId="4" animBg="1"/>
      <p:bldP spid="1877008" grpId="5" animBg="1"/>
      <p:bldP spid="1877008" grpId="6" animBg="1"/>
      <p:bldP spid="1877008" grpId="7" animBg="1"/>
    </p:bldLst>
  </p:timing>
</p:sld>
</file>

<file path=ppt/theme/theme1.xml><?xml version="1.0" encoding="utf-8"?>
<a:theme xmlns:a="http://schemas.openxmlformats.org/drawingml/2006/main" name="ASP">
  <a:themeElements>
    <a:clrScheme name="ASP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ASP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ASP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25039</TotalTime>
  <Words>4267</Words>
  <Application>Microsoft Office PowerPoint</Application>
  <PresentationFormat>A4 Paper (210x297 mm)</PresentationFormat>
  <Paragraphs>668</Paragraphs>
  <Slides>40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ASP</vt:lpstr>
      <vt:lpstr>Picture</vt:lpstr>
      <vt:lpstr>Equation</vt:lpstr>
      <vt:lpstr>Algoritmi i strukture podataka</vt:lpstr>
      <vt:lpstr>Creative Commons</vt:lpstr>
      <vt:lpstr>Tehnike adresiranja</vt:lpstr>
      <vt:lpstr>Osnovni pojmovi</vt:lpstr>
      <vt:lpstr>Slijedno pretraživanje</vt:lpstr>
      <vt:lpstr>Slijedno pretraživanje sortiranih zapisa</vt:lpstr>
      <vt:lpstr>Pitanja i problemi</vt:lpstr>
      <vt:lpstr>Čitanje po blokovima</vt:lpstr>
      <vt:lpstr>Primjer - mjesta u Hrvatskoj</vt:lpstr>
      <vt:lpstr>Optimalna veličina bloka</vt:lpstr>
      <vt:lpstr>Binarno pretraživanje</vt:lpstr>
      <vt:lpstr>Primjer binarnog pretraživanja</vt:lpstr>
      <vt:lpstr>Algoritam za binarno pretraživanje</vt:lpstr>
      <vt:lpstr>Problemi i zadaci</vt:lpstr>
      <vt:lpstr>Problemi i zadaci</vt:lpstr>
      <vt:lpstr>Indeksno-slijedne datoteke</vt:lpstr>
      <vt:lpstr>Indeksno-slijedne datoteke</vt:lpstr>
      <vt:lpstr>Postupci pretraživanja</vt:lpstr>
      <vt:lpstr>Ideja raspršenog adresiranja </vt:lpstr>
      <vt:lpstr>Raspršeno adresiranje</vt:lpstr>
      <vt:lpstr>Primjer</vt:lpstr>
      <vt:lpstr>Kapacitet pretinca</vt:lpstr>
      <vt:lpstr>Gustoća pakiranja</vt:lpstr>
      <vt:lpstr>Postupak s preljevom</vt:lpstr>
      <vt:lpstr>Statistika kod raspršenog adresiranja</vt:lpstr>
      <vt:lpstr>Transformacija ključa u adresu</vt:lpstr>
      <vt:lpstr>Karakteristike dobre transformacije</vt:lpstr>
      <vt:lpstr>Korištenje raspršenog adresiranja</vt:lpstr>
      <vt:lpstr>Primjer transformacije ključa u adresu</vt:lpstr>
      <vt:lpstr>Metode transformacije ključa u adresu</vt:lpstr>
      <vt:lpstr>Metode transformacije ključa u adresu</vt:lpstr>
      <vt:lpstr>Određivanje parametara</vt:lpstr>
      <vt:lpstr>Rješenje</vt:lpstr>
      <vt:lpstr>Upisivanje zapisa u pretince tablice raspršenih adresa</vt:lpstr>
      <vt:lpstr>Primjeri transformacije ključa</vt:lpstr>
      <vt:lpstr>Programsko rješenje</vt:lpstr>
      <vt:lpstr>Programsko rješenje</vt:lpstr>
      <vt:lpstr>Zadaci za vježbu</vt:lpstr>
      <vt:lpstr>Zadaci za vježbu</vt:lpstr>
      <vt:lpstr>Zadaci za vježbu</vt:lpstr>
    </vt:vector>
  </TitlesOfParts>
  <Manager>Damir Kalpić</Manager>
  <Company>ZPR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</dc:title>
  <dc:creator>Gordan Gledec</dc:creator>
  <cp:lastModifiedBy>Nikica Hlupić</cp:lastModifiedBy>
  <cp:revision>995</cp:revision>
  <cp:lastPrinted>1999-09-23T14:23:06Z</cp:lastPrinted>
  <dcterms:created xsi:type="dcterms:W3CDTF">1998-09-29T08:27:49Z</dcterms:created>
  <dcterms:modified xsi:type="dcterms:W3CDTF">2013-03-04T09:04:15Z</dcterms:modified>
</cp:coreProperties>
</file>