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8"/>
  </p:notesMasterIdLst>
  <p:handoutMasterIdLst>
    <p:handoutMasterId r:id="rId39"/>
  </p:handoutMasterIdLst>
  <p:sldIdLst>
    <p:sldId id="928" r:id="rId2"/>
    <p:sldId id="922" r:id="rId3"/>
    <p:sldId id="777" r:id="rId4"/>
    <p:sldId id="778" r:id="rId5"/>
    <p:sldId id="779" r:id="rId6"/>
    <p:sldId id="780" r:id="rId7"/>
    <p:sldId id="781" r:id="rId8"/>
    <p:sldId id="782" r:id="rId9"/>
    <p:sldId id="783" r:id="rId10"/>
    <p:sldId id="784" r:id="rId11"/>
    <p:sldId id="785" r:id="rId12"/>
    <p:sldId id="786" r:id="rId13"/>
    <p:sldId id="787" r:id="rId14"/>
    <p:sldId id="788" r:id="rId15"/>
    <p:sldId id="789" r:id="rId16"/>
    <p:sldId id="790" r:id="rId17"/>
    <p:sldId id="791" r:id="rId18"/>
    <p:sldId id="792" r:id="rId19"/>
    <p:sldId id="793" r:id="rId20"/>
    <p:sldId id="794" r:id="rId21"/>
    <p:sldId id="795" r:id="rId22"/>
    <p:sldId id="796" r:id="rId23"/>
    <p:sldId id="797" r:id="rId24"/>
    <p:sldId id="798" r:id="rId25"/>
    <p:sldId id="799" r:id="rId26"/>
    <p:sldId id="800" r:id="rId27"/>
    <p:sldId id="801" r:id="rId28"/>
    <p:sldId id="802" r:id="rId29"/>
    <p:sldId id="803" r:id="rId30"/>
    <p:sldId id="804" r:id="rId31"/>
    <p:sldId id="805" r:id="rId32"/>
    <p:sldId id="806" r:id="rId33"/>
    <p:sldId id="807" r:id="rId34"/>
    <p:sldId id="808" r:id="rId35"/>
    <p:sldId id="809" r:id="rId36"/>
    <p:sldId id="810" r:id="rId37"/>
  </p:sldIdLst>
  <p:sldSz cx="9906000" cy="6858000" type="A4"/>
  <p:notesSz cx="6669088" cy="9926638"/>
  <p:defaultTextStyle>
    <a:defPPr>
      <a:defRPr lang="en-US"/>
    </a:defPPr>
    <a:lvl1pPr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1pPr>
    <a:lvl2pPr marL="4572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2pPr>
    <a:lvl3pPr marL="9144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3pPr>
    <a:lvl4pPr marL="13716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4pPr>
    <a:lvl5pPr marL="18288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5pPr>
    <a:lvl6pPr marL="2286000" algn="l" defTabSz="914400" rtl="0" eaLnBrk="1" latinLnBrk="0" hangingPunct="1">
      <a:defRPr kumimoji="1" sz="2000" b="1" kern="1200">
        <a:solidFill>
          <a:srgbClr val="000000"/>
        </a:solidFill>
        <a:latin typeface="Courier New" pitchFamily="49" charset="0"/>
        <a:ea typeface="+mn-ea"/>
        <a:cs typeface="+mn-cs"/>
      </a:defRPr>
    </a:lvl6pPr>
    <a:lvl7pPr marL="2743200" algn="l" defTabSz="914400" rtl="0" eaLnBrk="1" latinLnBrk="0" hangingPunct="1">
      <a:defRPr kumimoji="1" sz="2000" b="1" kern="1200">
        <a:solidFill>
          <a:srgbClr val="000000"/>
        </a:solidFill>
        <a:latin typeface="Courier New" pitchFamily="49" charset="0"/>
        <a:ea typeface="+mn-ea"/>
        <a:cs typeface="+mn-cs"/>
      </a:defRPr>
    </a:lvl7pPr>
    <a:lvl8pPr marL="3200400" algn="l" defTabSz="914400" rtl="0" eaLnBrk="1" latinLnBrk="0" hangingPunct="1">
      <a:defRPr kumimoji="1" sz="2000" b="1" kern="1200">
        <a:solidFill>
          <a:srgbClr val="000000"/>
        </a:solidFill>
        <a:latin typeface="Courier New" pitchFamily="49" charset="0"/>
        <a:ea typeface="+mn-ea"/>
        <a:cs typeface="+mn-cs"/>
      </a:defRPr>
    </a:lvl8pPr>
    <a:lvl9pPr marL="3657600" algn="l" defTabSz="914400" rtl="0" eaLnBrk="1" latinLnBrk="0" hangingPunct="1">
      <a:defRPr kumimoji="1" sz="2000" b="1" kern="1200">
        <a:solidFill>
          <a:srgbClr val="000000"/>
        </a:solidFill>
        <a:latin typeface="Courier New"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8000"/>
    <a:srgbClr val="000099"/>
    <a:srgbClr val="FFCC99"/>
    <a:srgbClr val="FF9900"/>
    <a:srgbClr val="FFFF00"/>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85149" autoAdjust="0"/>
  </p:normalViewPr>
  <p:slideViewPr>
    <p:cSldViewPr snapToGrid="0">
      <p:cViewPr varScale="1">
        <p:scale>
          <a:sx n="81" d="100"/>
          <a:sy n="81" d="100"/>
        </p:scale>
        <p:origin x="-546" y="-84"/>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1" d="100"/>
          <a:sy n="71" d="100"/>
        </p:scale>
        <p:origin x="-1272" y="-114"/>
      </p:cViewPr>
      <p:guideLst>
        <p:guide orient="horz" pos="3102"/>
        <p:guide pos="209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0.xml"/><Relationship Id="rId1" Type="http://schemas.openxmlformats.org/officeDocument/2006/relationships/slide" Target="slides/slide17.xml"/><Relationship Id="rId6" Type="http://schemas.openxmlformats.org/officeDocument/2006/relationships/slide" Target="slides/slide36.xml"/><Relationship Id="rId5" Type="http://schemas.openxmlformats.org/officeDocument/2006/relationships/slide" Target="slides/slide35.xml"/><Relationship Id="rId4"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5" name="Rectangle 7"/>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6" name="Rectangle 8"/>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7" name="Rectangle 9"/>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8" name="Rectangle 10"/>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200" b="0">
                <a:solidFill>
                  <a:schemeClr val="tx1"/>
                </a:solidFill>
                <a:latin typeface="Times New Roman" pitchFamily="18" charset="0"/>
              </a:defRPr>
            </a:lvl1pPr>
          </a:lstStyle>
          <a:p>
            <a:pPr>
              <a:defRPr/>
            </a:pPr>
            <a:fld id="{8333F35D-8546-4BFD-9061-D12E4AEE044B}" type="slidenum">
              <a:rPr lang="hr-HR"/>
              <a:pPr>
                <a:defRPr/>
              </a:pPr>
              <a:t>‹#›</a:t>
            </a:fld>
            <a:endParaRPr lang="hr-H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lvl1pPr defTabSz="912813">
              <a:spcBef>
                <a:spcPct val="0"/>
              </a:spcBef>
              <a:buClrTx/>
              <a:buFontTx/>
              <a:buNone/>
              <a:defRPr kumimoji="0" sz="1200" b="0">
                <a:latin typeface="Times New Roman" pitchFamily="18" charset="0"/>
              </a:defRPr>
            </a:lvl1pPr>
          </a:lstStyle>
          <a:p>
            <a:pPr>
              <a:defRPr/>
            </a:pPr>
            <a:endParaRPr lang="en-US"/>
          </a:p>
        </p:txBody>
      </p:sp>
      <p:sp>
        <p:nvSpPr>
          <p:cNvPr id="4710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lvl1pPr algn="r" defTabSz="912813">
              <a:spcBef>
                <a:spcPct val="0"/>
              </a:spcBef>
              <a:buClrTx/>
              <a:buFontTx/>
              <a:buNone/>
              <a:defRPr kumimoji="0" sz="1200" b="0">
                <a:latin typeface="Times New Roman" pitchFamily="18"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654050" y="747713"/>
            <a:ext cx="5367338" cy="3717925"/>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889000" y="4716463"/>
            <a:ext cx="4891088" cy="4462462"/>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1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337" tIns="45668" rIns="91337" bIns="45668" numCol="1" anchor="b" anchorCtr="0" compatLnSpc="1">
            <a:prstTxWarp prst="textNoShape">
              <a:avLst/>
            </a:prstTxWarp>
          </a:bodyPr>
          <a:lstStyle>
            <a:lvl1pPr defTabSz="912813">
              <a:spcBef>
                <a:spcPct val="0"/>
              </a:spcBef>
              <a:buClrTx/>
              <a:buFontTx/>
              <a:buNone/>
              <a:defRPr kumimoji="0" sz="1200" b="0">
                <a:latin typeface="Times New Roman" pitchFamily="18" charset="0"/>
              </a:defRPr>
            </a:lvl1pPr>
          </a:lstStyle>
          <a:p>
            <a:pPr>
              <a:defRPr/>
            </a:pPr>
            <a:endParaRPr lang="en-US"/>
          </a:p>
        </p:txBody>
      </p:sp>
      <p:sp>
        <p:nvSpPr>
          <p:cNvPr id="4711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337" tIns="45668" rIns="91337" bIns="45668" numCol="1" anchor="b" anchorCtr="0" compatLnSpc="1">
            <a:prstTxWarp prst="textNoShape">
              <a:avLst/>
            </a:prstTxWarp>
          </a:bodyPr>
          <a:lstStyle>
            <a:lvl1pPr algn="r" defTabSz="912813">
              <a:spcBef>
                <a:spcPct val="0"/>
              </a:spcBef>
              <a:buClrTx/>
              <a:buFontTx/>
              <a:buNone/>
              <a:defRPr kumimoji="0" sz="1200" b="0">
                <a:latin typeface="Times New Roman" pitchFamily="18" charset="0"/>
              </a:defRPr>
            </a:lvl1pPr>
          </a:lstStyle>
          <a:p>
            <a:pPr>
              <a:defRPr/>
            </a:pPr>
            <a:fld id="{E0BB9304-DB7C-40A2-AA41-F8B840508DAE}"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The_Tortoise_and_the_Har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n.wikipedia.org/wiki/Quicksort" TargetMode="External"/><Relationship Id="rId5" Type="http://schemas.openxmlformats.org/officeDocument/2006/relationships/hyperlink" Target="http://en.wikipedia.org/wiki/Comb_sort" TargetMode="External"/><Relationship Id="rId4" Type="http://schemas.openxmlformats.org/officeDocument/2006/relationships/hyperlink" Target="http://en.wikipedia.org/wiki/Cocktail_sor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54050" y="747713"/>
            <a:ext cx="5370513" cy="3717925"/>
          </a:xfrm>
          <a:ln/>
        </p:spPr>
      </p:sp>
      <p:sp>
        <p:nvSpPr>
          <p:cNvPr id="5325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4050" y="747713"/>
            <a:ext cx="5370513" cy="3717925"/>
          </a:xfrm>
          <a:ln/>
        </p:spPr>
      </p:sp>
      <p:sp>
        <p:nvSpPr>
          <p:cNvPr id="5427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4050" y="747713"/>
            <a:ext cx="5370513" cy="3717925"/>
          </a:xfrm>
          <a:ln/>
        </p:spPr>
      </p:sp>
      <p:sp>
        <p:nvSpPr>
          <p:cNvPr id="55299" name="Rectangle 3"/>
          <p:cNvSpPr>
            <a:spLocks noGrp="1" noChangeArrowheads="1"/>
          </p:cNvSpPr>
          <p:nvPr>
            <p:ph type="body" idx="1"/>
          </p:nvPr>
        </p:nvSpPr>
        <p:spPr>
          <a:noFill/>
          <a:ln/>
        </p:spPr>
        <p:txBody>
          <a:bodyPr lIns="91324" tIns="45661" rIns="91324" bIns="45661"/>
          <a:lstStyle/>
          <a:p>
            <a:pPr eaLnBrk="1" hangingPunct="1"/>
            <a:r>
              <a:rPr lang="hr-HR" b="1" smtClean="0"/>
              <a:t>Strahil je izrazio rezervaciju prema zečevima i škornjačama, tak da je ovo pending removal</a:t>
            </a:r>
          </a:p>
          <a:p>
            <a:pPr eaLnBrk="1" hangingPunct="1"/>
            <a:r>
              <a:rPr lang="en-US" b="1" smtClean="0"/>
              <a:t>Rabbits and turtles</a:t>
            </a:r>
          </a:p>
          <a:p>
            <a:pPr eaLnBrk="1" hangingPunct="1"/>
            <a:r>
              <a:rPr lang="en-US" smtClean="0"/>
              <a:t>The positions of the elements in bubble sort will play a large part in determining its performance. Large elements at the top of the list do not pose a problem, as they are quickly swapped downwards. Small elements at the bottom, however, as mentioned earlier, move to the top extremely slowly. This has led to these types of elements being named </a:t>
            </a:r>
            <a:r>
              <a:rPr lang="en-US" smtClean="0">
                <a:hlinkClick r:id="rId3" tooltip="The Tortoise and the Hare"/>
              </a:rPr>
              <a:t>rabbits and turtles</a:t>
            </a:r>
            <a:r>
              <a:rPr lang="en-US" smtClean="0"/>
              <a:t>, respectively.</a:t>
            </a:r>
          </a:p>
          <a:p>
            <a:pPr eaLnBrk="1" hangingPunct="1"/>
            <a:r>
              <a:rPr lang="en-US" smtClean="0"/>
              <a:t>Various efforts have been made to eliminate turtles to improve upon the speed of bubble sort. </a:t>
            </a:r>
            <a:r>
              <a:rPr lang="en-US" smtClean="0">
                <a:hlinkClick r:id="rId4" tooltip="Cocktail sort"/>
              </a:rPr>
              <a:t>Cocktail sort</a:t>
            </a:r>
            <a:r>
              <a:rPr lang="en-US" smtClean="0"/>
              <a:t> does pretty well, but it still retains </a:t>
            </a:r>
            <a:r>
              <a:rPr lang="en-US" i="1" smtClean="0"/>
              <a:t>O(n</a:t>
            </a:r>
            <a:r>
              <a:rPr lang="en-US" i="1" baseline="30000" smtClean="0"/>
              <a:t>2</a:t>
            </a:r>
            <a:r>
              <a:rPr lang="en-US" i="1" smtClean="0"/>
              <a:t>)</a:t>
            </a:r>
            <a:r>
              <a:rPr lang="en-US" smtClean="0"/>
              <a:t> worst-case complexity. </a:t>
            </a:r>
            <a:r>
              <a:rPr lang="en-US" smtClean="0">
                <a:hlinkClick r:id="rId5" tooltip="Comb sort"/>
              </a:rPr>
              <a:t>Comb sort</a:t>
            </a:r>
            <a:r>
              <a:rPr lang="en-US" smtClean="0"/>
              <a:t> compares elements large gaps apart and can move turtles extremely quickly, before proceeding to smaller and smaller gaps to smoothen out the list. Its average speed is comparable to faster algorithms like </a:t>
            </a:r>
            <a:r>
              <a:rPr lang="en-US" smtClean="0">
                <a:hlinkClick r:id="rId6" tooltip="Quicksort"/>
              </a:rPr>
              <a:t>Quicksort</a:t>
            </a:r>
            <a:r>
              <a:rPr lang="en-US" smtClean="0"/>
              <a:t>.</a:t>
            </a:r>
          </a:p>
          <a:p>
            <a:pPr eaLnBrk="1" hangingPunct="1"/>
            <a:endParaRPr lang="hr-HR" smtClean="0"/>
          </a:p>
          <a:p>
            <a:pPr eaLnBrk="1" hangingPunct="1"/>
            <a:r>
              <a:rPr lang="hr-HR" smtClean="0"/>
              <a:t>Ovo je nekad tu bilo, ali je maknuto jer je overkill:</a:t>
            </a:r>
          </a:p>
          <a:p>
            <a:r>
              <a:rPr lang="hr-HR" smtClean="0"/>
              <a:t>poboljšanja: </a:t>
            </a:r>
          </a:p>
          <a:p>
            <a:pPr lvl="1"/>
            <a:r>
              <a:rPr lang="hr-HR" smtClean="0"/>
              <a:t>koktel-sort (</a:t>
            </a:r>
            <a:r>
              <a:rPr lang="hr-HR" i="1" smtClean="0"/>
              <a:t>cocktail sort</a:t>
            </a:r>
            <a:r>
              <a:rPr lang="hr-HR" smtClean="0"/>
              <a:t>) – alternira: velike na kraj, male na početak </a:t>
            </a:r>
          </a:p>
          <a:p>
            <a:pPr lvl="1"/>
            <a:r>
              <a:rPr lang="hr-HR" smtClean="0"/>
              <a:t>sort češljanjem (</a:t>
            </a:r>
            <a:r>
              <a:rPr lang="hr-HR" i="1" smtClean="0"/>
              <a:t>comb sort</a:t>
            </a:r>
            <a:r>
              <a:rPr lang="hr-HR" smtClean="0"/>
              <a:t>) – uspoređuje udaljenije elemente</a:t>
            </a:r>
          </a:p>
          <a:p>
            <a:pPr eaLnBrk="1" hangingPunct="1"/>
            <a:endParaRPr lang="hr-H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4050" y="747713"/>
            <a:ext cx="5370513" cy="3717925"/>
          </a:xfrm>
          <a:ln/>
        </p:spPr>
      </p:sp>
      <p:sp>
        <p:nvSpPr>
          <p:cNvPr id="5632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4050" y="747713"/>
            <a:ext cx="5370513" cy="3717925"/>
          </a:xfrm>
          <a:ln/>
        </p:spPr>
      </p:sp>
      <p:sp>
        <p:nvSpPr>
          <p:cNvPr id="5734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4050" y="747713"/>
            <a:ext cx="5370513" cy="3717925"/>
          </a:xfrm>
          <a:ln/>
        </p:spPr>
      </p:sp>
      <p:sp>
        <p:nvSpPr>
          <p:cNvPr id="5837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4050" y="747713"/>
            <a:ext cx="5370513" cy="3717925"/>
          </a:xfrm>
          <a:ln/>
        </p:spPr>
      </p:sp>
      <p:sp>
        <p:nvSpPr>
          <p:cNvPr id="5939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9AE02A74-5061-44EE-9714-7AF8E23A9147}" type="slidenum">
              <a:rPr kumimoji="0" lang="en-US" sz="1200" b="0">
                <a:latin typeface="Times New Roman" pitchFamily="18" charset="0"/>
              </a:rPr>
              <a:pPr algn="r" defTabSz="912813">
                <a:spcBef>
                  <a:spcPct val="0"/>
                </a:spcBef>
                <a:buClrTx/>
                <a:buFontTx/>
                <a:buNone/>
              </a:pPr>
              <a:t>17</a:t>
            </a:fld>
            <a:endParaRPr kumimoji="0" lang="en-US" sz="1200" b="0">
              <a:latin typeface="Times New Roman" pitchFamily="18" charset="0"/>
            </a:endParaRPr>
          </a:p>
        </p:txBody>
      </p:sp>
      <p:sp>
        <p:nvSpPr>
          <p:cNvPr id="60419" name="Rectangle 2"/>
          <p:cNvSpPr>
            <a:spLocks noGrp="1" noRot="1" noChangeAspect="1" noChangeArrowheads="1" noTextEdit="1"/>
          </p:cNvSpPr>
          <p:nvPr>
            <p:ph type="sldImg"/>
          </p:nvPr>
        </p:nvSpPr>
        <p:spPr>
          <a:xfrm>
            <a:off x="654050" y="747713"/>
            <a:ext cx="5370513" cy="3717925"/>
          </a:xfrm>
          <a:ln/>
        </p:spPr>
      </p:sp>
      <p:sp>
        <p:nvSpPr>
          <p:cNvPr id="6042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4050" y="747713"/>
            <a:ext cx="5370513" cy="3717925"/>
          </a:xfrm>
          <a:ln/>
        </p:spPr>
      </p:sp>
      <p:sp>
        <p:nvSpPr>
          <p:cNvPr id="6144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4050" y="747713"/>
            <a:ext cx="5370513" cy="3717925"/>
          </a:xfrm>
          <a:ln/>
        </p:spPr>
      </p:sp>
      <p:sp>
        <p:nvSpPr>
          <p:cNvPr id="6246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654050" y="747713"/>
            <a:ext cx="5370513" cy="3717925"/>
          </a:xfrm>
          <a:ln/>
        </p:spPr>
      </p:sp>
      <p:sp>
        <p:nvSpPr>
          <p:cNvPr id="45059" name="Rectangle 3"/>
          <p:cNvSpPr>
            <a:spLocks noGrp="1" noChangeArrowheads="1"/>
          </p:cNvSpPr>
          <p:nvPr>
            <p:ph type="body" idx="1"/>
          </p:nvPr>
        </p:nvSpPr>
        <p:spPr>
          <a:noFill/>
          <a:ln/>
        </p:spPr>
        <p:txBody>
          <a:bodyPr/>
          <a:lstStyle/>
          <a:p>
            <a:pPr eaLnBrk="1" hangingPunct="1"/>
            <a:r>
              <a:rPr lang="hr-HR" smtClean="0"/>
              <a:t>Riječ-dvije o velikim slovima na početku bulleta: </a:t>
            </a:r>
          </a:p>
          <a:p>
            <a:pPr eaLnBrk="1" hangingPunct="1"/>
            <a:endParaRPr lang="hr-HR" smtClean="0"/>
          </a:p>
          <a:p>
            <a:pPr eaLnBrk="1" hangingPunct="1">
              <a:buFontTx/>
              <a:buChar char="-"/>
            </a:pPr>
            <a:r>
              <a:rPr lang="hr-HR" smtClean="0"/>
              <a:t>Ako je u pitanju rečenica, slovo je veliko.</a:t>
            </a:r>
          </a:p>
          <a:p>
            <a:pPr lvl="1" eaLnBrk="1" hangingPunct="1">
              <a:buFontTx/>
              <a:buChar char="-"/>
            </a:pPr>
            <a:r>
              <a:rPr lang="hr-HR" smtClean="0"/>
              <a:t>rečenicu prepoznajete po posljednjem znaku (npr. točka, uskličnik, upitnik; ne i dvotočka!) </a:t>
            </a:r>
            <a:r>
              <a:rPr lang="hr-HR" smtClean="0">
                <a:sym typeface="Wingdings" pitchFamily="2" charset="2"/>
              </a:rPr>
              <a:t></a:t>
            </a:r>
            <a:endParaRPr lang="hr-HR" smtClean="0"/>
          </a:p>
          <a:p>
            <a:pPr eaLnBrk="1" hangingPunct="1">
              <a:buFontTx/>
              <a:buChar char="-"/>
            </a:pPr>
            <a:r>
              <a:rPr lang="hr-HR" smtClean="0"/>
              <a:t>inače je malo</a:t>
            </a:r>
          </a:p>
          <a:p>
            <a:pPr lvl="1" eaLnBrk="1" hangingPunct="1"/>
            <a:endParaRPr lang="hr-H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F4C42538-7CF2-4059-8250-931269D9A647}" type="slidenum">
              <a:rPr kumimoji="0" lang="en-US" sz="1200" b="0">
                <a:latin typeface="Times New Roman" pitchFamily="18" charset="0"/>
              </a:rPr>
              <a:pPr algn="r" defTabSz="912813">
                <a:spcBef>
                  <a:spcPct val="0"/>
                </a:spcBef>
                <a:buClrTx/>
                <a:buFontTx/>
                <a:buNone/>
              </a:pPr>
              <a:t>20</a:t>
            </a:fld>
            <a:endParaRPr kumimoji="0" lang="en-US" sz="1200" b="0">
              <a:latin typeface="Times New Roman" pitchFamily="18" charset="0"/>
            </a:endParaRPr>
          </a:p>
        </p:txBody>
      </p:sp>
      <p:sp>
        <p:nvSpPr>
          <p:cNvPr id="63491" name="Rectangle 2"/>
          <p:cNvSpPr>
            <a:spLocks noGrp="1" noRot="1" noChangeAspect="1" noChangeArrowheads="1" noTextEdit="1"/>
          </p:cNvSpPr>
          <p:nvPr>
            <p:ph type="sldImg"/>
          </p:nvPr>
        </p:nvSpPr>
        <p:spPr>
          <a:xfrm>
            <a:off x="654050" y="747713"/>
            <a:ext cx="5370513" cy="3717925"/>
          </a:xfrm>
          <a:ln/>
        </p:spPr>
      </p:sp>
      <p:sp>
        <p:nvSpPr>
          <p:cNvPr id="63492"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4050" y="747713"/>
            <a:ext cx="5370513" cy="3717925"/>
          </a:xfrm>
          <a:ln/>
        </p:spPr>
      </p:sp>
      <p:sp>
        <p:nvSpPr>
          <p:cNvPr id="6451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030B4D58-45C4-408E-9C5F-46CE0184B54A}" type="slidenum">
              <a:rPr kumimoji="0" lang="en-US" sz="1200" b="0">
                <a:latin typeface="Times New Roman" pitchFamily="18" charset="0"/>
              </a:rPr>
              <a:pPr algn="r" defTabSz="912813">
                <a:spcBef>
                  <a:spcPct val="0"/>
                </a:spcBef>
                <a:buClrTx/>
                <a:buFontTx/>
                <a:buNone/>
              </a:pPr>
              <a:t>22</a:t>
            </a:fld>
            <a:endParaRPr kumimoji="0" lang="en-US" sz="1200" b="0">
              <a:latin typeface="Times New Roman" pitchFamily="18" charset="0"/>
            </a:endParaRPr>
          </a:p>
        </p:txBody>
      </p:sp>
      <p:sp>
        <p:nvSpPr>
          <p:cNvPr id="65539" name="Rectangle 2"/>
          <p:cNvSpPr>
            <a:spLocks noGrp="1" noRot="1" noChangeAspect="1" noChangeArrowheads="1" noTextEdit="1"/>
          </p:cNvSpPr>
          <p:nvPr>
            <p:ph type="sldImg"/>
          </p:nvPr>
        </p:nvSpPr>
        <p:spPr>
          <a:xfrm>
            <a:off x="654050" y="747713"/>
            <a:ext cx="5370513" cy="3717925"/>
          </a:xfrm>
          <a:ln/>
        </p:spPr>
      </p:sp>
      <p:sp>
        <p:nvSpPr>
          <p:cNvPr id="65540" name="Rectangle 3"/>
          <p:cNvSpPr>
            <a:spLocks noGrp="1" noChangeArrowheads="1"/>
          </p:cNvSpPr>
          <p:nvPr>
            <p:ph type="body" idx="1"/>
          </p:nvPr>
        </p:nvSpPr>
        <p:spPr>
          <a:noFill/>
          <a:ln/>
        </p:spPr>
        <p:txBody>
          <a:bodyPr lIns="91324" tIns="45661" rIns="91324" bIns="45661"/>
          <a:lstStyle/>
          <a:p>
            <a:pPr eaLnBrk="1" hangingPunct="1"/>
            <a:r>
              <a:rPr lang="hr-HR" smtClean="0"/>
              <a:t>Hedervary-sort </a:t>
            </a:r>
            <a:r>
              <a:rPr lang="hr-HR" smtClean="0">
                <a:sym typeface="Wingdings" pitchFamily="2" charset="2"/>
              </a:rPr>
              <a:t></a:t>
            </a:r>
            <a:endParaRPr lang="hr-H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4050" y="747713"/>
            <a:ext cx="5370513" cy="3717925"/>
          </a:xfrm>
          <a:ln/>
        </p:spPr>
      </p:sp>
      <p:sp>
        <p:nvSpPr>
          <p:cNvPr id="6656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4050" y="747713"/>
            <a:ext cx="5370513" cy="3717925"/>
          </a:xfrm>
          <a:ln/>
        </p:spPr>
      </p:sp>
      <p:sp>
        <p:nvSpPr>
          <p:cNvPr id="6758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4050" y="747713"/>
            <a:ext cx="5370513" cy="3717925"/>
          </a:xfrm>
          <a:ln/>
        </p:spPr>
      </p:sp>
      <p:sp>
        <p:nvSpPr>
          <p:cNvPr id="6861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94EF5BCD-A5FD-49A3-BDFD-2A732C37E50A}" type="slidenum">
              <a:rPr kumimoji="0" lang="en-US" sz="1200" b="0">
                <a:latin typeface="Times New Roman" pitchFamily="18" charset="0"/>
              </a:rPr>
              <a:pPr algn="r" defTabSz="912813">
                <a:spcBef>
                  <a:spcPct val="0"/>
                </a:spcBef>
                <a:buClrTx/>
                <a:buFontTx/>
                <a:buNone/>
              </a:pPr>
              <a:t>26</a:t>
            </a:fld>
            <a:endParaRPr kumimoji="0" lang="en-US" sz="1200" b="0">
              <a:latin typeface="Times New Roman" pitchFamily="18" charset="0"/>
            </a:endParaRPr>
          </a:p>
        </p:txBody>
      </p:sp>
      <p:sp>
        <p:nvSpPr>
          <p:cNvPr id="69635" name="Rectangle 2"/>
          <p:cNvSpPr>
            <a:spLocks noGrp="1" noRot="1" noChangeAspect="1" noChangeArrowheads="1" noTextEdit="1"/>
          </p:cNvSpPr>
          <p:nvPr>
            <p:ph type="sldImg"/>
          </p:nvPr>
        </p:nvSpPr>
        <p:spPr>
          <a:xfrm>
            <a:off x="654050" y="747713"/>
            <a:ext cx="5370513" cy="3717925"/>
          </a:xfrm>
          <a:ln/>
        </p:spPr>
      </p:sp>
      <p:sp>
        <p:nvSpPr>
          <p:cNvPr id="69636" name="Rectangle 3"/>
          <p:cNvSpPr>
            <a:spLocks noGrp="1" noChangeArrowheads="1"/>
          </p:cNvSpPr>
          <p:nvPr>
            <p:ph type="body" idx="1"/>
          </p:nvPr>
        </p:nvSpPr>
        <p:spPr>
          <a:noFill/>
          <a:ln/>
        </p:spPr>
        <p:txBody>
          <a:bodyPr lIns="91324" tIns="45661" rIns="91324" bIns="45661"/>
          <a:lstStyle/>
          <a:p>
            <a:pPr eaLnBrk="1" hangingPunct="1"/>
            <a:r>
              <a:rPr lang="hr-HR" smtClean="0"/>
              <a:t>ovi quicksortovi gore imaju drugačije metode odabira pivota, možda ih ne zbunjivati s tim...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A48820DD-F391-401B-A9E0-87BB4D6E3D82}" type="slidenum">
              <a:rPr kumimoji="0" lang="en-US" sz="1200" b="0">
                <a:latin typeface="Times New Roman" pitchFamily="18" charset="0"/>
              </a:rPr>
              <a:pPr algn="r" defTabSz="912813">
                <a:spcBef>
                  <a:spcPct val="0"/>
                </a:spcBef>
                <a:buClrTx/>
                <a:buFontTx/>
                <a:buNone/>
              </a:pPr>
              <a:t>27</a:t>
            </a:fld>
            <a:endParaRPr kumimoji="0" lang="en-US" sz="1200" b="0">
              <a:latin typeface="Times New Roman" pitchFamily="18" charset="0"/>
            </a:endParaRPr>
          </a:p>
        </p:txBody>
      </p:sp>
      <p:sp>
        <p:nvSpPr>
          <p:cNvPr id="70659" name="Rectangle 2"/>
          <p:cNvSpPr>
            <a:spLocks noGrp="1" noRot="1" noChangeAspect="1" noChangeArrowheads="1" noTextEdit="1"/>
          </p:cNvSpPr>
          <p:nvPr>
            <p:ph type="sldImg"/>
          </p:nvPr>
        </p:nvSpPr>
        <p:spPr>
          <a:xfrm>
            <a:off x="654050" y="747713"/>
            <a:ext cx="5370513" cy="3717925"/>
          </a:xfrm>
          <a:ln/>
        </p:spPr>
      </p:sp>
      <p:sp>
        <p:nvSpPr>
          <p:cNvPr id="7066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4050" y="747713"/>
            <a:ext cx="5370513" cy="3717925"/>
          </a:xfrm>
          <a:ln/>
        </p:spPr>
      </p:sp>
      <p:sp>
        <p:nvSpPr>
          <p:cNvPr id="7168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4050" y="747713"/>
            <a:ext cx="5370513" cy="3717925"/>
          </a:xfrm>
          <a:ln/>
        </p:spPr>
      </p:sp>
      <p:sp>
        <p:nvSpPr>
          <p:cNvPr id="7270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4D6777BF-B8E8-4C3D-8A20-7AF018C2029B}" type="slidenum">
              <a:rPr kumimoji="0" lang="en-US" sz="1200" b="0">
                <a:latin typeface="Times New Roman" pitchFamily="18" charset="0"/>
              </a:rPr>
              <a:pPr algn="r" defTabSz="912813">
                <a:spcBef>
                  <a:spcPct val="0"/>
                </a:spcBef>
                <a:buClrTx/>
                <a:buFontTx/>
                <a:buNone/>
              </a:pPr>
              <a:t>3</a:t>
            </a:fld>
            <a:endParaRPr kumimoji="0" lang="en-US" sz="1200" b="0">
              <a:latin typeface="Times New Roman" pitchFamily="18" charset="0"/>
            </a:endParaRPr>
          </a:p>
        </p:txBody>
      </p:sp>
      <p:sp>
        <p:nvSpPr>
          <p:cNvPr id="46083" name="Rectangle 2"/>
          <p:cNvSpPr>
            <a:spLocks noGrp="1" noRot="1" noChangeAspect="1" noChangeArrowheads="1" noTextEdit="1"/>
          </p:cNvSpPr>
          <p:nvPr>
            <p:ph type="sldImg"/>
          </p:nvPr>
        </p:nvSpPr>
        <p:spPr>
          <a:xfrm>
            <a:off x="654050" y="747713"/>
            <a:ext cx="5370513" cy="3717925"/>
          </a:xfrm>
          <a:ln/>
        </p:spPr>
      </p:sp>
      <p:sp>
        <p:nvSpPr>
          <p:cNvPr id="46084" name="Rectangle 3"/>
          <p:cNvSpPr>
            <a:spLocks noGrp="1" noChangeArrowheads="1"/>
          </p:cNvSpPr>
          <p:nvPr>
            <p:ph type="body" idx="1"/>
          </p:nvPr>
        </p:nvSpPr>
        <p:spPr>
          <a:noFill/>
          <a:ln/>
        </p:spPr>
        <p:txBody>
          <a:bodyPr lIns="91324" tIns="45661" rIns="91324" bIns="45661"/>
          <a:lstStyle/>
          <a:p>
            <a:r>
              <a:rPr lang="hr-HR" smtClean="0"/>
              <a:t>Zadatak 1 – Koja je složenost </a:t>
            </a:r>
            <a:r>
              <a:rPr lang="hr-HR" i="1" smtClean="0"/>
              <a:t>selection</a:t>
            </a:r>
            <a:r>
              <a:rPr lang="hr-HR" smtClean="0"/>
              <a:t>, </a:t>
            </a:r>
            <a:r>
              <a:rPr lang="hr-HR" i="1" smtClean="0"/>
              <a:t>insertion</a:t>
            </a:r>
            <a:r>
              <a:rPr lang="hr-HR" smtClean="0"/>
              <a:t> i </a:t>
            </a:r>
            <a:r>
              <a:rPr lang="hr-HR" i="1" smtClean="0"/>
              <a:t>bubble</a:t>
            </a:r>
            <a:r>
              <a:rPr lang="hr-HR" smtClean="0"/>
              <a:t> algoritama sortiranja?</a:t>
            </a:r>
          </a:p>
          <a:p>
            <a:r>
              <a:rPr lang="hr-HR" smtClean="0"/>
              <a:t>Zadatak 2 – Koja je složenost </a:t>
            </a:r>
            <a:r>
              <a:rPr lang="hr-HR" i="1" smtClean="0"/>
              <a:t>merge sort</a:t>
            </a:r>
            <a:r>
              <a:rPr lang="hr-HR" smtClean="0"/>
              <a:t> algoritma sortiranja?</a:t>
            </a:r>
            <a:endParaRPr lang="hr-HR" smtClean="0">
              <a:latin typeface="Arial" charset="0"/>
            </a:endParaRPr>
          </a:p>
          <a:p>
            <a:r>
              <a:rPr lang="hr-HR" smtClean="0">
                <a:latin typeface="Arial" charset="0"/>
              </a:rPr>
              <a:t>Zadatak 3</a:t>
            </a:r>
            <a:r>
              <a:rPr lang="hr-HR" smtClean="0"/>
              <a:t> –</a:t>
            </a:r>
            <a:r>
              <a:rPr lang="hr-HR" smtClean="0">
                <a:latin typeface="Arial" charset="0"/>
              </a:rPr>
              <a:t> Koliko se zamjena napravi u postupku sortiranja biranjem (</a:t>
            </a:r>
            <a:r>
              <a:rPr lang="hr-HR" i="1" smtClean="0">
                <a:latin typeface="Arial" charset="0"/>
              </a:rPr>
              <a:t>selection sort</a:t>
            </a:r>
            <a:r>
              <a:rPr lang="hr-HR" smtClean="0">
                <a:latin typeface="Arial" charset="0"/>
              </a:rPr>
              <a:t>) koji uzlazno sortira prikazani niz brojeva?</a:t>
            </a:r>
          </a:p>
          <a:p>
            <a:r>
              <a:rPr lang="hr-HR" smtClean="0"/>
              <a:t>Zadatak 4 – Koji će sort polje sortirati prolazeći kroz sljedeće faze:  </a:t>
            </a:r>
          </a:p>
          <a:p>
            <a:r>
              <a:rPr lang="hr-HR" smtClean="0"/>
              <a:t>Zadatak 5 – Zadana su prva tri koraka poboljšanog bubble sorta. Koji je četvrti?</a:t>
            </a:r>
          </a:p>
          <a:p>
            <a:r>
              <a:rPr lang="hr-HR" smtClean="0"/>
              <a:t>Zadatak 6 – Koji od 5 ponuđenih sortova odabrati za niz 1,3,2,5,4,7,6….?</a:t>
            </a:r>
          </a:p>
          <a:p>
            <a:r>
              <a:rPr lang="hr-HR" smtClean="0"/>
              <a:t>Zadatak 7 – Shell sort. Koje su prve dvije zamjene?</a:t>
            </a:r>
          </a:p>
          <a:p>
            <a:r>
              <a:rPr lang="hr-HR" smtClean="0"/>
              <a:t>Zadatak 8 – Shell Sort (3. ponuđena odgovora) – koji od tih pokazuje ShellSort s koracima 2,1</a:t>
            </a:r>
          </a:p>
          <a:p>
            <a:r>
              <a:rPr lang="hr-HR" smtClean="0"/>
              <a:t>Zadatak 9 – Napravi medijan i stavi stožer na predszadnje mjesto</a:t>
            </a:r>
          </a:p>
          <a:p>
            <a:r>
              <a:rPr lang="hr-HR" smtClean="0"/>
              <a:t>Zadatak 10 – Quick sort, napravljen medijan, kako izgleda polje nakon prve podjele</a:t>
            </a:r>
          </a:p>
          <a:p>
            <a:endParaRPr lang="hr-HR" smtClean="0"/>
          </a:p>
          <a:p>
            <a:r>
              <a:rPr lang="hr-HR" smtClean="0"/>
              <a:t>(nemam pojma kaj je ovo </a:t>
            </a:r>
            <a:r>
              <a:rPr lang="hr-HR" smtClean="0">
                <a:sym typeface="Wingdings" pitchFamily="2" charset="2"/>
              </a:rPr>
              <a:t>) GG</a:t>
            </a:r>
            <a:endParaRPr lang="hr-HR" smtClean="0"/>
          </a:p>
          <a:p>
            <a:pPr eaLnBrk="1" hangingPunct="1"/>
            <a:endParaRPr lang="hr-H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4050" y="747713"/>
            <a:ext cx="5370513" cy="3717925"/>
          </a:xfrm>
          <a:ln/>
        </p:spPr>
      </p:sp>
      <p:sp>
        <p:nvSpPr>
          <p:cNvPr id="7373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1F5681FA-4E3B-4D3E-A835-40672510A3EA}" type="slidenum">
              <a:rPr kumimoji="0" lang="en-US" sz="1200" b="0">
                <a:latin typeface="Times New Roman" pitchFamily="18" charset="0"/>
              </a:rPr>
              <a:pPr algn="r" defTabSz="912813">
                <a:spcBef>
                  <a:spcPct val="0"/>
                </a:spcBef>
                <a:buClrTx/>
                <a:buFontTx/>
                <a:buNone/>
              </a:pPr>
              <a:t>31</a:t>
            </a:fld>
            <a:endParaRPr kumimoji="0" lang="en-US" sz="1200" b="0">
              <a:latin typeface="Times New Roman" pitchFamily="18" charset="0"/>
            </a:endParaRPr>
          </a:p>
        </p:txBody>
      </p:sp>
      <p:sp>
        <p:nvSpPr>
          <p:cNvPr id="74755" name="Rectangle 2"/>
          <p:cNvSpPr>
            <a:spLocks noGrp="1" noRot="1" noChangeAspect="1" noChangeArrowheads="1" noTextEdit="1"/>
          </p:cNvSpPr>
          <p:nvPr>
            <p:ph type="sldImg"/>
          </p:nvPr>
        </p:nvSpPr>
        <p:spPr>
          <a:xfrm>
            <a:off x="654050" y="747713"/>
            <a:ext cx="5370513" cy="3717925"/>
          </a:xfrm>
          <a:ln/>
        </p:spPr>
      </p:sp>
      <p:sp>
        <p:nvSpPr>
          <p:cNvPr id="74756"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4050" y="747713"/>
            <a:ext cx="5370513" cy="3717925"/>
          </a:xfrm>
          <a:ln/>
        </p:spPr>
      </p:sp>
      <p:sp>
        <p:nvSpPr>
          <p:cNvPr id="75779"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4050" y="747713"/>
            <a:ext cx="5370513" cy="3717925"/>
          </a:xfrm>
          <a:ln/>
        </p:spPr>
      </p:sp>
      <p:sp>
        <p:nvSpPr>
          <p:cNvPr id="76803" name="Rectangle 3"/>
          <p:cNvSpPr>
            <a:spLocks noGrp="1" noChangeArrowheads="1"/>
          </p:cNvSpPr>
          <p:nvPr>
            <p:ph type="body" idx="1"/>
          </p:nvPr>
        </p:nvSpPr>
        <p:spPr>
          <a:noFill/>
          <a:ln/>
        </p:spPr>
        <p:txBody>
          <a:bodyPr lIns="91324" tIns="45661" rIns="91324" bIns="45661"/>
          <a:lstStyle/>
          <a:p>
            <a:pPr eaLnBrk="1" hangingPunct="1"/>
            <a:r>
              <a:rPr lang="hr-HR" smtClean="0"/>
              <a:t>možda ovdje (ili ranije) treba objasniti kaj znači da je sort stabilan?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4050" y="747713"/>
            <a:ext cx="5370513" cy="3717925"/>
          </a:xfrm>
          <a:ln/>
        </p:spPr>
      </p:sp>
      <p:sp>
        <p:nvSpPr>
          <p:cNvPr id="7782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66C428B2-2B6C-47AB-83D0-BBB0047F8574}" type="slidenum">
              <a:rPr kumimoji="0" lang="en-US" sz="1200" b="0">
                <a:latin typeface="Times New Roman" pitchFamily="18" charset="0"/>
              </a:rPr>
              <a:pPr algn="r" defTabSz="912813">
                <a:spcBef>
                  <a:spcPct val="0"/>
                </a:spcBef>
                <a:buClrTx/>
                <a:buFontTx/>
                <a:buNone/>
              </a:pPr>
              <a:t>35</a:t>
            </a:fld>
            <a:endParaRPr kumimoji="0" lang="en-US" sz="1200" b="0">
              <a:latin typeface="Times New Roman" pitchFamily="18" charset="0"/>
            </a:endParaRPr>
          </a:p>
        </p:txBody>
      </p:sp>
      <p:sp>
        <p:nvSpPr>
          <p:cNvPr id="78851" name="Rectangle 2"/>
          <p:cNvSpPr>
            <a:spLocks noGrp="1" noRot="1" noChangeAspect="1" noChangeArrowheads="1" noTextEdit="1"/>
          </p:cNvSpPr>
          <p:nvPr>
            <p:ph type="sldImg"/>
          </p:nvPr>
        </p:nvSpPr>
        <p:spPr>
          <a:xfrm>
            <a:off x="654050" y="747713"/>
            <a:ext cx="5370513" cy="3717925"/>
          </a:xfrm>
          <a:ln/>
        </p:spPr>
      </p:sp>
      <p:sp>
        <p:nvSpPr>
          <p:cNvPr id="78852"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E7E60151-7B97-4F5A-B384-9F4C6FAA75E7}" type="slidenum">
              <a:rPr kumimoji="0" lang="en-US" sz="1200" b="0">
                <a:latin typeface="Times New Roman" pitchFamily="18" charset="0"/>
              </a:rPr>
              <a:pPr algn="r" defTabSz="912813">
                <a:spcBef>
                  <a:spcPct val="0"/>
                </a:spcBef>
                <a:buClrTx/>
                <a:buFontTx/>
                <a:buNone/>
              </a:pPr>
              <a:t>36</a:t>
            </a:fld>
            <a:endParaRPr kumimoji="0" lang="en-US" sz="1200" b="0">
              <a:latin typeface="Times New Roman" pitchFamily="18" charset="0"/>
            </a:endParaRPr>
          </a:p>
        </p:txBody>
      </p:sp>
      <p:sp>
        <p:nvSpPr>
          <p:cNvPr id="79875" name="Rectangle 2"/>
          <p:cNvSpPr>
            <a:spLocks noGrp="1" noRot="1" noChangeAspect="1" noChangeArrowheads="1" noTextEdit="1"/>
          </p:cNvSpPr>
          <p:nvPr>
            <p:ph type="sldImg"/>
          </p:nvPr>
        </p:nvSpPr>
        <p:spPr>
          <a:xfrm>
            <a:off x="654050" y="747713"/>
            <a:ext cx="5370513" cy="3717925"/>
          </a:xfrm>
          <a:ln/>
        </p:spPr>
      </p:sp>
      <p:sp>
        <p:nvSpPr>
          <p:cNvPr id="79876"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4050" y="747713"/>
            <a:ext cx="5370513" cy="3717925"/>
          </a:xfrm>
          <a:ln/>
        </p:spPr>
      </p:sp>
      <p:sp>
        <p:nvSpPr>
          <p:cNvPr id="47107" name="Rectangle 3"/>
          <p:cNvSpPr>
            <a:spLocks noGrp="1" noChangeArrowheads="1"/>
          </p:cNvSpPr>
          <p:nvPr>
            <p:ph type="body" idx="1"/>
          </p:nvPr>
        </p:nvSpPr>
        <p:spPr>
          <a:noFill/>
          <a:ln/>
        </p:spPr>
        <p:txBody>
          <a:bodyPr lIns="91324" tIns="45661" rIns="91324" bIns="45661"/>
          <a:lstStyle/>
          <a:p>
            <a:pPr eaLnBrk="1" hangingPunct="1"/>
            <a:r>
              <a:rPr lang="hr-HR" smtClean="0"/>
              <a:t>izbačeno sa slajda: radix, comb i slično, da ih ne zbunimo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4050" y="747713"/>
            <a:ext cx="5370513" cy="3717925"/>
          </a:xfrm>
          <a:ln/>
        </p:spPr>
      </p:sp>
      <p:sp>
        <p:nvSpPr>
          <p:cNvPr id="4813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4050" y="747713"/>
            <a:ext cx="5370513" cy="3717925"/>
          </a:xfrm>
          <a:ln/>
        </p:spPr>
      </p:sp>
      <p:sp>
        <p:nvSpPr>
          <p:cNvPr id="4915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4050" y="747713"/>
            <a:ext cx="5370513" cy="3717925"/>
          </a:xfrm>
          <a:ln/>
        </p:spPr>
      </p:sp>
      <p:sp>
        <p:nvSpPr>
          <p:cNvPr id="50179"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4050" y="747713"/>
            <a:ext cx="5370513" cy="3717925"/>
          </a:xfrm>
          <a:ln/>
        </p:spPr>
      </p:sp>
      <p:sp>
        <p:nvSpPr>
          <p:cNvPr id="51203" name="Rectangle 3"/>
          <p:cNvSpPr>
            <a:spLocks noGrp="1" noChangeArrowheads="1"/>
          </p:cNvSpPr>
          <p:nvPr>
            <p:ph type="body" idx="1"/>
          </p:nvPr>
        </p:nvSpPr>
        <p:spPr>
          <a:noFill/>
          <a:ln/>
        </p:spPr>
        <p:txBody>
          <a:bodyPr lIns="91324" tIns="45661" rIns="91324" bIns="45661"/>
          <a:lstStyle/>
          <a:p>
            <a:pPr eaLnBrk="1" hangingPunct="1"/>
            <a:r>
              <a:rPr lang="hr-HR" smtClean="0"/>
              <a:t>ove točkice zbunjuju ljude – probajte ovo gledati da je svaka točkica stupac od osi x do te točkice. onda sortirate stupce. os y je vrijednost stupca, os x je n-ti takav stupac (točka). get it?</a:t>
            </a:r>
          </a:p>
          <a:p>
            <a:pPr eaLnBrk="1" hangingPunct="1"/>
            <a:endParaRPr lang="hr-HR" smtClean="0"/>
          </a:p>
          <a:p>
            <a:pPr eaLnBrk="1" hangingPunct="1"/>
            <a:r>
              <a:rPr lang="hr-HR" smtClean="0"/>
              <a:t>žvaken zi bubble gume everi dej? jes aj žvak.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4050" y="747713"/>
            <a:ext cx="5370513" cy="3717925"/>
          </a:xfrm>
          <a:ln/>
        </p:spPr>
      </p:sp>
      <p:sp>
        <p:nvSpPr>
          <p:cNvPr id="5222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p:txBody>
          <a:bodyPr/>
          <a:lstStyle>
            <a:lvl1pPr>
              <a:defRPr/>
            </a:lvl1pPr>
          </a:lstStyle>
          <a:p>
            <a:pPr>
              <a:defRPr/>
            </a:pPr>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lvl1pPr>
              <a:defRPr/>
            </a:lvl1pPr>
          </a:lstStyle>
          <a:p>
            <a:pPr>
              <a:defRPr/>
            </a:pPr>
            <a:fld id="{29D29A50-22A3-4B43-B6B7-519F2F5E3533}" type="slidenum">
              <a:rPr lang="hr-HR"/>
              <a:pPr>
                <a:defRPr/>
              </a:pPr>
              <a:t>‹#›</a:t>
            </a:fld>
            <a:r>
              <a:rPr lang="hr-HR"/>
              <a:t> / </a:t>
            </a:r>
            <a:r>
              <a:rPr lang="hr-HR">
                <a:latin typeface="Arial" charset="0"/>
              </a:rPr>
              <a:t>36</a:t>
            </a:r>
          </a:p>
        </p:txBody>
      </p:sp>
      <p:sp>
        <p:nvSpPr>
          <p:cNvPr id="6" name="Rectangle 18"/>
          <p:cNvSpPr>
            <a:spLocks noGrp="1" noChangeArrowheads="1"/>
          </p:cNvSpPr>
          <p:nvPr>
            <p:ph type="dt" sz="half" idx="12"/>
          </p:nvPr>
        </p:nvSpPr>
        <p:spPr/>
        <p:txBody>
          <a:bodyPr/>
          <a:lstStyle>
            <a:lvl1pPr>
              <a:defRPr/>
            </a:lvl1pPr>
          </a:lstStyle>
          <a:p>
            <a:pPr>
              <a:defRPr/>
            </a:pPr>
            <a:fld id="{B65FA71F-8268-4949-B75E-D2A9EE5259A0}" type="datetime1">
              <a:rPr lang="hr-HR" smtClean="0"/>
              <a:pPr>
                <a:defRPr/>
              </a:pPr>
              <a:t>4.3.2013.</a:t>
            </a:fld>
            <a:endParaRPr lang="hr-H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0"/>
            <a:ext cx="2339975" cy="63087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273050" y="0"/>
            <a:ext cx="6867525" cy="6308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0E53451F-402A-4F51-8E89-282754D95D25}"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E4B1D6B0-4228-4E69-AD0B-8EDE021B5A2E}" type="datetime1">
              <a:rPr lang="hr-HR" smtClean="0"/>
              <a:pPr>
                <a:defRPr/>
              </a:pPr>
              <a:t>4.3.2013.</a:t>
            </a:fld>
            <a:endParaRPr lang="hr-H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able Placeholder 2"/>
          <p:cNvSpPr>
            <a:spLocks noGrp="1"/>
          </p:cNvSpPr>
          <p:nvPr>
            <p:ph type="tbl" idx="1"/>
          </p:nvPr>
        </p:nvSpPr>
        <p:spPr>
          <a:xfrm>
            <a:off x="273050" y="981075"/>
            <a:ext cx="9359900" cy="5327650"/>
          </a:xfrm>
        </p:spPr>
        <p:txBody>
          <a:bodyPr/>
          <a:lstStyle/>
          <a:p>
            <a:pPr lvl="0"/>
            <a:endParaRPr lang="hr-HR" noProof="0" smtClean="0"/>
          </a:p>
        </p:txBody>
      </p:sp>
      <p:sp>
        <p:nvSpPr>
          <p:cNvPr id="4"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6BB40642-48A6-4861-BC3F-0D8F20082A15}"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C6A54A68-0AEF-4109-8DFC-D5DECA9DAD8D}" type="datetime1">
              <a:rPr lang="hr-HR" smtClean="0"/>
              <a:pPr>
                <a:defRPr/>
              </a:pPr>
              <a:t>4.3.2013.</a:t>
            </a:fld>
            <a:endParaRPr lang="hr-H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27305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A5B4C77E-94A8-47AB-8F9E-040260DB2F78}"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F5AD44F3-DB82-4B83-AFBC-E96FD64CF234}" type="datetime1">
              <a:rPr lang="hr-HR" smtClean="0"/>
              <a:pPr>
                <a:defRPr/>
              </a:pPr>
              <a:t>4.3.2013.</a:t>
            </a:fld>
            <a:endParaRPr lang="hr-H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27305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lipArt Placeholder 3"/>
          <p:cNvSpPr>
            <a:spLocks noGrp="1"/>
          </p:cNvSpPr>
          <p:nvPr>
            <p:ph type="clipArt" sz="half" idx="2"/>
          </p:nvPr>
        </p:nvSpPr>
        <p:spPr>
          <a:xfrm>
            <a:off x="5029200" y="981075"/>
            <a:ext cx="4603750" cy="5327650"/>
          </a:xfrm>
        </p:spPr>
        <p:txBody>
          <a:bodyPr/>
          <a:lstStyle/>
          <a:p>
            <a:pPr lvl="0"/>
            <a:endParaRPr lang="hr-HR" noProof="0" smtClean="0"/>
          </a:p>
        </p:txBody>
      </p:sp>
      <p:sp>
        <p:nvSpPr>
          <p:cNvPr id="5"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56C21058-3269-45B3-B837-4FFA40FB8CE5}"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1E0A1FD6-C560-4618-8785-E1EB73702B44}" type="datetime1">
              <a:rPr lang="hr-HR" smtClean="0"/>
              <a:pPr>
                <a:defRPr/>
              </a:pPr>
              <a:t>4.3.2013.</a:t>
            </a:fld>
            <a:endParaRPr lang="hr-H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1033"/>
          <p:cNvSpPr>
            <a:spLocks noChangeArrowheads="1"/>
          </p:cNvSpPr>
          <p:nvPr userDrawn="1"/>
        </p:nvSpPr>
        <p:spPr bwMode="auto">
          <a:xfrm>
            <a:off x="179388" y="5661025"/>
            <a:ext cx="8424862" cy="673100"/>
          </a:xfrm>
          <a:prstGeom prst="rect">
            <a:avLst/>
          </a:prstGeom>
          <a:noFill/>
          <a:ln w="9525">
            <a:noFill/>
            <a:miter lim="800000"/>
            <a:headEnd/>
            <a:tailEnd/>
          </a:ln>
          <a:effectLst/>
        </p:spPr>
        <p:txBody>
          <a:bodyPr/>
          <a:lstStyle/>
          <a:p>
            <a:pPr>
              <a:buSzPct val="75000"/>
              <a:buFont typeface="Monotype Sorts" pitchFamily="2" charset="2"/>
              <a:buNone/>
              <a:defRPr/>
            </a:pPr>
            <a:endParaRPr lang="en-GB" sz="2800" b="0">
              <a:effectLst>
                <a:outerShdw blurRad="38100" dist="38100" dir="2700000" algn="tl">
                  <a:srgbClr val="C0C0C0"/>
                </a:outerShdw>
              </a:effectLst>
              <a:latin typeface="Arial Narrow" pitchFamily="34" charset="0"/>
            </a:endParaRPr>
          </a:p>
        </p:txBody>
      </p:sp>
      <p:sp>
        <p:nvSpPr>
          <p:cNvPr id="5" name="Line 1035"/>
          <p:cNvSpPr>
            <a:spLocks noChangeShapeType="1"/>
          </p:cNvSpPr>
          <p:nvPr userDrawn="1"/>
        </p:nvSpPr>
        <p:spPr bwMode="auto">
          <a:xfrm flipH="1" flipV="1">
            <a:off x="2627313" y="260350"/>
            <a:ext cx="0" cy="6264275"/>
          </a:xfrm>
          <a:prstGeom prst="line">
            <a:avLst/>
          </a:prstGeom>
          <a:noFill/>
          <a:ln w="76200">
            <a:solidFill>
              <a:srgbClr val="000000"/>
            </a:solidFill>
            <a:round/>
            <a:headEnd/>
            <a:tailEnd/>
          </a:ln>
          <a:effectLst>
            <a:outerShdw dist="107763" dir="2700000" algn="ctr" rotWithShape="0">
              <a:srgbClr val="D70505"/>
            </a:outerShdw>
          </a:effectLst>
        </p:spPr>
        <p:txBody>
          <a:bodyPr wrap="none" anchor="ctr"/>
          <a:lstStyle/>
          <a:p>
            <a:pPr>
              <a:defRPr/>
            </a:pPr>
            <a:endParaRPr lang="hr-HR"/>
          </a:p>
        </p:txBody>
      </p:sp>
      <p:graphicFrame>
        <p:nvGraphicFramePr>
          <p:cNvPr id="6" name="Object 1037"/>
          <p:cNvGraphicFramePr>
            <a:graphicFrameLocks noChangeAspect="1"/>
          </p:cNvGraphicFramePr>
          <p:nvPr/>
        </p:nvGraphicFramePr>
        <p:xfrm>
          <a:off x="1023938" y="333375"/>
          <a:ext cx="617537" cy="1008063"/>
        </p:xfrm>
        <a:graphic>
          <a:graphicData uri="http://schemas.openxmlformats.org/presentationml/2006/ole">
            <p:oleObj spid="_x0000_s95234" name="Picture" r:id="rId3" imgW="708104" imgH="1156204" progId="Word.Picture.8">
              <p:embed/>
            </p:oleObj>
          </a:graphicData>
        </a:graphic>
      </p:graphicFrame>
      <p:sp>
        <p:nvSpPr>
          <p:cNvPr id="3076" name="Rectangle 4"/>
          <p:cNvSpPr>
            <a:spLocks noGrp="1" noChangeArrowheads="1"/>
          </p:cNvSpPr>
          <p:nvPr>
            <p:ph type="subTitle" idx="1"/>
          </p:nvPr>
        </p:nvSpPr>
        <p:spPr>
          <a:xfrm>
            <a:off x="2916238" y="3886200"/>
            <a:ext cx="5565775" cy="1752600"/>
          </a:xfrm>
        </p:spPr>
        <p:txBody>
          <a:bodyPr/>
          <a:lstStyle>
            <a:lvl1pPr marL="0" indent="0">
              <a:buFont typeface="Monotype Sorts" pitchFamily="2" charset="2"/>
              <a:buNone/>
              <a:defRPr/>
            </a:lvl1pPr>
          </a:lstStyle>
          <a:p>
            <a:r>
              <a:rPr lang="en-US"/>
              <a:t>Click to edit Master subtitle style</a:t>
            </a:r>
          </a:p>
        </p:txBody>
      </p:sp>
      <p:sp>
        <p:nvSpPr>
          <p:cNvPr id="904206" name="Rectangle 1038"/>
          <p:cNvSpPr>
            <a:spLocks noGrp="1" noChangeArrowheads="1"/>
          </p:cNvSpPr>
          <p:nvPr>
            <p:ph type="ctrTitle"/>
          </p:nvPr>
        </p:nvSpPr>
        <p:spPr>
          <a:xfrm>
            <a:off x="2914650" y="1916113"/>
            <a:ext cx="5978525" cy="1503362"/>
          </a:xfrm>
        </p:spPr>
        <p:txBody>
          <a:bodyPr lIns="91440" tIns="45720" rIns="91440" bIns="45720" anchor="ctr"/>
          <a:lstStyle>
            <a:lvl1pPr>
              <a:defRPr sz="4000"/>
            </a:lvl1pPr>
          </a:lstStyle>
          <a:p>
            <a:r>
              <a:rPr lang="en-GB"/>
              <a:t>Click to edit Master title style</a:t>
            </a:r>
          </a:p>
        </p:txBody>
      </p:sp>
      <p:sp>
        <p:nvSpPr>
          <p:cNvPr id="7" name="Rectangle 1045"/>
          <p:cNvSpPr>
            <a:spLocks noGrp="1" noChangeArrowheads="1"/>
          </p:cNvSpPr>
          <p:nvPr>
            <p:ph type="dt" sz="half" idx="10"/>
          </p:nvPr>
        </p:nvSpPr>
        <p:spPr>
          <a:xfrm>
            <a:off x="200025" y="6308725"/>
            <a:ext cx="2311400" cy="217488"/>
          </a:xfrm>
        </p:spPr>
        <p:txBody>
          <a:bodyPr/>
          <a:lstStyle>
            <a:lvl1pPr algn="r">
              <a:defRPr/>
            </a:lvl1pPr>
          </a:lstStyle>
          <a:p>
            <a:pPr>
              <a:defRPr/>
            </a:pPr>
            <a:fld id="{ED1DFAC6-DD3F-4E4F-A9EC-3A51FB06F5F6}" type="datetime1">
              <a:rPr lang="hr-HR" smtClean="0"/>
              <a:pPr>
                <a:defRPr/>
              </a:pPr>
              <a:t>4.3.2013.</a:t>
            </a:fld>
            <a:endParaRPr lang="hr-H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B68C598C-2A40-4FA5-85A4-A7C70F7DEA1F}"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ABFACB00-BFEE-4866-AEB1-13AA053AB1D3}" type="datetime1">
              <a:rPr lang="hr-HR" smtClean="0"/>
              <a:pPr>
                <a:defRPr/>
              </a:pPr>
              <a:t>4.3.2013.</a:t>
            </a:fld>
            <a:endParaRPr lang="hr-H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273050" y="981075"/>
            <a:ext cx="46037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981075"/>
            <a:ext cx="46037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67CE7D1B-B24C-42C3-8C58-7B68EFD0054D}"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DBEB892F-00F6-413F-A3E7-8BFB94C72998}" type="datetime1">
              <a:rPr lang="hr-HR" smtClean="0"/>
              <a:pPr>
                <a:defRPr/>
              </a:pPr>
              <a:t>4.3.2013.</a:t>
            </a:fld>
            <a:endParaRPr lang="hr-H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8" name="Rectangle 17"/>
          <p:cNvSpPr>
            <a:spLocks noGrp="1" noChangeArrowheads="1"/>
          </p:cNvSpPr>
          <p:nvPr>
            <p:ph type="sldNum" sz="quarter" idx="11"/>
          </p:nvPr>
        </p:nvSpPr>
        <p:spPr>
          <a:ln/>
        </p:spPr>
        <p:txBody>
          <a:bodyPr/>
          <a:lstStyle>
            <a:lvl1pPr>
              <a:defRPr/>
            </a:lvl1pPr>
          </a:lstStyle>
          <a:p>
            <a:pPr>
              <a:defRPr/>
            </a:pPr>
            <a:fld id="{20AD3591-66B7-47E7-9B07-80E40499B271}" type="slidenum">
              <a:rPr lang="hr-HR"/>
              <a:pPr>
                <a:defRPr/>
              </a:pPr>
              <a:t>‹#›</a:t>
            </a:fld>
            <a:r>
              <a:rPr lang="hr-HR"/>
              <a:t> / 38</a:t>
            </a:r>
          </a:p>
        </p:txBody>
      </p:sp>
      <p:sp>
        <p:nvSpPr>
          <p:cNvPr id="9" name="Rectangle 18"/>
          <p:cNvSpPr>
            <a:spLocks noGrp="1" noChangeArrowheads="1"/>
          </p:cNvSpPr>
          <p:nvPr>
            <p:ph type="dt" sz="half" idx="12"/>
          </p:nvPr>
        </p:nvSpPr>
        <p:spPr>
          <a:ln/>
        </p:spPr>
        <p:txBody>
          <a:bodyPr/>
          <a:lstStyle>
            <a:lvl1pPr>
              <a:defRPr/>
            </a:lvl1pPr>
          </a:lstStyle>
          <a:p>
            <a:pPr>
              <a:defRPr/>
            </a:pPr>
            <a:fld id="{AF033816-FCBA-4EE3-B3A5-610BA63748E8}" type="datetime1">
              <a:rPr lang="hr-HR" smtClean="0"/>
              <a:pPr>
                <a:defRPr/>
              </a:pPr>
              <a:t>4.3.2013.</a:t>
            </a:fld>
            <a:endParaRPr lang="hr-H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4" name="Rectangle 17"/>
          <p:cNvSpPr>
            <a:spLocks noGrp="1" noChangeArrowheads="1"/>
          </p:cNvSpPr>
          <p:nvPr>
            <p:ph type="sldNum" sz="quarter" idx="11"/>
          </p:nvPr>
        </p:nvSpPr>
        <p:spPr>
          <a:ln/>
        </p:spPr>
        <p:txBody>
          <a:bodyPr/>
          <a:lstStyle>
            <a:lvl1pPr>
              <a:defRPr/>
            </a:lvl1pPr>
          </a:lstStyle>
          <a:p>
            <a:pPr>
              <a:defRPr/>
            </a:pPr>
            <a:fld id="{C774CBA2-12CA-47A3-89DB-058860920560}" type="slidenum">
              <a:rPr lang="hr-HR"/>
              <a:pPr>
                <a:defRPr/>
              </a:pPr>
              <a:t>‹#›</a:t>
            </a:fld>
            <a:r>
              <a:rPr lang="hr-HR"/>
              <a:t> / 38</a:t>
            </a:r>
          </a:p>
        </p:txBody>
      </p:sp>
      <p:sp>
        <p:nvSpPr>
          <p:cNvPr id="5" name="Rectangle 18"/>
          <p:cNvSpPr>
            <a:spLocks noGrp="1" noChangeArrowheads="1"/>
          </p:cNvSpPr>
          <p:nvPr>
            <p:ph type="dt" sz="half" idx="12"/>
          </p:nvPr>
        </p:nvSpPr>
        <p:spPr>
          <a:ln/>
        </p:spPr>
        <p:txBody>
          <a:bodyPr/>
          <a:lstStyle>
            <a:lvl1pPr>
              <a:defRPr/>
            </a:lvl1pPr>
          </a:lstStyle>
          <a:p>
            <a:pPr>
              <a:defRPr/>
            </a:pPr>
            <a:fld id="{388D77B7-4629-4B6A-8448-EE02F46EDE1B}" type="datetime1">
              <a:rPr lang="hr-HR" smtClean="0"/>
              <a:pPr>
                <a:defRPr/>
              </a:pPr>
              <a:t>4.3.2013.</a:t>
            </a:fld>
            <a:endParaRPr lang="hr-H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ftr" sz="quarter" idx="10"/>
          </p:nvPr>
        </p:nvSpPr>
        <p:spPr/>
        <p:txBody>
          <a:bodyPr/>
          <a:lstStyle>
            <a:lvl1pPr>
              <a:defRPr/>
            </a:lvl1pPr>
          </a:lstStyle>
          <a:p>
            <a:pPr>
              <a:defRPr/>
            </a:pPr>
            <a:r>
              <a:rPr lang="nn-NO" smtClean="0"/>
              <a:t>Algoritmi i strukture podataka, FER</a:t>
            </a:r>
            <a:endParaRPr lang="hr-HR"/>
          </a:p>
        </p:txBody>
      </p:sp>
      <p:sp>
        <p:nvSpPr>
          <p:cNvPr id="3" name="Rectangle 17"/>
          <p:cNvSpPr>
            <a:spLocks noGrp="1" noChangeArrowheads="1"/>
          </p:cNvSpPr>
          <p:nvPr>
            <p:ph type="sldNum" sz="quarter" idx="11"/>
          </p:nvPr>
        </p:nvSpPr>
        <p:spPr/>
        <p:txBody>
          <a:bodyPr/>
          <a:lstStyle>
            <a:lvl1pPr>
              <a:defRPr/>
            </a:lvl1pPr>
          </a:lstStyle>
          <a:p>
            <a:pPr>
              <a:defRPr/>
            </a:pPr>
            <a:fld id="{464F668F-C51C-4A6D-98BC-29D5132BA28A}" type="slidenum">
              <a:rPr lang="hr-HR"/>
              <a:pPr>
                <a:defRPr/>
              </a:pPr>
              <a:t>‹#›</a:t>
            </a:fld>
            <a:r>
              <a:rPr lang="hr-HR"/>
              <a:t> / 36</a:t>
            </a:r>
          </a:p>
        </p:txBody>
      </p:sp>
      <p:sp>
        <p:nvSpPr>
          <p:cNvPr id="4" name="Rectangle 18"/>
          <p:cNvSpPr>
            <a:spLocks noGrp="1" noChangeArrowheads="1"/>
          </p:cNvSpPr>
          <p:nvPr>
            <p:ph type="dt" sz="half" idx="12"/>
          </p:nvPr>
        </p:nvSpPr>
        <p:spPr/>
        <p:txBody>
          <a:bodyPr/>
          <a:lstStyle>
            <a:lvl1pPr>
              <a:defRPr/>
            </a:lvl1pPr>
          </a:lstStyle>
          <a:p>
            <a:pPr>
              <a:defRPr/>
            </a:pPr>
            <a:fld id="{770728CB-BBDB-42B4-83C9-5E83E5B576A5}" type="datetime1">
              <a:rPr lang="hr-HR" smtClean="0"/>
              <a:pPr>
                <a:defRPr/>
              </a:pPr>
              <a:t>4.3.2013.</a:t>
            </a:fld>
            <a:endParaRPr lang="hr-H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C17B1DB0-E3F6-4E0B-A23C-A2D78604C4CE}"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BD29AF43-9083-412E-B359-503A6DF36B15}" type="datetime1">
              <a:rPr lang="hr-HR" smtClean="0"/>
              <a:pPr>
                <a:defRPr/>
              </a:pPr>
              <a:t>4.3.2013.</a:t>
            </a:fld>
            <a:endParaRPr lang="hr-H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E8E54892-16F9-48BB-99D5-4F995F12ACA3}"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A6A31AEB-7953-46B2-825F-36E3A19FA189}" type="datetime1">
              <a:rPr lang="hr-HR" smtClean="0"/>
              <a:pPr>
                <a:defRPr/>
              </a:pPr>
              <a:t>4.3.2013.</a:t>
            </a:fld>
            <a:endParaRPr lang="hr-H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a:ln/>
        </p:spPr>
        <p:txBody>
          <a:bodyPr/>
          <a:lstStyle>
            <a:lvl1pPr>
              <a:defRPr/>
            </a:lvl1pPr>
          </a:lstStyle>
          <a:p>
            <a:pPr>
              <a:defRPr/>
            </a:pPr>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4AF6111E-D44D-4E84-BB8D-09CDD62002ED}"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5EF1C82B-2FCA-4ED3-B371-98B2F2E98955}" type="datetime1">
              <a:rPr lang="hr-HR" smtClean="0"/>
              <a:pPr>
                <a:defRPr/>
              </a:pPr>
              <a:t>4.3.2013.</a:t>
            </a:fld>
            <a:endParaRPr lang="hr-H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73050" y="0"/>
            <a:ext cx="9288463" cy="617538"/>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p>
            <a:pPr lvl="0"/>
            <a:r>
              <a:rPr lang="en-US" smtClean="0"/>
              <a:t>Master title style</a:t>
            </a:r>
          </a:p>
        </p:txBody>
      </p:sp>
      <p:sp>
        <p:nvSpPr>
          <p:cNvPr id="2051" name="Rectangle 3"/>
          <p:cNvSpPr>
            <a:spLocks noGrp="1" noChangeArrowheads="1"/>
          </p:cNvSpPr>
          <p:nvPr>
            <p:ph type="body" idx="1"/>
          </p:nvPr>
        </p:nvSpPr>
        <p:spPr bwMode="auto">
          <a:xfrm>
            <a:off x="273050" y="981075"/>
            <a:ext cx="9359900" cy="5327650"/>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p>
            <a:pPr lvl="0"/>
            <a:r>
              <a:rPr lang="en-US" smtClean="0"/>
              <a:t>First level</a:t>
            </a:r>
          </a:p>
          <a:p>
            <a:pPr lvl="1"/>
            <a:r>
              <a:rPr lang="en-US" smtClean="0"/>
              <a:t> Second level</a:t>
            </a:r>
          </a:p>
          <a:p>
            <a:pPr lvl="2"/>
            <a:r>
              <a:rPr lang="en-US" smtClean="0"/>
              <a:t>Third level</a:t>
            </a:r>
          </a:p>
        </p:txBody>
      </p:sp>
      <p:sp>
        <p:nvSpPr>
          <p:cNvPr id="2058" name="Line 10"/>
          <p:cNvSpPr>
            <a:spLocks noChangeShapeType="1"/>
          </p:cNvSpPr>
          <p:nvPr userDrawn="1"/>
        </p:nvSpPr>
        <p:spPr bwMode="auto">
          <a:xfrm>
            <a:off x="0" y="692150"/>
            <a:ext cx="9561513" cy="0"/>
          </a:xfrm>
          <a:prstGeom prst="line">
            <a:avLst/>
          </a:prstGeom>
          <a:noFill/>
          <a:ln w="38100">
            <a:solidFill>
              <a:srgbClr val="FF0000"/>
            </a:solidFill>
            <a:round/>
            <a:headEnd/>
            <a:tailEnd/>
          </a:ln>
          <a:effectLst>
            <a:outerShdw dist="107763" dir="2700000" algn="ctr" rotWithShape="0">
              <a:srgbClr val="808080">
                <a:alpha val="50000"/>
              </a:srgbClr>
            </a:outerShdw>
          </a:effectLst>
        </p:spPr>
        <p:txBody>
          <a:bodyPr/>
          <a:lstStyle/>
          <a:p>
            <a:pPr>
              <a:defRPr/>
            </a:pPr>
            <a:endParaRPr lang="hr-HR"/>
          </a:p>
        </p:txBody>
      </p:sp>
      <p:sp>
        <p:nvSpPr>
          <p:cNvPr id="2059" name="Line 11"/>
          <p:cNvSpPr>
            <a:spLocks noChangeShapeType="1"/>
          </p:cNvSpPr>
          <p:nvPr userDrawn="1"/>
        </p:nvSpPr>
        <p:spPr bwMode="auto">
          <a:xfrm>
            <a:off x="128588" y="6453188"/>
            <a:ext cx="9561512" cy="0"/>
          </a:xfrm>
          <a:prstGeom prst="line">
            <a:avLst/>
          </a:prstGeom>
          <a:noFill/>
          <a:ln w="38100">
            <a:solidFill>
              <a:srgbClr val="FF0000"/>
            </a:solidFill>
            <a:round/>
            <a:headEnd/>
            <a:tailEnd/>
          </a:ln>
          <a:effectLst>
            <a:outerShdw dist="107763" dir="2700000" algn="ctr" rotWithShape="0">
              <a:srgbClr val="808080">
                <a:alpha val="50000"/>
              </a:srgbClr>
            </a:outerShdw>
          </a:effectLst>
        </p:spPr>
        <p:txBody>
          <a:bodyPr/>
          <a:lstStyle/>
          <a:p>
            <a:pPr>
              <a:defRPr/>
            </a:pPr>
            <a:endParaRPr lang="hr-HR"/>
          </a:p>
        </p:txBody>
      </p:sp>
      <p:sp>
        <p:nvSpPr>
          <p:cNvPr id="2064" name="Rectangle 16"/>
          <p:cNvSpPr>
            <a:spLocks noGrp="1" noChangeArrowheads="1"/>
          </p:cNvSpPr>
          <p:nvPr>
            <p:ph type="ftr" sz="quarter" idx="3"/>
          </p:nvPr>
        </p:nvSpPr>
        <p:spPr bwMode="auto">
          <a:xfrm>
            <a:off x="273050" y="6524625"/>
            <a:ext cx="3455988"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kumimoji="0" sz="1200" b="0">
                <a:latin typeface="Arial Narrow" pitchFamily="34" charset="0"/>
              </a:defRPr>
            </a:lvl1pPr>
          </a:lstStyle>
          <a:p>
            <a:pPr>
              <a:defRPr/>
            </a:pPr>
            <a:r>
              <a:rPr lang="nn-NO" smtClean="0"/>
              <a:t>Algoritmi i strukture podataka, FER</a:t>
            </a:r>
            <a:endParaRPr lang="hr-HR"/>
          </a:p>
        </p:txBody>
      </p:sp>
      <p:sp>
        <p:nvSpPr>
          <p:cNvPr id="2065" name="Rectangle 17"/>
          <p:cNvSpPr>
            <a:spLocks noGrp="1" noChangeArrowheads="1"/>
          </p:cNvSpPr>
          <p:nvPr>
            <p:ph type="sldNum" sz="quarter" idx="4"/>
          </p:nvPr>
        </p:nvSpPr>
        <p:spPr bwMode="auto">
          <a:xfrm>
            <a:off x="7099300" y="6524625"/>
            <a:ext cx="2533650"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0" sz="1200" b="0">
                <a:latin typeface="+mn-lt"/>
              </a:defRPr>
            </a:lvl1pPr>
          </a:lstStyle>
          <a:p>
            <a:pPr>
              <a:defRPr/>
            </a:pPr>
            <a:fld id="{48147B70-4447-432E-8F24-9B050B61CAC4}" type="slidenum">
              <a:rPr lang="hr-HR"/>
              <a:pPr>
                <a:defRPr/>
              </a:pPr>
              <a:t>‹#›</a:t>
            </a:fld>
            <a:r>
              <a:rPr lang="hr-HR"/>
              <a:t> / 38</a:t>
            </a:r>
          </a:p>
        </p:txBody>
      </p:sp>
      <p:sp>
        <p:nvSpPr>
          <p:cNvPr id="2066" name="Rectangle 18"/>
          <p:cNvSpPr>
            <a:spLocks noGrp="1" noChangeArrowheads="1"/>
          </p:cNvSpPr>
          <p:nvPr>
            <p:ph type="dt" sz="half" idx="2"/>
          </p:nvPr>
        </p:nvSpPr>
        <p:spPr bwMode="auto">
          <a:xfrm>
            <a:off x="4016375" y="6524625"/>
            <a:ext cx="2311400"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0" sz="1200" b="0">
                <a:latin typeface="+mn-lt"/>
              </a:defRPr>
            </a:lvl1pPr>
          </a:lstStyle>
          <a:p>
            <a:pPr>
              <a:defRPr/>
            </a:pPr>
            <a:fld id="{004F32AD-8D4C-440B-AEE4-9817163D057F}" type="datetime1">
              <a:rPr lang="hr-HR" smtClean="0"/>
              <a:pPr>
                <a:defRPr/>
              </a:pPr>
              <a:t>4.3.2013.</a:t>
            </a:fld>
            <a:endParaRPr lang="hr-HR"/>
          </a:p>
        </p:txBody>
      </p:sp>
    </p:spTree>
  </p:cSld>
  <p:clrMap bg1="dk2" tx1="lt1" bg2="dk1" tx2="lt2" accent1="accent1" accent2="accent2" accent3="accent3" accent4="accent4" accent5="accent5" accent6="accent6" hlink="hlink" folHlink="folHlink"/>
  <p:sldLayoutIdLst>
    <p:sldLayoutId id="2147483873" r:id="rId1"/>
    <p:sldLayoutId id="2147483862" r:id="rId2"/>
    <p:sldLayoutId id="2147483863" r:id="rId3"/>
    <p:sldLayoutId id="2147483864" r:id="rId4"/>
    <p:sldLayoutId id="2147483865" r:id="rId5"/>
    <p:sldLayoutId id="2147483874" r:id="rId6"/>
    <p:sldLayoutId id="2147483866" r:id="rId7"/>
    <p:sldLayoutId id="2147483867" r:id="rId8"/>
    <p:sldLayoutId id="2147483868" r:id="rId9"/>
    <p:sldLayoutId id="2147483869" r:id="rId10"/>
    <p:sldLayoutId id="2147483870" r:id="rId11"/>
    <p:sldLayoutId id="2147483871" r:id="rId12"/>
    <p:sldLayoutId id="2147483872" r:id="rId13"/>
    <p:sldLayoutId id="2147483875" r:id="rId14"/>
  </p:sldLayoutIdLst>
  <p:transition>
    <p:wipe/>
  </p:transition>
  <p:timing>
    <p:tnLst>
      <p:par>
        <p:cTn id="1" dur="indefinite" restart="never" nodeType="tmRoot"/>
      </p:par>
    </p:tnLst>
  </p:timing>
  <p:hf hdr="0"/>
  <p:txStyles>
    <p:titleStyle>
      <a:lvl1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l"/>
        <a:defRPr kumimoji="1" sz="2400">
          <a:solidFill>
            <a:srgbClr val="000000"/>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folHlink"/>
        </a:buClr>
        <a:buSzPct val="60000"/>
        <a:buChar char="–"/>
        <a:defRPr kumimoji="1" sz="2000">
          <a:solidFill>
            <a:srgbClr val="000000"/>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45"/>
          <p:cNvSpPr>
            <a:spLocks noGrp="1" noChangeArrowheads="1"/>
          </p:cNvSpPr>
          <p:nvPr>
            <p:ph type="dt" sz="quarter" idx="10"/>
          </p:nvPr>
        </p:nvSpPr>
        <p:spPr/>
        <p:txBody>
          <a:bodyPr/>
          <a:lstStyle/>
          <a:p>
            <a:pPr>
              <a:defRPr/>
            </a:pPr>
            <a:fld id="{B08B0F51-9DE5-4A79-876E-3C7AF6E6DC9A}" type="datetime1">
              <a:rPr lang="hr-HR" smtClean="0"/>
              <a:pPr>
                <a:defRPr/>
              </a:pPr>
              <a:t>4.3.2013.</a:t>
            </a:fld>
            <a:endParaRPr lang="hr-HR"/>
          </a:p>
        </p:txBody>
      </p:sp>
      <p:sp>
        <p:nvSpPr>
          <p:cNvPr id="2593794" name="Rectangle 2"/>
          <p:cNvSpPr>
            <a:spLocks noGrp="1" noChangeArrowheads="1"/>
          </p:cNvSpPr>
          <p:nvPr>
            <p:ph type="ctrTitle"/>
          </p:nvPr>
        </p:nvSpPr>
        <p:spPr>
          <a:xfrm>
            <a:off x="2952750" y="2000250"/>
            <a:ext cx="5978525" cy="1143000"/>
          </a:xfrm>
        </p:spPr>
        <p:txBody>
          <a:bodyPr lIns="0"/>
          <a:lstStyle/>
          <a:p>
            <a:pPr>
              <a:defRPr/>
            </a:pPr>
            <a:r>
              <a:rPr lang="hr-HR" smtClean="0"/>
              <a:t>Algoritmi i strukture podataka</a:t>
            </a:r>
          </a:p>
        </p:txBody>
      </p:sp>
      <p:sp>
        <p:nvSpPr>
          <p:cNvPr id="9220" name="Rectangle 3"/>
          <p:cNvSpPr>
            <a:spLocks noChangeArrowheads="1"/>
          </p:cNvSpPr>
          <p:nvPr/>
        </p:nvSpPr>
        <p:spPr bwMode="auto">
          <a:xfrm>
            <a:off x="2881313" y="6357938"/>
            <a:ext cx="6753225" cy="276225"/>
          </a:xfrm>
          <a:prstGeom prst="rect">
            <a:avLst/>
          </a:prstGeom>
          <a:noFill/>
          <a:ln w="9525" algn="ctr">
            <a:noFill/>
            <a:miter lim="800000"/>
            <a:headEnd/>
            <a:tailEnd/>
          </a:ln>
        </p:spPr>
        <p:txBody>
          <a:bodyPr>
            <a:spAutoFit/>
          </a:bodyPr>
          <a:lstStyle/>
          <a:p>
            <a:r>
              <a:rPr lang="hr-HR" sz="1200"/>
              <a:t>Zaštićeno licencom http://creativecommons.org/licenses/by-nc-sa/3.0/hr/</a:t>
            </a:r>
          </a:p>
        </p:txBody>
      </p:sp>
      <p:pic>
        <p:nvPicPr>
          <p:cNvPr id="9221" name="Picture 4" descr="The image “http://i.creativecommons.org/l/by-nc-sa/2.5/hr/88x31.png” cannot be displayed, because it contains errors."/>
          <p:cNvPicPr>
            <a:picLocks noChangeAspect="1" noChangeArrowheads="1"/>
          </p:cNvPicPr>
          <p:nvPr/>
        </p:nvPicPr>
        <p:blipFill>
          <a:blip r:embed="rId3" cstate="print"/>
          <a:srcRect/>
          <a:stretch>
            <a:fillRect/>
          </a:stretch>
        </p:blipFill>
        <p:spPr bwMode="auto">
          <a:xfrm>
            <a:off x="8596313" y="6072188"/>
            <a:ext cx="838200" cy="295275"/>
          </a:xfrm>
          <a:prstGeom prst="rect">
            <a:avLst/>
          </a:prstGeom>
          <a:noFill/>
          <a:ln w="9525">
            <a:noFill/>
            <a:miter lim="800000"/>
            <a:headEnd/>
            <a:tailEnd/>
          </a:ln>
        </p:spPr>
      </p:pic>
      <p:sp>
        <p:nvSpPr>
          <p:cNvPr id="2593797" name="Text Box 5"/>
          <p:cNvSpPr txBox="1">
            <a:spLocks noChangeArrowheads="1"/>
          </p:cNvSpPr>
          <p:nvPr/>
        </p:nvSpPr>
        <p:spPr bwMode="auto">
          <a:xfrm>
            <a:off x="2952750" y="3214688"/>
            <a:ext cx="4951413" cy="1600200"/>
          </a:xfrm>
          <a:prstGeom prst="rect">
            <a:avLst/>
          </a:prstGeom>
          <a:noFill/>
          <a:ln w="9525" algn="ctr">
            <a:noFill/>
            <a:miter lim="800000"/>
            <a:headEnd/>
            <a:tailEnd/>
          </a:ln>
          <a:effectLst/>
        </p:spPr>
        <p:txBody>
          <a:bodyPr lIns="0">
            <a:spAutoFit/>
          </a:bodyPr>
          <a:lstStyle/>
          <a:p>
            <a:pPr>
              <a:spcBef>
                <a:spcPct val="0"/>
              </a:spcBef>
              <a:defRPr/>
            </a:pPr>
            <a:r>
              <a:rPr lang="hr-HR" sz="1400" i="1" dirty="0">
                <a:latin typeface="+mn-lt"/>
              </a:rPr>
              <a:t>Prof. dr. sc. Damir Kalpić</a:t>
            </a:r>
          </a:p>
          <a:p>
            <a:pPr>
              <a:spcBef>
                <a:spcPct val="0"/>
              </a:spcBef>
              <a:defRPr/>
            </a:pPr>
            <a:r>
              <a:rPr lang="hr-HR" sz="1400" i="1" dirty="0">
                <a:latin typeface="+mn-lt"/>
              </a:rPr>
              <a:t>Prof. dr. sc. Vedran Mornar</a:t>
            </a:r>
          </a:p>
          <a:p>
            <a:pPr>
              <a:spcBef>
                <a:spcPct val="0"/>
              </a:spcBef>
              <a:defRPr/>
            </a:pPr>
            <a:r>
              <a:rPr lang="hr-HR" sz="1400" i="1" dirty="0">
                <a:latin typeface="+mn-lt"/>
              </a:rPr>
              <a:t>Prof. dr. sc. Krešimir Fertalj</a:t>
            </a:r>
          </a:p>
          <a:p>
            <a:pPr>
              <a:spcBef>
                <a:spcPct val="0"/>
              </a:spcBef>
              <a:defRPr/>
            </a:pPr>
            <a:r>
              <a:rPr lang="hr-HR" sz="1400" i="1" dirty="0">
                <a:latin typeface="+mn-lt"/>
              </a:rPr>
              <a:t>Doc. dr. sc. Gordan Gledec</a:t>
            </a:r>
          </a:p>
          <a:p>
            <a:pPr>
              <a:spcBef>
                <a:spcPct val="0"/>
              </a:spcBef>
              <a:defRPr/>
            </a:pPr>
            <a:r>
              <a:rPr lang="hr-HR" sz="1400" i="1" dirty="0" smtClean="0">
                <a:latin typeface="+mn-lt"/>
              </a:rPr>
              <a:t>dr</a:t>
            </a:r>
            <a:r>
              <a:rPr lang="hr-HR" sz="1400" i="1" dirty="0">
                <a:latin typeface="+mn-lt"/>
              </a:rPr>
              <a:t>. sc. Zvonimir Vanjak</a:t>
            </a:r>
          </a:p>
          <a:p>
            <a:pPr>
              <a:spcBef>
                <a:spcPct val="0"/>
              </a:spcBef>
              <a:defRPr/>
            </a:pPr>
            <a:r>
              <a:rPr lang="hr-HR" sz="1400" i="1" dirty="0" smtClean="0">
                <a:latin typeface="+mn-lt"/>
              </a:rPr>
              <a:t>Doc. dr</a:t>
            </a:r>
            <a:r>
              <a:rPr lang="hr-HR" sz="1400" i="1" dirty="0">
                <a:latin typeface="+mn-lt"/>
              </a:rPr>
              <a:t>. sc. Ivica Botički</a:t>
            </a:r>
          </a:p>
          <a:p>
            <a:pPr>
              <a:spcBef>
                <a:spcPct val="0"/>
              </a:spcBef>
              <a:defRPr/>
            </a:pPr>
            <a:r>
              <a:rPr lang="hr-HR" sz="1400" i="1" dirty="0" smtClean="0">
                <a:latin typeface="+mn-lt"/>
              </a:rPr>
              <a:t>dr</a:t>
            </a:r>
            <a:r>
              <a:rPr lang="hr-HR" sz="1400" i="1" dirty="0">
                <a:latin typeface="+mn-lt"/>
              </a:rPr>
              <a:t>. sc. Boris Milašinović</a:t>
            </a: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18" name="Slide Number Placeholder 17"/>
          <p:cNvSpPr>
            <a:spLocks noGrp="1" noChangeArrowheads="1"/>
          </p:cNvSpPr>
          <p:nvPr>
            <p:ph type="sldNum" sz="quarter" idx="11"/>
          </p:nvPr>
        </p:nvSpPr>
        <p:spPr/>
        <p:txBody>
          <a:bodyPr/>
          <a:lstStyle/>
          <a:p>
            <a:pPr>
              <a:defRPr/>
            </a:pPr>
            <a:fld id="{FD4B492D-5E08-4C80-846A-8EFF537C9EED}" type="slidenum">
              <a:rPr lang="hr-HR"/>
              <a:pPr>
                <a:defRPr/>
              </a:pPr>
              <a:t>10</a:t>
            </a:fld>
            <a:r>
              <a:rPr lang="hr-HR"/>
              <a:t> / 36</a:t>
            </a:r>
          </a:p>
        </p:txBody>
      </p:sp>
      <p:sp>
        <p:nvSpPr>
          <p:cNvPr id="19" name="Date Placeholder 18"/>
          <p:cNvSpPr>
            <a:spLocks noGrp="1" noChangeArrowheads="1"/>
          </p:cNvSpPr>
          <p:nvPr>
            <p:ph type="dt" sz="quarter" idx="12"/>
          </p:nvPr>
        </p:nvSpPr>
        <p:spPr/>
        <p:txBody>
          <a:bodyPr/>
          <a:lstStyle/>
          <a:p>
            <a:pPr>
              <a:defRPr/>
            </a:pPr>
            <a:fld id="{04B1A2CA-C173-4F74-B40E-CAD2EDAD205F}" type="datetime1">
              <a:rPr lang="hr-HR" smtClean="0"/>
              <a:pPr>
                <a:defRPr/>
              </a:pPr>
              <a:t>4.3.2013.</a:t>
            </a:fld>
            <a:endParaRPr lang="hr-HR"/>
          </a:p>
        </p:txBody>
      </p:sp>
      <p:sp>
        <p:nvSpPr>
          <p:cNvPr id="7" name="Title 6"/>
          <p:cNvSpPr>
            <a:spLocks noGrp="1"/>
          </p:cNvSpPr>
          <p:nvPr>
            <p:ph type="title" idx="4294967295"/>
          </p:nvPr>
        </p:nvSpPr>
        <p:spPr/>
        <p:txBody>
          <a:bodyPr/>
          <a:lstStyle/>
          <a:p>
            <a:pPr>
              <a:defRPr/>
            </a:pPr>
            <a:r>
              <a:rPr lang="hr-HR"/>
              <a:t>Algoritam</a:t>
            </a:r>
          </a:p>
        </p:txBody>
      </p:sp>
      <p:sp>
        <p:nvSpPr>
          <p:cNvPr id="3079" name="Rectangle 7"/>
          <p:cNvSpPr>
            <a:spLocks noChangeArrowheads="1"/>
          </p:cNvSpPr>
          <p:nvPr/>
        </p:nvSpPr>
        <p:spPr bwMode="auto">
          <a:xfrm>
            <a:off x="309563" y="1350963"/>
            <a:ext cx="6715125" cy="4008437"/>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sz="2400"/>
              <a:t>void BubbleSort (int A [], int N) {</a:t>
            </a:r>
          </a:p>
          <a:p>
            <a:pPr>
              <a:spcBef>
                <a:spcPct val="0"/>
              </a:spcBef>
              <a:spcAft>
                <a:spcPct val="20000"/>
              </a:spcAft>
            </a:pPr>
            <a:r>
              <a:rPr lang="hr-HR" sz="2400"/>
              <a:t> </a:t>
            </a:r>
            <a:r>
              <a:rPr lang="en-US" sz="2400"/>
              <a:t>int i, j;</a:t>
            </a:r>
          </a:p>
          <a:p>
            <a:pPr>
              <a:spcBef>
                <a:spcPct val="0"/>
              </a:spcBef>
              <a:spcAft>
                <a:spcPct val="20000"/>
              </a:spcAft>
            </a:pPr>
            <a:r>
              <a:rPr lang="hr-HR" sz="2400"/>
              <a:t> </a:t>
            </a:r>
            <a:r>
              <a:rPr lang="en-US" sz="2400"/>
              <a:t>for (i = 0; i &lt; N-1; i++) {</a:t>
            </a:r>
          </a:p>
          <a:p>
            <a:pPr>
              <a:spcBef>
                <a:spcPct val="0"/>
              </a:spcBef>
              <a:spcAft>
                <a:spcPct val="20000"/>
              </a:spcAft>
            </a:pPr>
            <a:r>
              <a:rPr lang="hr-HR" sz="2400"/>
              <a:t>   </a:t>
            </a:r>
            <a:r>
              <a:rPr lang="en-US" sz="2400"/>
              <a:t>for (j = 0; j &lt; N-1-i; j++) {</a:t>
            </a:r>
          </a:p>
          <a:p>
            <a:pPr>
              <a:spcBef>
                <a:spcPct val="0"/>
              </a:spcBef>
              <a:spcAft>
                <a:spcPct val="20000"/>
              </a:spcAft>
            </a:pPr>
            <a:r>
              <a:rPr lang="hr-HR" sz="2400"/>
              <a:t>     </a:t>
            </a:r>
            <a:r>
              <a:rPr lang="en-US" sz="2400"/>
              <a:t>if (A[j+1] &lt; A[j]) </a:t>
            </a:r>
            <a:endParaRPr lang="hr-HR" sz="2400"/>
          </a:p>
          <a:p>
            <a:pPr>
              <a:spcBef>
                <a:spcPct val="0"/>
              </a:spcBef>
              <a:spcAft>
                <a:spcPct val="20000"/>
              </a:spcAft>
            </a:pPr>
            <a:r>
              <a:rPr lang="hr-HR" sz="2400"/>
              <a:t>	  </a:t>
            </a:r>
            <a:r>
              <a:rPr lang="en-US" sz="2400"/>
              <a:t>Zamijeni (&amp;A[j], &amp;A[j+1]);</a:t>
            </a:r>
          </a:p>
          <a:p>
            <a:pPr>
              <a:spcBef>
                <a:spcPct val="0"/>
              </a:spcBef>
              <a:spcAft>
                <a:spcPct val="20000"/>
              </a:spcAft>
            </a:pPr>
            <a:r>
              <a:rPr lang="hr-HR" sz="2400"/>
              <a:t>   </a:t>
            </a:r>
            <a:r>
              <a:rPr lang="en-US" sz="2400"/>
              <a:t>}</a:t>
            </a:r>
            <a:r>
              <a:rPr lang="hr-HR" sz="2400"/>
              <a:t> </a:t>
            </a:r>
          </a:p>
          <a:p>
            <a:pPr>
              <a:spcBef>
                <a:spcPct val="0"/>
              </a:spcBef>
              <a:spcAft>
                <a:spcPct val="20000"/>
              </a:spcAft>
            </a:pPr>
            <a:r>
              <a:rPr lang="hr-HR" sz="2400"/>
              <a:t> </a:t>
            </a:r>
            <a:r>
              <a:rPr lang="en-US" sz="2400"/>
              <a:t>}</a:t>
            </a:r>
            <a:r>
              <a:rPr lang="hr-HR" sz="2400"/>
              <a:t> </a:t>
            </a:r>
          </a:p>
          <a:p>
            <a:pPr>
              <a:spcBef>
                <a:spcPct val="0"/>
              </a:spcBef>
              <a:spcAft>
                <a:spcPct val="20000"/>
              </a:spcAft>
            </a:pPr>
            <a:r>
              <a:rPr lang="en-US" sz="2400"/>
              <a:t>}</a:t>
            </a:r>
          </a:p>
        </p:txBody>
      </p:sp>
      <p:cxnSp>
        <p:nvCxnSpPr>
          <p:cNvPr id="9" name="Straight Connector 8"/>
          <p:cNvCxnSpPr/>
          <p:nvPr/>
        </p:nvCxnSpPr>
        <p:spPr bwMode="auto">
          <a:xfrm>
            <a:off x="595313" y="2286000"/>
            <a:ext cx="8572500"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0" name="Straight Connector 9"/>
          <p:cNvCxnSpPr/>
          <p:nvPr/>
        </p:nvCxnSpPr>
        <p:spPr bwMode="auto">
          <a:xfrm>
            <a:off x="595313" y="4857750"/>
            <a:ext cx="8572500"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1" name="Straight Arrow Connector 10"/>
          <p:cNvCxnSpPr/>
          <p:nvPr/>
        </p:nvCxnSpPr>
        <p:spPr bwMode="auto">
          <a:xfrm rot="5400000">
            <a:off x="7382669" y="3571081"/>
            <a:ext cx="2571750" cy="1588"/>
          </a:xfrm>
          <a:prstGeom prst="straightConnector1">
            <a:avLst/>
          </a:prstGeom>
          <a:solidFill>
            <a:srgbClr val="FFCC99">
              <a:alpha val="39999"/>
            </a:srgbClr>
          </a:solidFill>
          <a:ln w="9525" cap="flat" cmpd="sng" algn="ctr">
            <a:solidFill>
              <a:schemeClr val="accent5">
                <a:lumMod val="10000"/>
              </a:schemeClr>
            </a:solidFill>
            <a:prstDash val="solid"/>
            <a:round/>
            <a:headEnd type="arrow" w="med" len="med"/>
            <a:tailEnd type="arrow"/>
          </a:ln>
          <a:effectLst/>
        </p:spPr>
      </p:cxnSp>
      <p:cxnSp>
        <p:nvCxnSpPr>
          <p:cNvPr id="12" name="Straight Connector 11"/>
          <p:cNvCxnSpPr/>
          <p:nvPr/>
        </p:nvCxnSpPr>
        <p:spPr bwMode="auto">
          <a:xfrm>
            <a:off x="952500" y="4429125"/>
            <a:ext cx="6572250"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3" name="Straight Connector 12"/>
          <p:cNvCxnSpPr/>
          <p:nvPr/>
        </p:nvCxnSpPr>
        <p:spPr bwMode="auto">
          <a:xfrm>
            <a:off x="952500" y="2714625"/>
            <a:ext cx="6572250"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4" name="Straight Arrow Connector 13"/>
          <p:cNvCxnSpPr/>
          <p:nvPr/>
        </p:nvCxnSpPr>
        <p:spPr bwMode="auto">
          <a:xfrm rot="5400000">
            <a:off x="6453982" y="3571081"/>
            <a:ext cx="1714500" cy="1587"/>
          </a:xfrm>
          <a:prstGeom prst="straightConnector1">
            <a:avLst/>
          </a:prstGeom>
          <a:solidFill>
            <a:srgbClr val="FFCC99">
              <a:alpha val="39999"/>
            </a:srgbClr>
          </a:solidFill>
          <a:ln w="9525" cap="flat" cmpd="sng" algn="ctr">
            <a:solidFill>
              <a:schemeClr val="accent5">
                <a:lumMod val="10000"/>
              </a:schemeClr>
            </a:solidFill>
            <a:prstDash val="solid"/>
            <a:round/>
            <a:headEnd type="arrow" w="med" len="med"/>
            <a:tailEnd type="arrow"/>
          </a:ln>
          <a:effectLst/>
        </p:spPr>
      </p:cxnSp>
      <p:sp>
        <p:nvSpPr>
          <p:cNvPr id="15" name="Text Box 12"/>
          <p:cNvSpPr txBox="1">
            <a:spLocks noChangeArrowheads="1"/>
          </p:cNvSpPr>
          <p:nvPr/>
        </p:nvSpPr>
        <p:spPr bwMode="auto">
          <a:xfrm>
            <a:off x="7381875" y="3357563"/>
            <a:ext cx="1211263" cy="461962"/>
          </a:xfrm>
          <a:prstGeom prst="rect">
            <a:avLst/>
          </a:prstGeom>
          <a:noFill/>
          <a:ln w="9525" algn="ctr">
            <a:noFill/>
            <a:miter lim="800000"/>
            <a:headEnd/>
            <a:tailEnd/>
          </a:ln>
        </p:spPr>
        <p:txBody>
          <a:bodyPr wrap="none">
            <a:spAutoFit/>
          </a:bodyPr>
          <a:lstStyle/>
          <a:p>
            <a:pPr>
              <a:defRPr/>
            </a:pPr>
            <a:r>
              <a:rPr lang="hr-HR" sz="2400" b="0" i="1">
                <a:effectLst>
                  <a:outerShdw blurRad="38100" dist="38100" dir="2700000" algn="tl">
                    <a:srgbClr val="000000">
                      <a:alpha val="43137"/>
                    </a:srgbClr>
                  </a:outerShdw>
                </a:effectLst>
                <a:latin typeface="Times New Roman" pitchFamily="18" charset="0"/>
              </a:rPr>
              <a:t>O(n-1-i)</a:t>
            </a:r>
          </a:p>
        </p:txBody>
      </p:sp>
      <p:graphicFrame>
        <p:nvGraphicFramePr>
          <p:cNvPr id="16" name="Object 1043"/>
          <p:cNvGraphicFramePr>
            <a:graphicFrameLocks noChangeAspect="1"/>
          </p:cNvGraphicFramePr>
          <p:nvPr/>
        </p:nvGraphicFramePr>
        <p:xfrm>
          <a:off x="8043863" y="1357313"/>
          <a:ext cx="1600200" cy="785812"/>
        </p:xfrm>
        <a:graphic>
          <a:graphicData uri="http://schemas.openxmlformats.org/presentationml/2006/ole">
            <p:oleObj spid="_x0000_s3074" name="Equation" r:id="rId4" imgW="888840" imgH="431640" progId="">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7" name="Rectangle 17"/>
          <p:cNvSpPr>
            <a:spLocks noGrp="1" noChangeArrowheads="1"/>
          </p:cNvSpPr>
          <p:nvPr>
            <p:ph type="sldNum" sz="quarter" idx="11"/>
          </p:nvPr>
        </p:nvSpPr>
        <p:spPr/>
        <p:txBody>
          <a:bodyPr/>
          <a:lstStyle/>
          <a:p>
            <a:pPr>
              <a:defRPr/>
            </a:pPr>
            <a:fld id="{BAB62790-5177-4376-8B34-AB03172F8F72}" type="slidenum">
              <a:rPr lang="hr-HR"/>
              <a:pPr>
                <a:defRPr/>
              </a:pPr>
              <a:t>11</a:t>
            </a:fld>
            <a:r>
              <a:rPr lang="hr-HR"/>
              <a:t> / 36</a:t>
            </a:r>
          </a:p>
        </p:txBody>
      </p:sp>
      <p:sp>
        <p:nvSpPr>
          <p:cNvPr id="8" name="Rectangle 18"/>
          <p:cNvSpPr>
            <a:spLocks noGrp="1" noChangeArrowheads="1"/>
          </p:cNvSpPr>
          <p:nvPr>
            <p:ph type="dt" sz="quarter" idx="12"/>
          </p:nvPr>
        </p:nvSpPr>
        <p:spPr/>
        <p:txBody>
          <a:bodyPr/>
          <a:lstStyle/>
          <a:p>
            <a:pPr>
              <a:defRPr/>
            </a:pPr>
            <a:fld id="{035DEA58-626A-4C3F-8D32-9E0BF7290F89}" type="datetime1">
              <a:rPr lang="hr-HR" smtClean="0"/>
              <a:pPr>
                <a:defRPr/>
              </a:pPr>
              <a:t>4.3.2013.</a:t>
            </a:fld>
            <a:endParaRPr lang="hr-HR"/>
          </a:p>
        </p:txBody>
      </p:sp>
      <p:sp>
        <p:nvSpPr>
          <p:cNvPr id="17413" name="Rectangle 13"/>
          <p:cNvSpPr txBox="1">
            <a:spLocks noGrp="1" noChangeArrowheads="1"/>
          </p:cNvSpPr>
          <p:nvPr/>
        </p:nvSpPr>
        <p:spPr bwMode="auto">
          <a:xfrm>
            <a:off x="273050" y="5734050"/>
            <a:ext cx="3455988" cy="217488"/>
          </a:xfrm>
          <a:prstGeom prst="rect">
            <a:avLst/>
          </a:prstGeom>
          <a:noFill/>
          <a:ln w="9525">
            <a:noFill/>
            <a:miter lim="800000"/>
            <a:headEnd/>
            <a:tailEnd/>
          </a:ln>
        </p:spPr>
        <p:txBody>
          <a:bodyPr/>
          <a:lstStyle/>
          <a:p>
            <a:pPr>
              <a:spcBef>
                <a:spcPct val="0"/>
              </a:spcBef>
              <a:buClrTx/>
              <a:buFontTx/>
              <a:buNone/>
            </a:pPr>
            <a:endParaRPr kumimoji="0" lang="hr-HR" sz="1200" b="0">
              <a:latin typeface="Arial Narrow" pitchFamily="34" charset="0"/>
            </a:endParaRPr>
          </a:p>
        </p:txBody>
      </p:sp>
      <p:sp>
        <p:nvSpPr>
          <p:cNvPr id="2315269" name="Rectangle 5"/>
          <p:cNvSpPr>
            <a:spLocks noGrp="1" noChangeArrowheads="1"/>
          </p:cNvSpPr>
          <p:nvPr>
            <p:ph type="title" idx="4294967295"/>
          </p:nvPr>
        </p:nvSpPr>
        <p:spPr/>
        <p:txBody>
          <a:bodyPr/>
          <a:lstStyle/>
          <a:p>
            <a:pPr>
              <a:defRPr/>
            </a:pPr>
            <a:r>
              <a:rPr lang="hr-HR" smtClean="0"/>
              <a:t>Poboljšani  bubble-sort</a:t>
            </a:r>
          </a:p>
        </p:txBody>
      </p:sp>
      <p:sp>
        <p:nvSpPr>
          <p:cNvPr id="2315270" name="Rectangle 6"/>
          <p:cNvSpPr>
            <a:spLocks noGrp="1" noChangeArrowheads="1"/>
          </p:cNvSpPr>
          <p:nvPr>
            <p:ph type="body" idx="4294967295"/>
          </p:nvPr>
        </p:nvSpPr>
        <p:spPr/>
        <p:txBody>
          <a:bodyPr/>
          <a:lstStyle/>
          <a:p>
            <a:pPr>
              <a:defRPr/>
            </a:pPr>
            <a:r>
              <a:rPr lang="hr-HR" smtClean="0"/>
              <a:t>ako u nekom prolazu nije bilo zamjene, niz je sortiran</a:t>
            </a:r>
          </a:p>
        </p:txBody>
      </p:sp>
      <p:sp>
        <p:nvSpPr>
          <p:cNvPr id="17416" name="Rectangle 7"/>
          <p:cNvSpPr>
            <a:spLocks noChangeArrowheads="1"/>
          </p:cNvSpPr>
          <p:nvPr/>
        </p:nvSpPr>
        <p:spPr bwMode="auto">
          <a:xfrm>
            <a:off x="920750" y="1773238"/>
            <a:ext cx="8064500" cy="4422775"/>
          </a:xfrm>
          <a:prstGeom prst="rect">
            <a:avLst/>
          </a:prstGeom>
          <a:solidFill>
            <a:srgbClr val="FFCC99">
              <a:alpha val="59999"/>
            </a:srgbClr>
          </a:solidFill>
          <a:ln w="9525">
            <a:solidFill>
              <a:srgbClr val="FF9900"/>
            </a:solidFill>
            <a:miter lim="800000"/>
            <a:headEnd/>
            <a:tailEnd/>
          </a:ln>
        </p:spPr>
        <p:txBody>
          <a:bodyPr>
            <a:spAutoFit/>
          </a:bodyPr>
          <a:lstStyle/>
          <a:p>
            <a:r>
              <a:rPr lang="en-US"/>
              <a:t>void BubbleSort (</a:t>
            </a:r>
            <a:r>
              <a:rPr lang="hr-HR"/>
              <a:t>int </a:t>
            </a:r>
            <a:r>
              <a:rPr lang="en-US"/>
              <a:t>A [], int N) {</a:t>
            </a:r>
          </a:p>
          <a:p>
            <a:r>
              <a:rPr lang="hr-HR"/>
              <a:t>  </a:t>
            </a:r>
            <a:r>
              <a:rPr lang="en-US"/>
              <a:t>int i, j, BilaZamjena;</a:t>
            </a:r>
          </a:p>
          <a:p>
            <a:r>
              <a:rPr lang="hr-HR"/>
              <a:t>  </a:t>
            </a:r>
            <a:r>
              <a:rPr lang="en-US"/>
              <a:t>for (i = 0, BilaZamjena = 1; BilaZamjena; i++) {</a:t>
            </a:r>
            <a:endParaRPr lang="hr-HR"/>
          </a:p>
          <a:p>
            <a:r>
              <a:rPr lang="hr-HR"/>
              <a:t>    </a:t>
            </a:r>
            <a:r>
              <a:rPr lang="en-US"/>
              <a:t>BilaZamjena = 0;</a:t>
            </a:r>
          </a:p>
          <a:p>
            <a:r>
              <a:rPr lang="en-US"/>
              <a:t>    for (j = 0; j &lt; N-1-i; j++) {</a:t>
            </a:r>
          </a:p>
          <a:p>
            <a:r>
              <a:rPr lang="en-US"/>
              <a:t>    </a:t>
            </a:r>
            <a:r>
              <a:rPr lang="hr-HR"/>
              <a:t>  </a:t>
            </a:r>
            <a:r>
              <a:rPr lang="en-US"/>
              <a:t>if (A[j+1] &lt; A[j]) {</a:t>
            </a:r>
          </a:p>
          <a:p>
            <a:r>
              <a:rPr lang="en-US"/>
              <a:t>	</a:t>
            </a:r>
            <a:r>
              <a:rPr lang="hr-HR"/>
              <a:t>  </a:t>
            </a:r>
            <a:r>
              <a:rPr lang="en-US"/>
              <a:t>Zamijeni (&amp;A[j], &amp;A[j+1]);  </a:t>
            </a:r>
          </a:p>
          <a:p>
            <a:r>
              <a:rPr lang="en-US"/>
              <a:t>	</a:t>
            </a:r>
            <a:r>
              <a:rPr lang="hr-HR"/>
              <a:t>  </a:t>
            </a:r>
            <a:r>
              <a:rPr lang="en-US"/>
              <a:t>BilaZamjena = 1;</a:t>
            </a:r>
          </a:p>
          <a:p>
            <a:r>
              <a:rPr lang="en-US"/>
              <a:t>	}</a:t>
            </a:r>
          </a:p>
          <a:p>
            <a:r>
              <a:rPr lang="hr-HR"/>
              <a:t>    </a:t>
            </a:r>
            <a:r>
              <a:rPr lang="en-US"/>
              <a:t>}</a:t>
            </a:r>
          </a:p>
          <a:p>
            <a:r>
              <a:rPr lang="hr-HR"/>
              <a:t>  </a:t>
            </a:r>
            <a:r>
              <a:rPr lang="en-US"/>
              <a:t>}</a:t>
            </a:r>
          </a:p>
          <a:p>
            <a:r>
              <a:rPr lang="en-US"/>
              <a:t>}</a:t>
            </a: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859242AA-48D9-4FAE-A40B-146836E0D7D7}" type="slidenum">
              <a:rPr lang="hr-HR"/>
              <a:pPr>
                <a:defRPr/>
              </a:pPr>
              <a:t>12</a:t>
            </a:fld>
            <a:r>
              <a:rPr lang="hr-HR"/>
              <a:t> / 36</a:t>
            </a:r>
          </a:p>
        </p:txBody>
      </p:sp>
      <p:sp>
        <p:nvSpPr>
          <p:cNvPr id="6" name="Rectangle 18"/>
          <p:cNvSpPr>
            <a:spLocks noGrp="1" noChangeArrowheads="1"/>
          </p:cNvSpPr>
          <p:nvPr>
            <p:ph type="dt" sz="quarter" idx="12"/>
          </p:nvPr>
        </p:nvSpPr>
        <p:spPr/>
        <p:txBody>
          <a:bodyPr/>
          <a:lstStyle/>
          <a:p>
            <a:pPr>
              <a:defRPr/>
            </a:pPr>
            <a:fld id="{5B71F84A-E66D-41F8-B56B-DF44AF1DA9E1}" type="datetime1">
              <a:rPr lang="hr-HR" smtClean="0"/>
              <a:pPr>
                <a:defRPr/>
              </a:pPr>
              <a:t>4.3.2013.</a:t>
            </a:fld>
            <a:endParaRPr lang="hr-HR"/>
          </a:p>
        </p:txBody>
      </p:sp>
      <p:sp>
        <p:nvSpPr>
          <p:cNvPr id="2317317" name="Rectangle 8"/>
          <p:cNvSpPr>
            <a:spLocks noGrp="1" noChangeArrowheads="1"/>
          </p:cNvSpPr>
          <p:nvPr>
            <p:ph type="title" idx="4294967295"/>
          </p:nvPr>
        </p:nvSpPr>
        <p:spPr/>
        <p:txBody>
          <a:bodyPr/>
          <a:lstStyle/>
          <a:p>
            <a:r>
              <a:rPr lang="hr-HR" smtClean="0"/>
              <a:t>Analiza vremena izvođenja</a:t>
            </a:r>
          </a:p>
        </p:txBody>
      </p:sp>
      <p:sp>
        <p:nvSpPr>
          <p:cNvPr id="2317318" name="Rectangle 9"/>
          <p:cNvSpPr>
            <a:spLocks noGrp="1" noChangeArrowheads="1"/>
          </p:cNvSpPr>
          <p:nvPr>
            <p:ph type="body" idx="4294967295"/>
          </p:nvPr>
        </p:nvSpPr>
        <p:spPr/>
        <p:txBody>
          <a:bodyPr/>
          <a:lstStyle/>
          <a:p>
            <a:pPr>
              <a:defRPr/>
            </a:pPr>
            <a:r>
              <a:rPr lang="hr-HR" b="1" i="1" smtClean="0">
                <a:solidFill>
                  <a:srgbClr val="FF0000"/>
                </a:solidFill>
                <a:latin typeface="Times New Roman" pitchFamily="18" charset="0"/>
              </a:rPr>
              <a:t>O(n</a:t>
            </a:r>
            <a:r>
              <a:rPr lang="hr-HR" b="1" i="1" baseline="30000" smtClean="0">
                <a:solidFill>
                  <a:srgbClr val="FF0000"/>
                </a:solidFill>
                <a:latin typeface="Times New Roman" pitchFamily="18" charset="0"/>
              </a:rPr>
              <a:t>2</a:t>
            </a:r>
            <a:r>
              <a:rPr lang="hr-HR" b="1" i="1" smtClean="0">
                <a:solidFill>
                  <a:srgbClr val="FF0000"/>
                </a:solidFill>
                <a:latin typeface="Times New Roman" pitchFamily="18" charset="0"/>
              </a:rPr>
              <a:t>)</a:t>
            </a:r>
            <a:r>
              <a:rPr lang="hr-HR" smtClean="0"/>
              <a:t> - otprilike </a:t>
            </a:r>
            <a:r>
              <a:rPr lang="hr-HR" b="1" smtClean="0">
                <a:solidFill>
                  <a:srgbClr val="FF0000"/>
                </a:solidFill>
                <a:latin typeface="Courier New" pitchFamily="49" charset="0"/>
              </a:rPr>
              <a:t>n</a:t>
            </a:r>
            <a:r>
              <a:rPr lang="hr-HR" b="1" baseline="30000" smtClean="0">
                <a:solidFill>
                  <a:srgbClr val="FF0000"/>
                </a:solidFill>
                <a:latin typeface="Courier New" pitchFamily="49" charset="0"/>
              </a:rPr>
              <a:t>2</a:t>
            </a:r>
            <a:r>
              <a:rPr lang="hr-HR" b="1" smtClean="0">
                <a:solidFill>
                  <a:srgbClr val="FF0000"/>
                </a:solidFill>
                <a:latin typeface="Courier New" pitchFamily="49" charset="0"/>
              </a:rPr>
              <a:t>/2</a:t>
            </a:r>
            <a:r>
              <a:rPr lang="hr-HR" smtClean="0"/>
              <a:t> usporedbi i </a:t>
            </a:r>
            <a:r>
              <a:rPr lang="hr-HR" b="1" smtClean="0">
                <a:solidFill>
                  <a:srgbClr val="FF0000"/>
                </a:solidFill>
                <a:latin typeface="Courier New" pitchFamily="49" charset="0"/>
              </a:rPr>
              <a:t>n</a:t>
            </a:r>
            <a:r>
              <a:rPr lang="hr-HR" b="1" baseline="30000" smtClean="0">
                <a:solidFill>
                  <a:srgbClr val="FF0000"/>
                </a:solidFill>
                <a:latin typeface="Courier New" pitchFamily="49" charset="0"/>
              </a:rPr>
              <a:t>2</a:t>
            </a:r>
            <a:r>
              <a:rPr lang="hr-HR" b="1" smtClean="0">
                <a:solidFill>
                  <a:srgbClr val="FF0000"/>
                </a:solidFill>
                <a:latin typeface="Courier New" pitchFamily="49" charset="0"/>
              </a:rPr>
              <a:t>/2</a:t>
            </a:r>
            <a:r>
              <a:rPr lang="hr-HR" smtClean="0"/>
              <a:t> zamjena u prosječnom i u najgorem slučaju</a:t>
            </a:r>
          </a:p>
          <a:p>
            <a:pPr lvl="1">
              <a:defRPr/>
            </a:pPr>
            <a:r>
              <a:rPr lang="hr-HR" smtClean="0"/>
              <a:t>kad su ulazni elementi blizu svojih mjesta može se brzo završiti</a:t>
            </a:r>
          </a:p>
          <a:p>
            <a:pPr lvl="1">
              <a:defRPr/>
            </a:pPr>
            <a:r>
              <a:rPr lang="hr-HR" smtClean="0"/>
              <a:t>najgori slučaj: naopako sortiran niz</a:t>
            </a:r>
          </a:p>
          <a:p>
            <a:pPr lvl="1">
              <a:defRPr/>
            </a:pPr>
            <a:r>
              <a:rPr lang="hr-HR" smtClean="0"/>
              <a:t>najbolji slučaj: već sortiran niz</a:t>
            </a:r>
          </a:p>
          <a:p>
            <a:pPr>
              <a:defRPr/>
            </a:pPr>
            <a:r>
              <a:rPr lang="hr-HR" smtClean="0"/>
              <a:t>položaj elemenata bitan za učinkovitost</a:t>
            </a:r>
          </a:p>
          <a:p>
            <a:pPr lvl="1">
              <a:defRPr/>
            </a:pPr>
            <a:r>
              <a:rPr lang="hr-HR" smtClean="0"/>
              <a:t>veliki elementi na početku niza nisu problem – brzo idu na kraj - zečevi</a:t>
            </a:r>
          </a:p>
          <a:p>
            <a:pPr lvl="1">
              <a:defRPr/>
            </a:pPr>
            <a:r>
              <a:rPr lang="hr-HR" smtClean="0"/>
              <a:t>mali elementi na kraju niza su probem – polako idu prema vrhu - kornjače</a:t>
            </a: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21" name="Rectangle 17"/>
          <p:cNvSpPr>
            <a:spLocks noGrp="1" noChangeArrowheads="1"/>
          </p:cNvSpPr>
          <p:nvPr>
            <p:ph type="sldNum" sz="quarter" idx="11"/>
          </p:nvPr>
        </p:nvSpPr>
        <p:spPr/>
        <p:txBody>
          <a:bodyPr/>
          <a:lstStyle/>
          <a:p>
            <a:pPr>
              <a:defRPr/>
            </a:pPr>
            <a:fld id="{C6B6B294-65A0-47EB-86E8-BF8FCB549D38}" type="slidenum">
              <a:rPr lang="hr-HR"/>
              <a:pPr>
                <a:defRPr/>
              </a:pPr>
              <a:t>13</a:t>
            </a:fld>
            <a:r>
              <a:rPr lang="hr-HR"/>
              <a:t> / 36</a:t>
            </a:r>
          </a:p>
        </p:txBody>
      </p:sp>
      <p:sp>
        <p:nvSpPr>
          <p:cNvPr id="22" name="Rectangle 18"/>
          <p:cNvSpPr>
            <a:spLocks noGrp="1" noChangeArrowheads="1"/>
          </p:cNvSpPr>
          <p:nvPr>
            <p:ph type="dt" sz="quarter" idx="12"/>
          </p:nvPr>
        </p:nvSpPr>
        <p:spPr/>
        <p:txBody>
          <a:bodyPr/>
          <a:lstStyle/>
          <a:p>
            <a:pPr>
              <a:defRPr/>
            </a:pPr>
            <a:fld id="{C26D6672-0CF6-4E3D-8944-1D2D7EF4A9D1}" type="datetime1">
              <a:rPr lang="hr-HR" smtClean="0"/>
              <a:pPr>
                <a:defRPr/>
              </a:pPr>
              <a:t>4.3.2013.</a:t>
            </a:fld>
            <a:endParaRPr lang="hr-HR"/>
          </a:p>
        </p:txBody>
      </p:sp>
      <p:sp>
        <p:nvSpPr>
          <p:cNvPr id="20" name="Rectangle 15"/>
          <p:cNvSpPr txBox="1">
            <a:spLocks noGrp="1" noChangeArrowheads="1"/>
          </p:cNvSpPr>
          <p:nvPr/>
        </p:nvSpPr>
        <p:spPr bwMode="auto">
          <a:xfrm>
            <a:off x="4016375" y="6524625"/>
            <a:ext cx="2311400" cy="217488"/>
          </a:xfrm>
          <a:prstGeom prst="rect">
            <a:avLst/>
          </a:prstGeom>
          <a:noFill/>
          <a:ln>
            <a:miter lim="800000"/>
            <a:headEnd/>
            <a:tailEnd/>
          </a:ln>
        </p:spPr>
        <p:txBody>
          <a:bodyPr/>
          <a:lstStyle/>
          <a:p>
            <a:pPr algn="ctr">
              <a:spcBef>
                <a:spcPct val="0"/>
              </a:spcBef>
              <a:buClrTx/>
              <a:buFontTx/>
              <a:buNone/>
              <a:defRPr/>
            </a:pPr>
            <a:fld id="{B2306636-6FD9-44D1-ABB9-1ADE6F4CCC81}" type="datetime1">
              <a:rPr kumimoji="0" lang="hr-HR" sz="1200" b="0">
                <a:latin typeface="+mn-lt"/>
              </a:rPr>
              <a:pPr algn="ctr">
                <a:spcBef>
                  <a:spcPct val="0"/>
                </a:spcBef>
                <a:buClrTx/>
                <a:buFontTx/>
                <a:buNone/>
                <a:defRPr/>
              </a:pPr>
              <a:t>4.3.2013.</a:t>
            </a:fld>
            <a:endParaRPr kumimoji="0" lang="hr-HR" sz="1200" b="0">
              <a:latin typeface="+mn-lt"/>
            </a:endParaRPr>
          </a:p>
        </p:txBody>
      </p:sp>
      <p:sp>
        <p:nvSpPr>
          <p:cNvPr id="2319367" name="Rectangle 70"/>
          <p:cNvSpPr>
            <a:spLocks noGrp="1" noChangeArrowheads="1"/>
          </p:cNvSpPr>
          <p:nvPr>
            <p:ph type="title" idx="4294967295"/>
          </p:nvPr>
        </p:nvSpPr>
        <p:spPr/>
        <p:txBody>
          <a:bodyPr/>
          <a:lstStyle/>
          <a:p>
            <a:pPr>
              <a:defRPr/>
            </a:pPr>
            <a:r>
              <a:rPr lang="hr-HR" smtClean="0"/>
              <a:t>Sortiranje umetanjem (insertion sort)</a:t>
            </a:r>
          </a:p>
        </p:txBody>
      </p:sp>
      <p:sp>
        <p:nvSpPr>
          <p:cNvPr id="2319368" name="Rectangle 71"/>
          <p:cNvSpPr>
            <a:spLocks noGrp="1" noChangeArrowheads="1"/>
          </p:cNvSpPr>
          <p:nvPr>
            <p:ph type="body" idx="4294967295"/>
          </p:nvPr>
        </p:nvSpPr>
        <p:spPr/>
        <p:txBody>
          <a:bodyPr/>
          <a:lstStyle/>
          <a:p>
            <a:pPr>
              <a:defRPr/>
            </a:pPr>
            <a:r>
              <a:rPr lang="hr-HR" smtClean="0"/>
              <a:t>ideja: postoje dva dijela niza: sortirani i nesortirani</a:t>
            </a:r>
          </a:p>
          <a:p>
            <a:pPr lvl="1">
              <a:defRPr/>
            </a:pPr>
            <a:r>
              <a:rPr lang="hr-HR" smtClean="0"/>
              <a:t>u svakom koraku sortirani dio se proširuje tako da se u njega na ispravno mjesto ubaci prvi element iz nesortiranog dijela niza</a:t>
            </a:r>
          </a:p>
          <a:p>
            <a:pPr>
              <a:defRPr/>
            </a:pPr>
            <a:r>
              <a:rPr lang="hr-HR" smtClean="0"/>
              <a:t>tako se (obično) sortiraju karte u kartaškim igrama</a:t>
            </a:r>
          </a:p>
        </p:txBody>
      </p:sp>
      <p:sp>
        <p:nvSpPr>
          <p:cNvPr id="8" name="Rectangle 7"/>
          <p:cNvSpPr/>
          <p:nvPr/>
        </p:nvSpPr>
        <p:spPr bwMode="auto">
          <a:xfrm>
            <a:off x="238125" y="3214688"/>
            <a:ext cx="928688"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&lt;=x</a:t>
            </a:r>
          </a:p>
        </p:txBody>
      </p:sp>
      <p:sp>
        <p:nvSpPr>
          <p:cNvPr id="9" name="Rectangle 8"/>
          <p:cNvSpPr/>
          <p:nvPr/>
        </p:nvSpPr>
        <p:spPr bwMode="auto">
          <a:xfrm>
            <a:off x="1166813" y="3214688"/>
            <a:ext cx="928687"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&gt;x</a:t>
            </a:r>
          </a:p>
        </p:txBody>
      </p:sp>
      <p:sp>
        <p:nvSpPr>
          <p:cNvPr id="12" name="Rectangle 11"/>
          <p:cNvSpPr/>
          <p:nvPr/>
        </p:nvSpPr>
        <p:spPr bwMode="auto">
          <a:xfrm>
            <a:off x="2084388" y="3214688"/>
            <a:ext cx="571500" cy="714375"/>
          </a:xfrm>
          <a:prstGeom prst="rect">
            <a:avLst/>
          </a:prstGeom>
          <a:solidFill>
            <a:srgbClr val="0070C0">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x</a:t>
            </a:r>
          </a:p>
        </p:txBody>
      </p:sp>
      <p:sp>
        <p:nvSpPr>
          <p:cNvPr id="13" name="Rectangle 12"/>
          <p:cNvSpPr/>
          <p:nvPr/>
        </p:nvSpPr>
        <p:spPr bwMode="auto">
          <a:xfrm>
            <a:off x="2667000" y="3214688"/>
            <a:ext cx="2786063" cy="714375"/>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nesortirano</a:t>
            </a:r>
          </a:p>
        </p:txBody>
      </p:sp>
      <p:sp>
        <p:nvSpPr>
          <p:cNvPr id="14" name="Rectangle 13"/>
          <p:cNvSpPr/>
          <p:nvPr/>
        </p:nvSpPr>
        <p:spPr bwMode="auto">
          <a:xfrm>
            <a:off x="238125" y="5143500"/>
            <a:ext cx="928688"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&lt;=x</a:t>
            </a:r>
          </a:p>
        </p:txBody>
      </p:sp>
      <p:sp>
        <p:nvSpPr>
          <p:cNvPr id="15" name="Rectangle 14"/>
          <p:cNvSpPr/>
          <p:nvPr/>
        </p:nvSpPr>
        <p:spPr bwMode="auto">
          <a:xfrm>
            <a:off x="1738313" y="5143500"/>
            <a:ext cx="928687"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&gt;x</a:t>
            </a:r>
          </a:p>
        </p:txBody>
      </p:sp>
      <p:sp>
        <p:nvSpPr>
          <p:cNvPr id="16" name="Rectangle 15"/>
          <p:cNvSpPr/>
          <p:nvPr/>
        </p:nvSpPr>
        <p:spPr bwMode="auto">
          <a:xfrm>
            <a:off x="1166813" y="5143500"/>
            <a:ext cx="571500"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x</a:t>
            </a:r>
          </a:p>
        </p:txBody>
      </p:sp>
      <p:sp>
        <p:nvSpPr>
          <p:cNvPr id="17" name="Rectangle 16"/>
          <p:cNvSpPr/>
          <p:nvPr/>
        </p:nvSpPr>
        <p:spPr bwMode="auto">
          <a:xfrm>
            <a:off x="2667000" y="5143500"/>
            <a:ext cx="2786063" cy="714375"/>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nesortirano</a:t>
            </a:r>
          </a:p>
        </p:txBody>
      </p:sp>
      <p:sp>
        <p:nvSpPr>
          <p:cNvPr id="18" name="Down Arrow 17"/>
          <p:cNvSpPr/>
          <p:nvPr/>
        </p:nvSpPr>
        <p:spPr bwMode="auto">
          <a:xfrm>
            <a:off x="2381250" y="4286250"/>
            <a:ext cx="571500" cy="642938"/>
          </a:xfrm>
          <a:prstGeom prst="downArrow">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pic>
        <p:nvPicPr>
          <p:cNvPr id="19473" name="Picture 19" descr="G:\ASP\temp\Insertion_sort_animation.gif"/>
          <p:cNvPicPr>
            <a:picLocks noChangeAspect="1" noChangeArrowheads="1"/>
          </p:cNvPicPr>
          <p:nvPr/>
        </p:nvPicPr>
        <p:blipFill>
          <a:blip r:embed="rId3" cstate="print"/>
          <a:srcRect/>
          <a:stretch>
            <a:fillRect/>
          </a:stretch>
        </p:blipFill>
        <p:spPr bwMode="auto">
          <a:xfrm>
            <a:off x="5953125" y="3000375"/>
            <a:ext cx="3643313" cy="3300413"/>
          </a:xfrm>
          <a:prstGeom prst="rect">
            <a:avLst/>
          </a:prstGeom>
          <a:noFill/>
          <a:ln w="9525">
            <a:solidFill>
              <a:schemeClr val="bg2"/>
            </a:solidFill>
            <a:miter lim="800000"/>
            <a:headEnd/>
            <a:tailEnd/>
          </a:ln>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88" name="Rectangle 17"/>
          <p:cNvSpPr>
            <a:spLocks noGrp="1" noChangeArrowheads="1"/>
          </p:cNvSpPr>
          <p:nvPr>
            <p:ph type="sldNum" sz="quarter" idx="11"/>
          </p:nvPr>
        </p:nvSpPr>
        <p:spPr/>
        <p:txBody>
          <a:bodyPr/>
          <a:lstStyle/>
          <a:p>
            <a:pPr>
              <a:defRPr/>
            </a:pPr>
            <a:fld id="{13A68AFE-8064-4473-88C2-1F284E05FFCA}" type="slidenum">
              <a:rPr lang="hr-HR"/>
              <a:pPr>
                <a:defRPr/>
              </a:pPr>
              <a:t>14</a:t>
            </a:fld>
            <a:r>
              <a:rPr lang="hr-HR"/>
              <a:t> / 36</a:t>
            </a:r>
          </a:p>
        </p:txBody>
      </p:sp>
      <p:sp>
        <p:nvSpPr>
          <p:cNvPr id="89" name="Rectangle 18"/>
          <p:cNvSpPr>
            <a:spLocks noGrp="1" noChangeArrowheads="1"/>
          </p:cNvSpPr>
          <p:nvPr>
            <p:ph type="dt" sz="quarter" idx="12"/>
          </p:nvPr>
        </p:nvSpPr>
        <p:spPr/>
        <p:txBody>
          <a:bodyPr/>
          <a:lstStyle/>
          <a:p>
            <a:pPr>
              <a:defRPr/>
            </a:pPr>
            <a:fld id="{E5EF4914-3E8C-41A8-BDA5-755562594ADC}"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a:t>Primjer sortiranja umetanjem</a:t>
            </a:r>
          </a:p>
        </p:txBody>
      </p:sp>
      <p:sp>
        <p:nvSpPr>
          <p:cNvPr id="7" name="Rectangle 20"/>
          <p:cNvSpPr>
            <a:spLocks noChangeArrowheads="1"/>
          </p:cNvSpPr>
          <p:nvPr/>
        </p:nvSpPr>
        <p:spPr bwMode="auto">
          <a:xfrm>
            <a:off x="2435225" y="257175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8" name="Rectangle 21"/>
          <p:cNvSpPr>
            <a:spLocks noChangeArrowheads="1"/>
          </p:cNvSpPr>
          <p:nvPr/>
        </p:nvSpPr>
        <p:spPr bwMode="auto">
          <a:xfrm>
            <a:off x="3095625" y="2571750"/>
            <a:ext cx="500063"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9" name="Rectangle 22"/>
          <p:cNvSpPr>
            <a:spLocks noChangeArrowheads="1"/>
          </p:cNvSpPr>
          <p:nvPr/>
        </p:nvSpPr>
        <p:spPr bwMode="auto">
          <a:xfrm>
            <a:off x="3738563" y="25717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10" name="Rectangle 23"/>
          <p:cNvSpPr>
            <a:spLocks noChangeArrowheads="1"/>
          </p:cNvSpPr>
          <p:nvPr/>
        </p:nvSpPr>
        <p:spPr bwMode="auto">
          <a:xfrm>
            <a:off x="4381500" y="25717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11" name="Rectangle 24"/>
          <p:cNvSpPr>
            <a:spLocks noChangeArrowheads="1"/>
          </p:cNvSpPr>
          <p:nvPr/>
        </p:nvSpPr>
        <p:spPr bwMode="auto">
          <a:xfrm>
            <a:off x="5024438" y="2571750"/>
            <a:ext cx="500062"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12" name="Rectangle 25"/>
          <p:cNvSpPr>
            <a:spLocks noChangeArrowheads="1"/>
          </p:cNvSpPr>
          <p:nvPr/>
        </p:nvSpPr>
        <p:spPr bwMode="auto">
          <a:xfrm>
            <a:off x="5667375" y="25717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13" name="Rectangle 26"/>
          <p:cNvSpPr>
            <a:spLocks noChangeArrowheads="1"/>
          </p:cNvSpPr>
          <p:nvPr/>
        </p:nvSpPr>
        <p:spPr bwMode="auto">
          <a:xfrm>
            <a:off x="6310313" y="25717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14" name="Rectangle 27"/>
          <p:cNvSpPr>
            <a:spLocks noChangeArrowheads="1"/>
          </p:cNvSpPr>
          <p:nvPr/>
        </p:nvSpPr>
        <p:spPr bwMode="auto">
          <a:xfrm>
            <a:off x="6953250" y="25717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15" name="Rectangle 20"/>
          <p:cNvSpPr>
            <a:spLocks noChangeArrowheads="1"/>
          </p:cNvSpPr>
          <p:nvPr/>
        </p:nvSpPr>
        <p:spPr bwMode="auto">
          <a:xfrm>
            <a:off x="2435225" y="300037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16" name="Rectangle 21"/>
          <p:cNvSpPr>
            <a:spLocks noChangeArrowheads="1"/>
          </p:cNvSpPr>
          <p:nvPr/>
        </p:nvSpPr>
        <p:spPr bwMode="auto">
          <a:xfrm>
            <a:off x="3095625" y="30003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17" name="Rectangle 22"/>
          <p:cNvSpPr>
            <a:spLocks noChangeArrowheads="1"/>
          </p:cNvSpPr>
          <p:nvPr/>
        </p:nvSpPr>
        <p:spPr bwMode="auto">
          <a:xfrm>
            <a:off x="3738563" y="3000375"/>
            <a:ext cx="500062"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18" name="Rectangle 23"/>
          <p:cNvSpPr>
            <a:spLocks noChangeArrowheads="1"/>
          </p:cNvSpPr>
          <p:nvPr/>
        </p:nvSpPr>
        <p:spPr bwMode="auto">
          <a:xfrm>
            <a:off x="4381500" y="30003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19" name="Rectangle 24"/>
          <p:cNvSpPr>
            <a:spLocks noChangeArrowheads="1"/>
          </p:cNvSpPr>
          <p:nvPr/>
        </p:nvSpPr>
        <p:spPr bwMode="auto">
          <a:xfrm>
            <a:off x="5024438" y="3000375"/>
            <a:ext cx="500062"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20" name="Rectangle 25"/>
          <p:cNvSpPr>
            <a:spLocks noChangeArrowheads="1"/>
          </p:cNvSpPr>
          <p:nvPr/>
        </p:nvSpPr>
        <p:spPr bwMode="auto">
          <a:xfrm>
            <a:off x="5667375" y="30003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21" name="Rectangle 26"/>
          <p:cNvSpPr>
            <a:spLocks noChangeArrowheads="1"/>
          </p:cNvSpPr>
          <p:nvPr/>
        </p:nvSpPr>
        <p:spPr bwMode="auto">
          <a:xfrm>
            <a:off x="6310313" y="30003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22" name="Rectangle 27"/>
          <p:cNvSpPr>
            <a:spLocks noChangeArrowheads="1"/>
          </p:cNvSpPr>
          <p:nvPr/>
        </p:nvSpPr>
        <p:spPr bwMode="auto">
          <a:xfrm>
            <a:off x="6953250" y="30003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23" name="Rectangle 20"/>
          <p:cNvSpPr>
            <a:spLocks noChangeArrowheads="1"/>
          </p:cNvSpPr>
          <p:nvPr/>
        </p:nvSpPr>
        <p:spPr bwMode="auto">
          <a:xfrm>
            <a:off x="2435225" y="342900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24" name="Rectangle 21"/>
          <p:cNvSpPr>
            <a:spLocks noChangeArrowheads="1"/>
          </p:cNvSpPr>
          <p:nvPr/>
        </p:nvSpPr>
        <p:spPr bwMode="auto">
          <a:xfrm>
            <a:off x="3095625" y="34290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25" name="Rectangle 22"/>
          <p:cNvSpPr>
            <a:spLocks noChangeArrowheads="1"/>
          </p:cNvSpPr>
          <p:nvPr/>
        </p:nvSpPr>
        <p:spPr bwMode="auto">
          <a:xfrm>
            <a:off x="3738563" y="342900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26" name="Rectangle 23"/>
          <p:cNvSpPr>
            <a:spLocks noChangeArrowheads="1"/>
          </p:cNvSpPr>
          <p:nvPr/>
        </p:nvSpPr>
        <p:spPr bwMode="auto">
          <a:xfrm>
            <a:off x="4381500" y="3429000"/>
            <a:ext cx="500063"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27" name="Rectangle 24"/>
          <p:cNvSpPr>
            <a:spLocks noChangeArrowheads="1"/>
          </p:cNvSpPr>
          <p:nvPr/>
        </p:nvSpPr>
        <p:spPr bwMode="auto">
          <a:xfrm>
            <a:off x="5024438" y="3429000"/>
            <a:ext cx="500062"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28" name="Rectangle 25"/>
          <p:cNvSpPr>
            <a:spLocks noChangeArrowheads="1"/>
          </p:cNvSpPr>
          <p:nvPr/>
        </p:nvSpPr>
        <p:spPr bwMode="auto">
          <a:xfrm>
            <a:off x="5667375" y="34290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29" name="Rectangle 26"/>
          <p:cNvSpPr>
            <a:spLocks noChangeArrowheads="1"/>
          </p:cNvSpPr>
          <p:nvPr/>
        </p:nvSpPr>
        <p:spPr bwMode="auto">
          <a:xfrm>
            <a:off x="6310313" y="34290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30" name="Rectangle 27"/>
          <p:cNvSpPr>
            <a:spLocks noChangeArrowheads="1"/>
          </p:cNvSpPr>
          <p:nvPr/>
        </p:nvSpPr>
        <p:spPr bwMode="auto">
          <a:xfrm>
            <a:off x="6953250" y="34290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31" name="Rectangle 20"/>
          <p:cNvSpPr>
            <a:spLocks noChangeArrowheads="1"/>
          </p:cNvSpPr>
          <p:nvPr/>
        </p:nvSpPr>
        <p:spPr bwMode="auto">
          <a:xfrm>
            <a:off x="2435225" y="385762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32" name="Rectangle 21"/>
          <p:cNvSpPr>
            <a:spLocks noChangeArrowheads="1"/>
          </p:cNvSpPr>
          <p:nvPr/>
        </p:nvSpPr>
        <p:spPr bwMode="auto">
          <a:xfrm>
            <a:off x="3095625" y="38576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33" name="Rectangle 22"/>
          <p:cNvSpPr>
            <a:spLocks noChangeArrowheads="1"/>
          </p:cNvSpPr>
          <p:nvPr/>
        </p:nvSpPr>
        <p:spPr bwMode="auto">
          <a:xfrm>
            <a:off x="3738563" y="38576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34" name="Rectangle 23"/>
          <p:cNvSpPr>
            <a:spLocks noChangeArrowheads="1"/>
          </p:cNvSpPr>
          <p:nvPr/>
        </p:nvSpPr>
        <p:spPr bwMode="auto">
          <a:xfrm>
            <a:off x="4381500" y="38576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35" name="Rectangle 24"/>
          <p:cNvSpPr>
            <a:spLocks noChangeArrowheads="1"/>
          </p:cNvSpPr>
          <p:nvPr/>
        </p:nvSpPr>
        <p:spPr bwMode="auto">
          <a:xfrm>
            <a:off x="5024438" y="3857625"/>
            <a:ext cx="500062" cy="357188"/>
          </a:xfrm>
          <a:prstGeom prst="rect">
            <a:avLst/>
          </a:prstGeom>
          <a:solidFill>
            <a:srgbClr val="0070C0">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36" name="Rectangle 25"/>
          <p:cNvSpPr>
            <a:spLocks noChangeArrowheads="1"/>
          </p:cNvSpPr>
          <p:nvPr/>
        </p:nvSpPr>
        <p:spPr bwMode="auto">
          <a:xfrm>
            <a:off x="5667375" y="38576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37" name="Rectangle 26"/>
          <p:cNvSpPr>
            <a:spLocks noChangeArrowheads="1"/>
          </p:cNvSpPr>
          <p:nvPr/>
        </p:nvSpPr>
        <p:spPr bwMode="auto">
          <a:xfrm>
            <a:off x="6310313" y="38576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38" name="Rectangle 27"/>
          <p:cNvSpPr>
            <a:spLocks noChangeArrowheads="1"/>
          </p:cNvSpPr>
          <p:nvPr/>
        </p:nvSpPr>
        <p:spPr bwMode="auto">
          <a:xfrm>
            <a:off x="6953250" y="38576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39" name="Rectangle 20"/>
          <p:cNvSpPr>
            <a:spLocks noChangeArrowheads="1"/>
          </p:cNvSpPr>
          <p:nvPr/>
        </p:nvSpPr>
        <p:spPr bwMode="auto">
          <a:xfrm>
            <a:off x="2435225" y="428625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40" name="Rectangle 21"/>
          <p:cNvSpPr>
            <a:spLocks noChangeArrowheads="1"/>
          </p:cNvSpPr>
          <p:nvPr/>
        </p:nvSpPr>
        <p:spPr bwMode="auto">
          <a:xfrm>
            <a:off x="3095625" y="42862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41" name="Rectangle 22"/>
          <p:cNvSpPr>
            <a:spLocks noChangeArrowheads="1"/>
          </p:cNvSpPr>
          <p:nvPr/>
        </p:nvSpPr>
        <p:spPr bwMode="auto">
          <a:xfrm>
            <a:off x="3738563" y="428625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42" name="Rectangle 23"/>
          <p:cNvSpPr>
            <a:spLocks noChangeArrowheads="1"/>
          </p:cNvSpPr>
          <p:nvPr/>
        </p:nvSpPr>
        <p:spPr bwMode="auto">
          <a:xfrm>
            <a:off x="4381500" y="42862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43" name="Rectangle 24"/>
          <p:cNvSpPr>
            <a:spLocks noChangeArrowheads="1"/>
          </p:cNvSpPr>
          <p:nvPr/>
        </p:nvSpPr>
        <p:spPr bwMode="auto">
          <a:xfrm>
            <a:off x="5024438" y="428625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44" name="Rectangle 25"/>
          <p:cNvSpPr>
            <a:spLocks noChangeArrowheads="1"/>
          </p:cNvSpPr>
          <p:nvPr/>
        </p:nvSpPr>
        <p:spPr bwMode="auto">
          <a:xfrm>
            <a:off x="5667375" y="4286250"/>
            <a:ext cx="500063"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45" name="Rectangle 26"/>
          <p:cNvSpPr>
            <a:spLocks noChangeArrowheads="1"/>
          </p:cNvSpPr>
          <p:nvPr/>
        </p:nvSpPr>
        <p:spPr bwMode="auto">
          <a:xfrm>
            <a:off x="6310313" y="42862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46" name="Rectangle 27"/>
          <p:cNvSpPr>
            <a:spLocks noChangeArrowheads="1"/>
          </p:cNvSpPr>
          <p:nvPr/>
        </p:nvSpPr>
        <p:spPr bwMode="auto">
          <a:xfrm>
            <a:off x="6953250" y="42862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47" name="Rectangle 20"/>
          <p:cNvSpPr>
            <a:spLocks noChangeArrowheads="1"/>
          </p:cNvSpPr>
          <p:nvPr/>
        </p:nvSpPr>
        <p:spPr bwMode="auto">
          <a:xfrm>
            <a:off x="2435225" y="471487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48" name="Rectangle 21"/>
          <p:cNvSpPr>
            <a:spLocks noChangeArrowheads="1"/>
          </p:cNvSpPr>
          <p:nvPr/>
        </p:nvSpPr>
        <p:spPr bwMode="auto">
          <a:xfrm>
            <a:off x="3095625" y="47148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49" name="Rectangle 22"/>
          <p:cNvSpPr>
            <a:spLocks noChangeArrowheads="1"/>
          </p:cNvSpPr>
          <p:nvPr/>
        </p:nvSpPr>
        <p:spPr bwMode="auto">
          <a:xfrm>
            <a:off x="3738563" y="47148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50" name="Rectangle 23"/>
          <p:cNvSpPr>
            <a:spLocks noChangeArrowheads="1"/>
          </p:cNvSpPr>
          <p:nvPr/>
        </p:nvSpPr>
        <p:spPr bwMode="auto">
          <a:xfrm>
            <a:off x="4381500" y="47148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51" name="Rectangle 24"/>
          <p:cNvSpPr>
            <a:spLocks noChangeArrowheads="1"/>
          </p:cNvSpPr>
          <p:nvPr/>
        </p:nvSpPr>
        <p:spPr bwMode="auto">
          <a:xfrm>
            <a:off x="5024438" y="471487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52" name="Rectangle 25"/>
          <p:cNvSpPr>
            <a:spLocks noChangeArrowheads="1"/>
          </p:cNvSpPr>
          <p:nvPr/>
        </p:nvSpPr>
        <p:spPr bwMode="auto">
          <a:xfrm>
            <a:off x="5667375" y="47148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53" name="Rectangle 26"/>
          <p:cNvSpPr>
            <a:spLocks noChangeArrowheads="1"/>
          </p:cNvSpPr>
          <p:nvPr/>
        </p:nvSpPr>
        <p:spPr bwMode="auto">
          <a:xfrm>
            <a:off x="6310313" y="4714875"/>
            <a:ext cx="500062"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54" name="Rectangle 27"/>
          <p:cNvSpPr>
            <a:spLocks noChangeArrowheads="1"/>
          </p:cNvSpPr>
          <p:nvPr/>
        </p:nvSpPr>
        <p:spPr bwMode="auto">
          <a:xfrm>
            <a:off x="6953250" y="47148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55" name="Rectangle 20"/>
          <p:cNvSpPr>
            <a:spLocks noChangeArrowheads="1"/>
          </p:cNvSpPr>
          <p:nvPr/>
        </p:nvSpPr>
        <p:spPr bwMode="auto">
          <a:xfrm>
            <a:off x="2435225" y="514350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56" name="Rectangle 21"/>
          <p:cNvSpPr>
            <a:spLocks noChangeArrowheads="1"/>
          </p:cNvSpPr>
          <p:nvPr/>
        </p:nvSpPr>
        <p:spPr bwMode="auto">
          <a:xfrm>
            <a:off x="3095625" y="51435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57" name="Rectangle 22"/>
          <p:cNvSpPr>
            <a:spLocks noChangeArrowheads="1"/>
          </p:cNvSpPr>
          <p:nvPr/>
        </p:nvSpPr>
        <p:spPr bwMode="auto">
          <a:xfrm>
            <a:off x="3738563" y="514350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58" name="Rectangle 23"/>
          <p:cNvSpPr>
            <a:spLocks noChangeArrowheads="1"/>
          </p:cNvSpPr>
          <p:nvPr/>
        </p:nvSpPr>
        <p:spPr bwMode="auto">
          <a:xfrm>
            <a:off x="4381500" y="51435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59" name="Rectangle 24"/>
          <p:cNvSpPr>
            <a:spLocks noChangeArrowheads="1"/>
          </p:cNvSpPr>
          <p:nvPr/>
        </p:nvSpPr>
        <p:spPr bwMode="auto">
          <a:xfrm>
            <a:off x="5024438" y="514350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60" name="Rectangle 25"/>
          <p:cNvSpPr>
            <a:spLocks noChangeArrowheads="1"/>
          </p:cNvSpPr>
          <p:nvPr/>
        </p:nvSpPr>
        <p:spPr bwMode="auto">
          <a:xfrm>
            <a:off x="5667375" y="51435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61" name="Rectangle 26"/>
          <p:cNvSpPr>
            <a:spLocks noChangeArrowheads="1"/>
          </p:cNvSpPr>
          <p:nvPr/>
        </p:nvSpPr>
        <p:spPr bwMode="auto">
          <a:xfrm>
            <a:off x="6310313" y="514350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62" name="Rectangle 27"/>
          <p:cNvSpPr>
            <a:spLocks noChangeArrowheads="1"/>
          </p:cNvSpPr>
          <p:nvPr/>
        </p:nvSpPr>
        <p:spPr bwMode="auto">
          <a:xfrm>
            <a:off x="6953250" y="5143500"/>
            <a:ext cx="500063"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71" name="Rectangle 20"/>
          <p:cNvSpPr>
            <a:spLocks noChangeArrowheads="1"/>
          </p:cNvSpPr>
          <p:nvPr/>
        </p:nvSpPr>
        <p:spPr bwMode="auto">
          <a:xfrm>
            <a:off x="2435225" y="557212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72" name="Rectangle 21"/>
          <p:cNvSpPr>
            <a:spLocks noChangeArrowheads="1"/>
          </p:cNvSpPr>
          <p:nvPr/>
        </p:nvSpPr>
        <p:spPr bwMode="auto">
          <a:xfrm>
            <a:off x="3095625" y="55721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73" name="Rectangle 22"/>
          <p:cNvSpPr>
            <a:spLocks noChangeArrowheads="1"/>
          </p:cNvSpPr>
          <p:nvPr/>
        </p:nvSpPr>
        <p:spPr bwMode="auto">
          <a:xfrm>
            <a:off x="3738563" y="55721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74" name="Rectangle 23"/>
          <p:cNvSpPr>
            <a:spLocks noChangeArrowheads="1"/>
          </p:cNvSpPr>
          <p:nvPr/>
        </p:nvSpPr>
        <p:spPr bwMode="auto">
          <a:xfrm>
            <a:off x="4381500" y="55721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75" name="Rectangle 24"/>
          <p:cNvSpPr>
            <a:spLocks noChangeArrowheads="1"/>
          </p:cNvSpPr>
          <p:nvPr/>
        </p:nvSpPr>
        <p:spPr bwMode="auto">
          <a:xfrm>
            <a:off x="5024438" y="557212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76" name="Rectangle 25"/>
          <p:cNvSpPr>
            <a:spLocks noChangeArrowheads="1"/>
          </p:cNvSpPr>
          <p:nvPr/>
        </p:nvSpPr>
        <p:spPr bwMode="auto">
          <a:xfrm>
            <a:off x="5667375" y="55721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77" name="Rectangle 26"/>
          <p:cNvSpPr>
            <a:spLocks noChangeArrowheads="1"/>
          </p:cNvSpPr>
          <p:nvPr/>
        </p:nvSpPr>
        <p:spPr bwMode="auto">
          <a:xfrm>
            <a:off x="6310313" y="55721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78" name="Rectangle 27"/>
          <p:cNvSpPr>
            <a:spLocks noChangeArrowheads="1"/>
          </p:cNvSpPr>
          <p:nvPr/>
        </p:nvSpPr>
        <p:spPr bwMode="auto">
          <a:xfrm>
            <a:off x="6953250" y="55721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79" name="Rectangle 20"/>
          <p:cNvSpPr>
            <a:spLocks noChangeArrowheads="1"/>
          </p:cNvSpPr>
          <p:nvPr/>
        </p:nvSpPr>
        <p:spPr bwMode="auto">
          <a:xfrm>
            <a:off x="2435225"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80" name="Rectangle 21"/>
          <p:cNvSpPr>
            <a:spLocks noChangeArrowheads="1"/>
          </p:cNvSpPr>
          <p:nvPr/>
        </p:nvSpPr>
        <p:spPr bwMode="auto">
          <a:xfrm>
            <a:off x="3095625"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81" name="Rectangle 22"/>
          <p:cNvSpPr>
            <a:spLocks noChangeArrowheads="1"/>
          </p:cNvSpPr>
          <p:nvPr/>
        </p:nvSpPr>
        <p:spPr bwMode="auto">
          <a:xfrm>
            <a:off x="3738563" y="2143125"/>
            <a:ext cx="500062"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82" name="Rectangle 23"/>
          <p:cNvSpPr>
            <a:spLocks noChangeArrowheads="1"/>
          </p:cNvSpPr>
          <p:nvPr/>
        </p:nvSpPr>
        <p:spPr bwMode="auto">
          <a:xfrm>
            <a:off x="4381500"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83" name="Rectangle 24"/>
          <p:cNvSpPr>
            <a:spLocks noChangeArrowheads="1"/>
          </p:cNvSpPr>
          <p:nvPr/>
        </p:nvSpPr>
        <p:spPr bwMode="auto">
          <a:xfrm>
            <a:off x="5024438" y="2143125"/>
            <a:ext cx="500062"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84" name="Rectangle 25"/>
          <p:cNvSpPr>
            <a:spLocks noChangeArrowheads="1"/>
          </p:cNvSpPr>
          <p:nvPr/>
        </p:nvSpPr>
        <p:spPr bwMode="auto">
          <a:xfrm>
            <a:off x="5667375"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85" name="Rectangle 26"/>
          <p:cNvSpPr>
            <a:spLocks noChangeArrowheads="1"/>
          </p:cNvSpPr>
          <p:nvPr/>
        </p:nvSpPr>
        <p:spPr bwMode="auto">
          <a:xfrm>
            <a:off x="6310313" y="2143125"/>
            <a:ext cx="500062"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86" name="Rectangle 27"/>
          <p:cNvSpPr>
            <a:spLocks noChangeArrowheads="1"/>
          </p:cNvSpPr>
          <p:nvPr/>
        </p:nvSpPr>
        <p:spPr bwMode="auto">
          <a:xfrm>
            <a:off x="6953250"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17" name="Rectangle 17"/>
          <p:cNvSpPr>
            <a:spLocks noGrp="1" noChangeArrowheads="1"/>
          </p:cNvSpPr>
          <p:nvPr>
            <p:ph type="sldNum" sz="quarter" idx="11"/>
          </p:nvPr>
        </p:nvSpPr>
        <p:spPr/>
        <p:txBody>
          <a:bodyPr/>
          <a:lstStyle/>
          <a:p>
            <a:pPr>
              <a:defRPr/>
            </a:pPr>
            <a:fld id="{139A7382-A926-4FE5-BCBE-EA2FC56E5F60}" type="slidenum">
              <a:rPr lang="hr-HR"/>
              <a:pPr>
                <a:defRPr/>
              </a:pPr>
              <a:t>15</a:t>
            </a:fld>
            <a:r>
              <a:rPr lang="hr-HR"/>
              <a:t> / 36</a:t>
            </a:r>
          </a:p>
        </p:txBody>
      </p:sp>
      <p:sp>
        <p:nvSpPr>
          <p:cNvPr id="18" name="Rectangle 18"/>
          <p:cNvSpPr>
            <a:spLocks noGrp="1" noChangeArrowheads="1"/>
          </p:cNvSpPr>
          <p:nvPr>
            <p:ph type="dt" sz="quarter" idx="12"/>
          </p:nvPr>
        </p:nvSpPr>
        <p:spPr/>
        <p:txBody>
          <a:bodyPr/>
          <a:lstStyle/>
          <a:p>
            <a:pPr>
              <a:defRPr/>
            </a:pPr>
            <a:fld id="{89E932B0-B539-43B4-A1FC-B1469A0515FA}" type="datetime1">
              <a:rPr lang="hr-HR" smtClean="0"/>
              <a:pPr>
                <a:defRPr/>
              </a:pPr>
              <a:t>4.3.2013.</a:t>
            </a:fld>
            <a:endParaRPr lang="hr-HR"/>
          </a:p>
        </p:txBody>
      </p:sp>
      <p:sp>
        <p:nvSpPr>
          <p:cNvPr id="2323461" name="Rectangle 17"/>
          <p:cNvSpPr>
            <a:spLocks noGrp="1" noChangeArrowheads="1"/>
          </p:cNvSpPr>
          <p:nvPr>
            <p:ph type="title" idx="4294967295"/>
          </p:nvPr>
        </p:nvSpPr>
        <p:spPr/>
        <p:txBody>
          <a:bodyPr/>
          <a:lstStyle/>
          <a:p>
            <a:pPr>
              <a:defRPr/>
            </a:pPr>
            <a:r>
              <a:rPr lang="hr-HR" smtClean="0"/>
              <a:t>Algoritam i složenost</a:t>
            </a:r>
          </a:p>
        </p:txBody>
      </p:sp>
      <p:sp>
        <p:nvSpPr>
          <p:cNvPr id="2323462" name="Rectangle 18"/>
          <p:cNvSpPr>
            <a:spLocks noGrp="1" noChangeArrowheads="1"/>
          </p:cNvSpPr>
          <p:nvPr>
            <p:ph type="body" idx="4294967295"/>
          </p:nvPr>
        </p:nvSpPr>
        <p:spPr/>
        <p:txBody>
          <a:bodyPr/>
          <a:lstStyle/>
          <a:p>
            <a:r>
              <a:rPr lang="hr-HR" smtClean="0"/>
              <a:t>izvedba - 2 petlje:</a:t>
            </a:r>
          </a:p>
          <a:p>
            <a:pPr lvl="1"/>
            <a:r>
              <a:rPr lang="hr-HR" smtClean="0"/>
              <a:t>vanjska služi za određivanje granice sortiranog dijela</a:t>
            </a:r>
          </a:p>
          <a:p>
            <a:pPr lvl="1"/>
            <a:r>
              <a:rPr lang="hr-HR" smtClean="0"/>
              <a:t>unutarnja ubacuje element u sortirani niz i pomiče ostale elemente</a:t>
            </a:r>
          </a:p>
        </p:txBody>
      </p:sp>
      <p:sp>
        <p:nvSpPr>
          <p:cNvPr id="4104" name="Rectangle 7"/>
          <p:cNvSpPr>
            <a:spLocks noChangeArrowheads="1"/>
          </p:cNvSpPr>
          <p:nvPr/>
        </p:nvSpPr>
        <p:spPr bwMode="auto">
          <a:xfrm>
            <a:off x="200025" y="2636838"/>
            <a:ext cx="6985000" cy="3692525"/>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a:t>void InsertionSort (</a:t>
            </a:r>
            <a:r>
              <a:rPr lang="hr-HR"/>
              <a:t>int</a:t>
            </a:r>
            <a:r>
              <a:rPr lang="en-US"/>
              <a:t> A [], int N) {</a:t>
            </a:r>
          </a:p>
          <a:p>
            <a:pPr>
              <a:spcBef>
                <a:spcPct val="0"/>
              </a:spcBef>
              <a:spcAft>
                <a:spcPct val="20000"/>
              </a:spcAft>
            </a:pPr>
            <a:r>
              <a:rPr lang="en-US"/>
              <a:t>  int i, j;</a:t>
            </a:r>
          </a:p>
          <a:p>
            <a:pPr>
              <a:spcBef>
                <a:spcPct val="0"/>
              </a:spcBef>
              <a:spcAft>
                <a:spcPct val="20000"/>
              </a:spcAft>
            </a:pPr>
            <a:r>
              <a:rPr lang="en-US"/>
              <a:t>  </a:t>
            </a:r>
            <a:r>
              <a:rPr lang="hr-HR"/>
              <a:t>int</a:t>
            </a:r>
            <a:r>
              <a:rPr lang="en-US"/>
              <a:t> pom;</a:t>
            </a:r>
          </a:p>
          <a:p>
            <a:pPr>
              <a:spcBef>
                <a:spcPct val="0"/>
              </a:spcBef>
              <a:spcAft>
                <a:spcPct val="20000"/>
              </a:spcAft>
            </a:pPr>
            <a:r>
              <a:rPr lang="en-US"/>
              <a:t>  for (i = 1; i &lt; N; i++) {</a:t>
            </a:r>
          </a:p>
          <a:p>
            <a:pPr>
              <a:spcBef>
                <a:spcPct val="0"/>
              </a:spcBef>
              <a:spcAft>
                <a:spcPct val="20000"/>
              </a:spcAft>
            </a:pPr>
            <a:r>
              <a:rPr lang="en-US"/>
              <a:t>    pom = A[i];</a:t>
            </a:r>
          </a:p>
          <a:p>
            <a:pPr>
              <a:spcBef>
                <a:spcPct val="0"/>
              </a:spcBef>
              <a:spcAft>
                <a:spcPct val="20000"/>
              </a:spcAft>
            </a:pPr>
            <a:r>
              <a:rPr lang="en-US"/>
              <a:t>    for (j = i; j &gt;= 1 &amp;&amp; A[j-1] &gt; pom; j--)</a:t>
            </a:r>
          </a:p>
          <a:p>
            <a:pPr>
              <a:spcBef>
                <a:spcPct val="0"/>
              </a:spcBef>
              <a:spcAft>
                <a:spcPct val="20000"/>
              </a:spcAft>
            </a:pPr>
            <a:r>
              <a:rPr lang="en-US"/>
              <a:t>      A[j] = A[j-1];</a:t>
            </a:r>
          </a:p>
          <a:p>
            <a:pPr>
              <a:spcBef>
                <a:spcPct val="0"/>
              </a:spcBef>
              <a:spcAft>
                <a:spcPct val="20000"/>
              </a:spcAft>
            </a:pPr>
            <a:r>
              <a:rPr lang="en-US"/>
              <a:t>    A[j] = pom;</a:t>
            </a:r>
          </a:p>
          <a:p>
            <a:pPr>
              <a:spcBef>
                <a:spcPct val="0"/>
              </a:spcBef>
              <a:spcAft>
                <a:spcPct val="20000"/>
              </a:spcAft>
            </a:pPr>
            <a:r>
              <a:rPr lang="en-US"/>
              <a:t>  }</a:t>
            </a:r>
            <a:endParaRPr lang="hr-HR"/>
          </a:p>
          <a:p>
            <a:pPr>
              <a:spcBef>
                <a:spcPct val="0"/>
              </a:spcBef>
              <a:spcAft>
                <a:spcPct val="20000"/>
              </a:spcAft>
            </a:pPr>
            <a:r>
              <a:rPr lang="en-US"/>
              <a:t>}</a:t>
            </a:r>
          </a:p>
        </p:txBody>
      </p:sp>
      <p:cxnSp>
        <p:nvCxnSpPr>
          <p:cNvPr id="9" name="Straight Connector 8"/>
          <p:cNvCxnSpPr/>
          <p:nvPr/>
        </p:nvCxnSpPr>
        <p:spPr bwMode="auto">
          <a:xfrm>
            <a:off x="488950" y="3770313"/>
            <a:ext cx="9001125" cy="1587"/>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0" name="Straight Connector 9"/>
          <p:cNvCxnSpPr/>
          <p:nvPr/>
        </p:nvCxnSpPr>
        <p:spPr bwMode="auto">
          <a:xfrm>
            <a:off x="488950" y="5949950"/>
            <a:ext cx="9001125"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2" name="Straight Connector 11"/>
          <p:cNvCxnSpPr/>
          <p:nvPr/>
        </p:nvCxnSpPr>
        <p:spPr bwMode="auto">
          <a:xfrm>
            <a:off x="920750" y="5229225"/>
            <a:ext cx="7127875" cy="0"/>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3" name="Straight Connector 12"/>
          <p:cNvCxnSpPr/>
          <p:nvPr/>
        </p:nvCxnSpPr>
        <p:spPr bwMode="auto">
          <a:xfrm>
            <a:off x="920750" y="4506913"/>
            <a:ext cx="7127875" cy="1587"/>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sp>
        <p:nvSpPr>
          <p:cNvPr id="15" name="Text Box 12"/>
          <p:cNvSpPr txBox="1">
            <a:spLocks noChangeArrowheads="1"/>
          </p:cNvSpPr>
          <p:nvPr/>
        </p:nvSpPr>
        <p:spPr bwMode="auto">
          <a:xfrm>
            <a:off x="7905750" y="4652963"/>
            <a:ext cx="692150" cy="457200"/>
          </a:xfrm>
          <a:prstGeom prst="rect">
            <a:avLst/>
          </a:prstGeom>
          <a:noFill/>
          <a:ln w="9525" algn="ctr">
            <a:noFill/>
            <a:miter lim="800000"/>
            <a:headEnd/>
            <a:tailEnd/>
          </a:ln>
        </p:spPr>
        <p:txBody>
          <a:bodyPr wrap="none">
            <a:spAutoFit/>
          </a:bodyPr>
          <a:lstStyle/>
          <a:p>
            <a:pPr>
              <a:defRPr/>
            </a:pPr>
            <a:r>
              <a:rPr lang="hr-HR" sz="2400" b="0" i="1">
                <a:effectLst>
                  <a:outerShdw blurRad="38100" dist="38100" dir="2700000" algn="tl">
                    <a:srgbClr val="000000">
                      <a:alpha val="43137"/>
                    </a:srgbClr>
                  </a:outerShdw>
                </a:effectLst>
                <a:latin typeface="Times New Roman" pitchFamily="18" charset="0"/>
              </a:rPr>
              <a:t>O(i)</a:t>
            </a:r>
          </a:p>
        </p:txBody>
      </p:sp>
      <p:graphicFrame>
        <p:nvGraphicFramePr>
          <p:cNvPr id="16" name="Object 1043"/>
          <p:cNvGraphicFramePr>
            <a:graphicFrameLocks noChangeAspect="1"/>
          </p:cNvGraphicFramePr>
          <p:nvPr/>
        </p:nvGraphicFramePr>
        <p:xfrm>
          <a:off x="8266113" y="2930525"/>
          <a:ext cx="1281112" cy="785813"/>
        </p:xfrm>
        <a:graphic>
          <a:graphicData uri="http://schemas.openxmlformats.org/presentationml/2006/ole">
            <p:oleObj spid="_x0000_s4098" name="Equation" r:id="rId4" imgW="711000" imgH="431640" progId="">
              <p:embed/>
            </p:oleObj>
          </a:graphicData>
        </a:graphic>
      </p:graphicFrame>
      <p:sp>
        <p:nvSpPr>
          <p:cNvPr id="4110" name="Line 19"/>
          <p:cNvSpPr>
            <a:spLocks noChangeShapeType="1"/>
          </p:cNvSpPr>
          <p:nvPr/>
        </p:nvSpPr>
        <p:spPr bwMode="auto">
          <a:xfrm>
            <a:off x="7832725" y="4508500"/>
            <a:ext cx="0" cy="720725"/>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4111" name="Line 20"/>
          <p:cNvSpPr>
            <a:spLocks noChangeShapeType="1"/>
          </p:cNvSpPr>
          <p:nvPr/>
        </p:nvSpPr>
        <p:spPr bwMode="auto">
          <a:xfrm>
            <a:off x="9129713" y="3789363"/>
            <a:ext cx="0" cy="2160587"/>
          </a:xfrm>
          <a:prstGeom prst="line">
            <a:avLst/>
          </a:prstGeom>
          <a:noFill/>
          <a:ln w="9525">
            <a:solidFill>
              <a:srgbClr val="000000"/>
            </a:solidFill>
            <a:round/>
            <a:headEnd type="triangle" w="med" len="med"/>
            <a:tailEnd type="triangle" w="med" len="med"/>
          </a:ln>
        </p:spPr>
        <p:txBody>
          <a:bodyPr wrap="none" anchor="ctr"/>
          <a:lstStyle/>
          <a:p>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7C1CC91D-5AE2-428C-A89D-1116F4B12847}" type="slidenum">
              <a:rPr lang="hr-HR"/>
              <a:pPr>
                <a:defRPr/>
              </a:pPr>
              <a:t>16</a:t>
            </a:fld>
            <a:r>
              <a:rPr lang="hr-HR"/>
              <a:t> / 36</a:t>
            </a:r>
          </a:p>
        </p:txBody>
      </p:sp>
      <p:sp>
        <p:nvSpPr>
          <p:cNvPr id="6" name="Rectangle 18"/>
          <p:cNvSpPr>
            <a:spLocks noGrp="1" noChangeArrowheads="1"/>
          </p:cNvSpPr>
          <p:nvPr>
            <p:ph type="dt" sz="quarter" idx="12"/>
          </p:nvPr>
        </p:nvSpPr>
        <p:spPr/>
        <p:txBody>
          <a:bodyPr/>
          <a:lstStyle/>
          <a:p>
            <a:pPr>
              <a:defRPr/>
            </a:pPr>
            <a:fld id="{708AD860-C5AD-44AB-BE67-7F1AA2D8389E}" type="datetime1">
              <a:rPr lang="hr-HR" smtClean="0"/>
              <a:pPr>
                <a:defRPr/>
              </a:pPr>
              <a:t>4.3.2013.</a:t>
            </a:fld>
            <a:endParaRPr lang="hr-HR"/>
          </a:p>
        </p:txBody>
      </p:sp>
      <p:sp>
        <p:nvSpPr>
          <p:cNvPr id="2325509" name="Rectangle 8"/>
          <p:cNvSpPr>
            <a:spLocks noGrp="1" noChangeArrowheads="1"/>
          </p:cNvSpPr>
          <p:nvPr>
            <p:ph type="title" idx="4294967295"/>
          </p:nvPr>
        </p:nvSpPr>
        <p:spPr/>
        <p:txBody>
          <a:bodyPr/>
          <a:lstStyle/>
          <a:p>
            <a:r>
              <a:rPr lang="hr-HR" smtClean="0"/>
              <a:t>Analiza vremena izvođenja</a:t>
            </a:r>
          </a:p>
        </p:txBody>
      </p:sp>
      <p:sp>
        <p:nvSpPr>
          <p:cNvPr id="2325510" name="Rectangle 9"/>
          <p:cNvSpPr>
            <a:spLocks noGrp="1" noChangeArrowheads="1"/>
          </p:cNvSpPr>
          <p:nvPr>
            <p:ph type="body" idx="4294967295"/>
          </p:nvPr>
        </p:nvSpPr>
        <p:spPr/>
        <p:txBody>
          <a:bodyPr/>
          <a:lstStyle/>
          <a:p>
            <a:pPr>
              <a:defRPr/>
            </a:pPr>
            <a:r>
              <a:rPr lang="en-US" b="1" i="1" smtClean="0">
                <a:solidFill>
                  <a:srgbClr val="FF0000"/>
                </a:solidFill>
                <a:latin typeface="Times New Roman" pitchFamily="18" charset="0"/>
              </a:rPr>
              <a:t>O(</a:t>
            </a:r>
            <a:r>
              <a:rPr lang="hr-HR" b="1" i="1" smtClean="0">
                <a:solidFill>
                  <a:srgbClr val="FF0000"/>
                </a:solidFill>
                <a:latin typeface="Times New Roman" pitchFamily="18" charset="0"/>
              </a:rPr>
              <a:t>n</a:t>
            </a:r>
            <a:r>
              <a:rPr lang="hr-HR" b="1" i="1" baseline="30000" smtClean="0">
                <a:solidFill>
                  <a:srgbClr val="FF0000"/>
                </a:solidFill>
                <a:latin typeface="Times New Roman" pitchFamily="18" charset="0"/>
              </a:rPr>
              <a:t>2</a:t>
            </a:r>
            <a:r>
              <a:rPr lang="en-US" b="1" i="1" smtClean="0">
                <a:solidFill>
                  <a:srgbClr val="FF0000"/>
                </a:solidFill>
                <a:latin typeface="Times New Roman" pitchFamily="18" charset="0"/>
              </a:rPr>
              <a:t>)</a:t>
            </a:r>
            <a:r>
              <a:rPr lang="en-US" smtClean="0"/>
              <a:t> - </a:t>
            </a:r>
            <a:r>
              <a:rPr lang="en-US" err="1" smtClean="0"/>
              <a:t>otprilike</a:t>
            </a:r>
            <a:r>
              <a:rPr lang="en-US" smtClean="0"/>
              <a:t> </a:t>
            </a:r>
            <a:r>
              <a:rPr lang="hr-HR" b="1" smtClean="0">
                <a:solidFill>
                  <a:srgbClr val="FF0000"/>
                </a:solidFill>
                <a:latin typeface="Courier New" pitchFamily="49" charset="0"/>
              </a:rPr>
              <a:t>n</a:t>
            </a:r>
            <a:r>
              <a:rPr lang="en-US" b="1" baseline="30000" smtClean="0">
                <a:solidFill>
                  <a:srgbClr val="FF0000"/>
                </a:solidFill>
                <a:latin typeface="Courier New" pitchFamily="49" charset="0"/>
              </a:rPr>
              <a:t>2</a:t>
            </a:r>
            <a:r>
              <a:rPr lang="en-US" b="1" smtClean="0">
                <a:solidFill>
                  <a:srgbClr val="FF0000"/>
                </a:solidFill>
                <a:latin typeface="Courier New" pitchFamily="49" charset="0"/>
              </a:rPr>
              <a:t>/</a:t>
            </a:r>
            <a:r>
              <a:rPr lang="hr-HR" b="1" smtClean="0">
                <a:solidFill>
                  <a:srgbClr val="FF0000"/>
                </a:solidFill>
                <a:latin typeface="Courier New" pitchFamily="49" charset="0"/>
              </a:rPr>
              <a:t>4</a:t>
            </a:r>
            <a:r>
              <a:rPr lang="en-US" smtClean="0"/>
              <a:t> </a:t>
            </a:r>
            <a:r>
              <a:rPr lang="en-US" err="1" smtClean="0"/>
              <a:t>usporedbi</a:t>
            </a:r>
            <a:r>
              <a:rPr lang="en-US" smtClean="0"/>
              <a:t> </a:t>
            </a:r>
            <a:r>
              <a:rPr lang="en-US" err="1" smtClean="0"/>
              <a:t>i</a:t>
            </a:r>
            <a:r>
              <a:rPr lang="en-US" smtClean="0"/>
              <a:t> </a:t>
            </a:r>
            <a:r>
              <a:rPr lang="hr-HR" b="1" smtClean="0">
                <a:solidFill>
                  <a:srgbClr val="FF0000"/>
                </a:solidFill>
                <a:latin typeface="Courier New" pitchFamily="49" charset="0"/>
              </a:rPr>
              <a:t>n</a:t>
            </a:r>
            <a:r>
              <a:rPr lang="en-US" b="1" baseline="30000" smtClean="0">
                <a:solidFill>
                  <a:srgbClr val="FF0000"/>
                </a:solidFill>
                <a:latin typeface="Courier New" pitchFamily="49" charset="0"/>
              </a:rPr>
              <a:t>2</a:t>
            </a:r>
            <a:r>
              <a:rPr lang="en-US" b="1" smtClean="0">
                <a:solidFill>
                  <a:srgbClr val="FF0000"/>
                </a:solidFill>
                <a:latin typeface="Courier New" pitchFamily="49" charset="0"/>
              </a:rPr>
              <a:t>/</a:t>
            </a:r>
            <a:r>
              <a:rPr lang="hr-HR" b="1" smtClean="0">
                <a:solidFill>
                  <a:srgbClr val="FF0000"/>
                </a:solidFill>
                <a:latin typeface="Courier New" pitchFamily="49" charset="0"/>
              </a:rPr>
              <a:t>4</a:t>
            </a:r>
            <a:r>
              <a:rPr lang="en-US" smtClean="0"/>
              <a:t> </a:t>
            </a:r>
            <a:r>
              <a:rPr lang="en-US" err="1" smtClean="0"/>
              <a:t>zamjena</a:t>
            </a:r>
            <a:r>
              <a:rPr lang="en-US" smtClean="0"/>
              <a:t> u </a:t>
            </a:r>
            <a:r>
              <a:rPr lang="hr-HR" smtClean="0"/>
              <a:t>prosječnom i </a:t>
            </a:r>
            <a:r>
              <a:rPr lang="hr-HR" smtClean="0">
                <a:solidFill>
                  <a:srgbClr val="FF0000"/>
                </a:solidFill>
              </a:rPr>
              <a:t>2 puta više</a:t>
            </a:r>
            <a:r>
              <a:rPr lang="hr-HR" smtClean="0"/>
              <a:t> u najgorem</a:t>
            </a:r>
            <a:r>
              <a:rPr lang="en-US" smtClean="0"/>
              <a:t> </a:t>
            </a:r>
            <a:r>
              <a:rPr lang="hr-HR" smtClean="0"/>
              <a:t>slučaju</a:t>
            </a:r>
          </a:p>
          <a:p>
            <a:pPr>
              <a:defRPr/>
            </a:pPr>
            <a:r>
              <a:rPr lang="hr-HR" smtClean="0"/>
              <a:t>k</a:t>
            </a:r>
            <a:r>
              <a:rPr lang="en-US" smtClean="0"/>
              <a:t>ad </a:t>
            </a:r>
            <a:r>
              <a:rPr lang="en-US" err="1" smtClean="0"/>
              <a:t>su</a:t>
            </a:r>
            <a:r>
              <a:rPr lang="en-US" smtClean="0"/>
              <a:t> </a:t>
            </a:r>
            <a:r>
              <a:rPr lang="en-US" err="1" smtClean="0"/>
              <a:t>ulazni</a:t>
            </a:r>
            <a:r>
              <a:rPr lang="en-US" smtClean="0"/>
              <a:t> </a:t>
            </a:r>
            <a:r>
              <a:rPr lang="en-US" err="1" smtClean="0"/>
              <a:t>elementi</a:t>
            </a:r>
            <a:r>
              <a:rPr lang="en-US" smtClean="0"/>
              <a:t> </a:t>
            </a:r>
            <a:r>
              <a:rPr lang="en-US" err="1" smtClean="0"/>
              <a:t>blizu</a:t>
            </a:r>
            <a:r>
              <a:rPr lang="en-US" smtClean="0"/>
              <a:t> </a:t>
            </a:r>
            <a:r>
              <a:rPr lang="en-US" err="1" smtClean="0"/>
              <a:t>svojih</a:t>
            </a:r>
            <a:r>
              <a:rPr lang="en-US" smtClean="0"/>
              <a:t> </a:t>
            </a:r>
            <a:r>
              <a:rPr lang="en-US" err="1" smtClean="0"/>
              <a:t>mjesta</a:t>
            </a:r>
            <a:r>
              <a:rPr lang="hr-HR" smtClean="0"/>
              <a:t>, brzo završ</a:t>
            </a:r>
            <a:r>
              <a:rPr lang="en-US" err="1" smtClean="0"/>
              <a:t>ava</a:t>
            </a:r>
            <a:endParaRPr lang="hr-HR" smtClean="0"/>
          </a:p>
          <a:p>
            <a:pPr>
              <a:defRPr/>
            </a:pPr>
            <a:r>
              <a:rPr lang="hr-HR" smtClean="0"/>
              <a:t>sort je stabilan</a:t>
            </a:r>
          </a:p>
          <a:p>
            <a:pPr lvl="1">
              <a:defRPr/>
            </a:pPr>
            <a:r>
              <a:rPr lang="hr-HR" smtClean="0"/>
              <a:t>ne dolazi do zamjene relativnih pozicija elemenata koji imaju istu vrijednost ključa</a:t>
            </a:r>
          </a:p>
          <a:p>
            <a:pPr lvl="1">
              <a:defRPr/>
            </a:pPr>
            <a:r>
              <a:rPr lang="hr-HR" smtClean="0"/>
              <a:t>ako </a:t>
            </a:r>
            <a:r>
              <a:rPr lang="hr-HR" i="1" smtClean="0">
                <a:solidFill>
                  <a:srgbClr val="FF0000"/>
                </a:solidFill>
              </a:rPr>
              <a:t>a</a:t>
            </a:r>
            <a:r>
              <a:rPr lang="hr-HR" smtClean="0"/>
              <a:t> i </a:t>
            </a:r>
            <a:r>
              <a:rPr lang="hr-HR" i="1" smtClean="0">
                <a:solidFill>
                  <a:srgbClr val="FF0000"/>
                </a:solidFill>
              </a:rPr>
              <a:t>b</a:t>
            </a:r>
            <a:r>
              <a:rPr lang="hr-HR" smtClean="0"/>
              <a:t> imaju isti ključ i </a:t>
            </a:r>
            <a:r>
              <a:rPr lang="hr-HR" i="1" smtClean="0">
                <a:solidFill>
                  <a:srgbClr val="FF0000"/>
                </a:solidFill>
              </a:rPr>
              <a:t>a</a:t>
            </a:r>
            <a:r>
              <a:rPr lang="hr-HR" smtClean="0"/>
              <a:t> je bilo prije </a:t>
            </a:r>
            <a:r>
              <a:rPr lang="hr-HR" i="1" smtClean="0">
                <a:solidFill>
                  <a:srgbClr val="FF0000"/>
                </a:solidFill>
              </a:rPr>
              <a:t>b</a:t>
            </a:r>
            <a:r>
              <a:rPr lang="hr-HR" smtClean="0"/>
              <a:t>, nakon stabilnog sorta </a:t>
            </a:r>
            <a:r>
              <a:rPr lang="hr-HR" i="1" smtClean="0">
                <a:solidFill>
                  <a:srgbClr val="FF0000"/>
                </a:solidFill>
              </a:rPr>
              <a:t>a</a:t>
            </a:r>
            <a:r>
              <a:rPr lang="hr-HR" smtClean="0"/>
              <a:t> će i dalje biti ispred </a:t>
            </a:r>
            <a:r>
              <a:rPr lang="hr-HR" i="1" smtClean="0">
                <a:solidFill>
                  <a:srgbClr val="FF0000"/>
                </a:solidFill>
              </a:rPr>
              <a:t>b</a:t>
            </a:r>
          </a:p>
          <a:p>
            <a:pPr>
              <a:defRPr/>
            </a:pPr>
            <a:r>
              <a:rPr lang="hr-HR" smtClean="0"/>
              <a:t>Koji su najbolji i najgori slučajevi?</a:t>
            </a:r>
          </a:p>
          <a:p>
            <a:pPr lvl="1">
              <a:defRPr/>
            </a:pPr>
            <a:r>
              <a:rPr lang="hr-HR" smtClean="0"/>
              <a:t>najgori slučaj: naopako sortiran niz</a:t>
            </a:r>
          </a:p>
          <a:p>
            <a:pPr lvl="1">
              <a:defRPr/>
            </a:pPr>
            <a:r>
              <a:rPr lang="hr-HR" smtClean="0"/>
              <a:t>najbolji slučaj: već sortiran niz</a:t>
            </a: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9C1F85F5-AD45-44D4-85A7-D14E0E5FBE50}" type="slidenum">
              <a:rPr lang="hr-HR"/>
              <a:pPr>
                <a:defRPr/>
              </a:pPr>
              <a:t>17</a:t>
            </a:fld>
            <a:r>
              <a:rPr lang="hr-HR"/>
              <a:t> / 36</a:t>
            </a:r>
          </a:p>
        </p:txBody>
      </p:sp>
      <p:sp>
        <p:nvSpPr>
          <p:cNvPr id="6" name="Rectangle 18"/>
          <p:cNvSpPr>
            <a:spLocks noGrp="1" noChangeArrowheads="1"/>
          </p:cNvSpPr>
          <p:nvPr>
            <p:ph type="dt" sz="quarter" idx="12"/>
          </p:nvPr>
        </p:nvSpPr>
        <p:spPr/>
        <p:txBody>
          <a:bodyPr/>
          <a:lstStyle/>
          <a:p>
            <a:pPr>
              <a:defRPr/>
            </a:pPr>
            <a:fld id="{A4B1CCA1-3D8B-4D2D-9EE5-4D2EDF4310DE}" type="datetime1">
              <a:rPr lang="hr-HR" smtClean="0"/>
              <a:pPr>
                <a:defRPr/>
              </a:pPr>
              <a:t>4.3.2013.</a:t>
            </a:fld>
            <a:endParaRPr lang="hr-HR"/>
          </a:p>
        </p:txBody>
      </p:sp>
      <p:sp>
        <p:nvSpPr>
          <p:cNvPr id="2327559" name="Rectangle 8"/>
          <p:cNvSpPr>
            <a:spLocks noGrp="1" noChangeArrowheads="1"/>
          </p:cNvSpPr>
          <p:nvPr>
            <p:ph type="title" idx="4294967295"/>
          </p:nvPr>
        </p:nvSpPr>
        <p:spPr/>
        <p:txBody>
          <a:bodyPr/>
          <a:lstStyle/>
          <a:p>
            <a:pPr>
              <a:defRPr/>
            </a:pPr>
            <a:r>
              <a:rPr lang="hr-HR" smtClean="0"/>
              <a:t>Shellov sort (</a:t>
            </a:r>
            <a:r>
              <a:rPr lang="hr-HR" i="1" smtClean="0"/>
              <a:t>Shell sort</a:t>
            </a:r>
            <a:r>
              <a:rPr lang="hr-HR" smtClean="0"/>
              <a:t>)</a:t>
            </a:r>
          </a:p>
        </p:txBody>
      </p:sp>
      <p:sp>
        <p:nvSpPr>
          <p:cNvPr id="17417" name="Rectangle 9"/>
          <p:cNvSpPr>
            <a:spLocks noGrp="1" noChangeArrowheads="1"/>
          </p:cNvSpPr>
          <p:nvPr>
            <p:ph type="body" idx="4294967295"/>
          </p:nvPr>
        </p:nvSpPr>
        <p:spPr/>
        <p:txBody>
          <a:bodyPr/>
          <a:lstStyle/>
          <a:p>
            <a:pPr>
              <a:defRPr/>
            </a:pPr>
            <a:r>
              <a:rPr lang="hr-HR" smtClean="0"/>
              <a:t>najstariji brzi algoritam, modificirani sort umetanjem</a:t>
            </a:r>
            <a:endParaRPr lang="hr-HR" smtClean="0">
              <a:latin typeface="Arial" charset="0"/>
            </a:endParaRPr>
          </a:p>
          <a:p>
            <a:pPr lvl="1">
              <a:defRPr/>
            </a:pPr>
            <a:r>
              <a:rPr lang="hr-HR" smtClean="0"/>
              <a:t>autor: Donald Shell</a:t>
            </a:r>
          </a:p>
          <a:p>
            <a:pPr>
              <a:defRPr/>
            </a:pPr>
            <a:r>
              <a:rPr lang="hr-HR" smtClean="0"/>
              <a:t>ideja:</a:t>
            </a:r>
          </a:p>
          <a:p>
            <a:pPr lvl="1">
              <a:defRPr/>
            </a:pPr>
            <a:r>
              <a:rPr lang="hr-HR" smtClean="0"/>
              <a:t>za </a:t>
            </a:r>
            <a:r>
              <a:rPr lang="hr-HR" i="1" smtClean="0">
                <a:solidFill>
                  <a:srgbClr val="FF0000"/>
                </a:solidFill>
                <a:latin typeface="Times New Roman" pitchFamily="18" charset="0"/>
                <a:cs typeface="Times New Roman" pitchFamily="18" charset="0"/>
              </a:rPr>
              <a:t>k</a:t>
            </a:r>
            <a:r>
              <a:rPr lang="hr-HR" smtClean="0">
                <a:sym typeface="Symbol" pitchFamily="18" charset="2"/>
              </a:rPr>
              <a:t>-</a:t>
            </a:r>
            <a:r>
              <a:rPr lang="hr-HR" smtClean="0"/>
              <a:t>sortirano polje </a:t>
            </a:r>
            <a:r>
              <a:rPr lang="hr-HR" smtClean="0">
                <a:solidFill>
                  <a:srgbClr val="FF0000"/>
                </a:solidFill>
              </a:rPr>
              <a:t>A</a:t>
            </a:r>
            <a:r>
              <a:rPr lang="hr-HR" smtClean="0"/>
              <a:t> vrijedi </a:t>
            </a:r>
            <a:r>
              <a:rPr lang="hr-HR" i="1" smtClean="0">
                <a:solidFill>
                  <a:srgbClr val="FF0000"/>
                </a:solidFill>
                <a:latin typeface="Times New Roman" pitchFamily="18" charset="0"/>
              </a:rPr>
              <a:t>A[i] </a:t>
            </a:r>
            <a:r>
              <a:rPr lang="hr-HR" i="1"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A [i + k], </a:t>
            </a:r>
            <a:r>
              <a:rPr lang="hr-HR" i="1" smtClean="0">
                <a:solidFill>
                  <a:srgbClr val="FF0000"/>
                </a:solidFill>
                <a:latin typeface="Times New Roman" pitchFamily="18" charset="0"/>
                <a:sym typeface="Symbol" pitchFamily="18" charset="2"/>
              </a:rPr>
              <a:t>i, i+k </a:t>
            </a:r>
            <a:r>
              <a:rPr lang="hr-HR" smtClean="0">
                <a:sym typeface="Symbol" pitchFamily="18" charset="2"/>
              </a:rPr>
              <a:t>indeksi</a:t>
            </a:r>
          </a:p>
          <a:p>
            <a:pPr lvl="1">
              <a:defRPr/>
            </a:pPr>
            <a:r>
              <a:rPr lang="hr-HR" smtClean="0">
                <a:sym typeface="Symbol" pitchFamily="18" charset="2"/>
              </a:rPr>
              <a:t>ako je polje </a:t>
            </a:r>
            <a:r>
              <a:rPr lang="hr-HR" i="1" smtClean="0">
                <a:solidFill>
                  <a:srgbClr val="FF0000"/>
                </a:solidFill>
                <a:latin typeface="Times New Roman" pitchFamily="18" charset="0"/>
                <a:cs typeface="Times New Roman" pitchFamily="18" charset="0"/>
              </a:rPr>
              <a:t>k</a:t>
            </a:r>
            <a:r>
              <a:rPr lang="hr-HR" smtClean="0">
                <a:sym typeface="Symbol" pitchFamily="18" charset="2"/>
              </a:rPr>
              <a:t>-sortirano i dodatno se </a:t>
            </a:r>
            <a:r>
              <a:rPr lang="hr-HR" i="1" smtClean="0">
                <a:solidFill>
                  <a:srgbClr val="FF0000"/>
                </a:solidFill>
                <a:latin typeface="Times New Roman" pitchFamily="18" charset="0"/>
                <a:cs typeface="Times New Roman" pitchFamily="18" charset="0"/>
              </a:rPr>
              <a:t>t</a:t>
            </a:r>
            <a:r>
              <a:rPr lang="hr-HR" smtClean="0">
                <a:sym typeface="Symbol" pitchFamily="18" charset="2"/>
              </a:rPr>
              <a:t>-sortira (</a:t>
            </a:r>
            <a:r>
              <a:rPr lang="hr-HR" i="1" smtClean="0">
                <a:solidFill>
                  <a:srgbClr val="FF0000"/>
                </a:solidFill>
                <a:latin typeface="Times New Roman" pitchFamily="18" charset="0"/>
                <a:cs typeface="Times New Roman" pitchFamily="18" charset="0"/>
              </a:rPr>
              <a:t>t&lt;k</a:t>
            </a:r>
            <a:r>
              <a:rPr lang="hr-HR" smtClean="0">
                <a:sym typeface="Symbol" pitchFamily="18" charset="2"/>
              </a:rPr>
              <a:t>), ostaje i dalje </a:t>
            </a:r>
            <a:r>
              <a:rPr lang="hr-HR" i="1" smtClean="0">
                <a:solidFill>
                  <a:srgbClr val="FF0000"/>
                </a:solidFill>
                <a:latin typeface="Times New Roman" pitchFamily="18" charset="0"/>
                <a:cs typeface="Times New Roman" pitchFamily="18" charset="0"/>
              </a:rPr>
              <a:t>k</a:t>
            </a:r>
            <a:r>
              <a:rPr lang="hr-HR" smtClean="0">
                <a:sym typeface="Symbol" pitchFamily="18" charset="2"/>
              </a:rPr>
              <a:t>-sortirano</a:t>
            </a:r>
          </a:p>
          <a:p>
            <a:pPr lvl="1">
              <a:defRPr/>
            </a:pPr>
            <a:r>
              <a:rPr lang="hr-HR" smtClean="0">
                <a:sym typeface="Symbol" pitchFamily="18" charset="2"/>
              </a:rPr>
              <a:t>potpuno sortirano polje je </a:t>
            </a:r>
            <a:r>
              <a:rPr lang="hr-HR" i="1" smtClean="0">
                <a:solidFill>
                  <a:srgbClr val="FF0000"/>
                </a:solidFill>
                <a:latin typeface="Times New Roman" pitchFamily="18" charset="0"/>
                <a:cs typeface="Times New Roman" pitchFamily="18" charset="0"/>
              </a:rPr>
              <a:t>1</a:t>
            </a:r>
            <a:r>
              <a:rPr lang="hr-HR" smtClean="0">
                <a:sym typeface="Symbol" pitchFamily="18" charset="2"/>
              </a:rPr>
              <a:t>-sortirano</a:t>
            </a:r>
          </a:p>
          <a:p>
            <a:pPr>
              <a:defRPr/>
            </a:pPr>
            <a:r>
              <a:rPr lang="hr-HR" smtClean="0"/>
              <a:t>općenito, koristi se inkrementalni slijed brojeva </a:t>
            </a:r>
            <a:r>
              <a:rPr lang="hr-HR" i="1" smtClean="0">
                <a:solidFill>
                  <a:srgbClr val="FF0000"/>
                </a:solidFill>
                <a:latin typeface="Times New Roman" pitchFamily="18" charset="0"/>
              </a:rPr>
              <a:t>h</a:t>
            </a:r>
            <a:r>
              <a:rPr lang="hr-HR" i="1" baseline="-25000" smtClean="0">
                <a:solidFill>
                  <a:srgbClr val="FF0000"/>
                </a:solidFill>
                <a:latin typeface="Times New Roman" pitchFamily="18" charset="0"/>
              </a:rPr>
              <a:t>1</a:t>
            </a:r>
            <a:r>
              <a:rPr lang="hr-HR" i="1" smtClean="0">
                <a:solidFill>
                  <a:srgbClr val="FF0000"/>
                </a:solidFill>
                <a:latin typeface="Times New Roman" pitchFamily="18" charset="0"/>
              </a:rPr>
              <a:t>, h</a:t>
            </a:r>
            <a:r>
              <a:rPr lang="hr-HR" i="1" baseline="-25000" smtClean="0">
                <a:solidFill>
                  <a:srgbClr val="FF0000"/>
                </a:solidFill>
                <a:latin typeface="Times New Roman" pitchFamily="18" charset="0"/>
              </a:rPr>
              <a:t>2</a:t>
            </a:r>
            <a:r>
              <a:rPr lang="hr-HR" i="1" smtClean="0">
                <a:solidFill>
                  <a:srgbClr val="FF0000"/>
                </a:solidFill>
                <a:latin typeface="Times New Roman" pitchFamily="18" charset="0"/>
              </a:rPr>
              <a:t>, h</a:t>
            </a:r>
            <a:r>
              <a:rPr lang="hr-HR" i="1" baseline="-25000" smtClean="0">
                <a:solidFill>
                  <a:srgbClr val="FF0000"/>
                </a:solidFill>
                <a:latin typeface="Times New Roman" pitchFamily="18" charset="0"/>
              </a:rPr>
              <a:t>3</a:t>
            </a:r>
            <a:r>
              <a:rPr lang="hr-HR" i="1" smtClean="0">
                <a:solidFill>
                  <a:srgbClr val="FF0000"/>
                </a:solidFill>
                <a:latin typeface="Times New Roman" pitchFamily="18" charset="0"/>
              </a:rPr>
              <a:t>, … ,h</a:t>
            </a:r>
            <a:r>
              <a:rPr lang="hr-HR" i="1" baseline="-25000" smtClean="0">
                <a:solidFill>
                  <a:srgbClr val="FF0000"/>
                </a:solidFill>
                <a:latin typeface="Times New Roman" pitchFamily="18" charset="0"/>
              </a:rPr>
              <a:t>t</a:t>
            </a:r>
          </a:p>
          <a:p>
            <a:pPr lvl="1">
              <a:defRPr/>
            </a:pPr>
            <a:r>
              <a:rPr lang="hr-HR" smtClean="0"/>
              <a:t>izbor sekvence izuzetno je bitan za učinkovitost algoritma</a:t>
            </a:r>
            <a:endParaRPr lang="hr-HR" i="1" smtClean="0">
              <a:latin typeface="Times New Roman" pitchFamily="18" charset="0"/>
            </a:endParaRPr>
          </a:p>
          <a:p>
            <a:pPr>
              <a:defRPr/>
            </a:pPr>
            <a:r>
              <a:rPr lang="hr-HR" smtClean="0"/>
              <a:t>animacija:</a:t>
            </a:r>
          </a:p>
          <a:p>
            <a:pPr lvl="1">
              <a:defRPr/>
            </a:pPr>
            <a:r>
              <a:rPr lang="hr-HR" smtClean="0"/>
              <a:t>http://www.cis.fiu.edu/~weiss/Shellsort.html</a:t>
            </a: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10" name="Rectangle 17"/>
          <p:cNvSpPr>
            <a:spLocks noGrp="1" noChangeArrowheads="1"/>
          </p:cNvSpPr>
          <p:nvPr>
            <p:ph type="sldNum" sz="quarter" idx="11"/>
          </p:nvPr>
        </p:nvSpPr>
        <p:spPr/>
        <p:txBody>
          <a:bodyPr/>
          <a:lstStyle/>
          <a:p>
            <a:pPr>
              <a:defRPr/>
            </a:pPr>
            <a:fld id="{67759553-8234-4853-BAA9-0F381517AE16}" type="slidenum">
              <a:rPr lang="hr-HR"/>
              <a:pPr>
                <a:defRPr/>
              </a:pPr>
              <a:t>18</a:t>
            </a:fld>
            <a:r>
              <a:rPr lang="hr-HR"/>
              <a:t> / 36</a:t>
            </a:r>
          </a:p>
        </p:txBody>
      </p:sp>
      <p:sp>
        <p:nvSpPr>
          <p:cNvPr id="12" name="Rectangle 18"/>
          <p:cNvSpPr>
            <a:spLocks noGrp="1" noChangeArrowheads="1"/>
          </p:cNvSpPr>
          <p:nvPr>
            <p:ph type="dt" sz="quarter" idx="12"/>
          </p:nvPr>
        </p:nvSpPr>
        <p:spPr/>
        <p:txBody>
          <a:bodyPr/>
          <a:lstStyle/>
          <a:p>
            <a:pPr>
              <a:defRPr/>
            </a:pPr>
            <a:fld id="{6E376E6F-CFB7-482A-B8B2-1A7F19743C02}" type="datetime1">
              <a:rPr lang="hr-HR" smtClean="0"/>
              <a:pPr>
                <a:defRPr/>
              </a:pPr>
              <a:t>4.3.2013.</a:t>
            </a:fld>
            <a:endParaRPr lang="hr-HR"/>
          </a:p>
        </p:txBody>
      </p:sp>
      <p:sp>
        <p:nvSpPr>
          <p:cNvPr id="7" name="Title 6"/>
          <p:cNvSpPr>
            <a:spLocks noGrp="1"/>
          </p:cNvSpPr>
          <p:nvPr>
            <p:ph type="title" idx="4294967295"/>
          </p:nvPr>
        </p:nvSpPr>
        <p:spPr/>
        <p:txBody>
          <a:bodyPr/>
          <a:lstStyle/>
          <a:p>
            <a:pPr>
              <a:defRPr/>
            </a:pPr>
            <a:r>
              <a:rPr lang="hr-HR" smtClean="0"/>
              <a:t>Shellov sort – primjer</a:t>
            </a:r>
          </a:p>
        </p:txBody>
      </p:sp>
      <p:sp>
        <p:nvSpPr>
          <p:cNvPr id="20486" name="Text Box 6"/>
          <p:cNvSpPr txBox="1">
            <a:spLocks noChangeArrowheads="1"/>
          </p:cNvSpPr>
          <p:nvPr/>
        </p:nvSpPr>
        <p:spPr bwMode="auto">
          <a:xfrm>
            <a:off x="309563" y="1714500"/>
            <a:ext cx="2857500" cy="2617788"/>
          </a:xfrm>
          <a:prstGeom prst="rect">
            <a:avLst/>
          </a:prstGeom>
          <a:solidFill>
            <a:srgbClr val="FFFFCC"/>
          </a:solidFill>
          <a:ln w="9525">
            <a:noFill/>
            <a:miter lim="800000"/>
            <a:headEnd/>
            <a:tailEnd/>
          </a:ln>
        </p:spPr>
        <p:txBody>
          <a:bodyPr>
            <a:spAutoFit/>
          </a:bodyPr>
          <a:lstStyle/>
          <a:p>
            <a:pPr algn="ctr"/>
            <a:r>
              <a:rPr lang="hr-HR" sz="3600">
                <a:solidFill>
                  <a:srgbClr val="FF6600"/>
                </a:solidFill>
                <a:latin typeface="Arial Narrow" pitchFamily="34" charset="0"/>
              </a:rPr>
              <a:t>6</a:t>
            </a:r>
            <a:r>
              <a:rPr lang="hr-HR" sz="3600">
                <a:latin typeface="Arial Narrow" pitchFamily="34" charset="0"/>
              </a:rPr>
              <a:t> 4 1 8 </a:t>
            </a:r>
            <a:r>
              <a:rPr lang="hr-HR" sz="3600">
                <a:solidFill>
                  <a:srgbClr val="FF6600"/>
                </a:solidFill>
                <a:latin typeface="Arial Narrow" pitchFamily="34" charset="0"/>
              </a:rPr>
              <a:t>7</a:t>
            </a:r>
            <a:r>
              <a:rPr lang="hr-HR" sz="3600">
                <a:latin typeface="Arial Narrow" pitchFamily="34" charset="0"/>
              </a:rPr>
              <a:t> 5 3 2</a:t>
            </a:r>
          </a:p>
          <a:p>
            <a:pPr algn="ctr"/>
            <a:r>
              <a:rPr lang="hr-HR" sz="3600">
                <a:latin typeface="Arial Narrow" pitchFamily="34" charset="0"/>
              </a:rPr>
              <a:t>6 </a:t>
            </a:r>
            <a:r>
              <a:rPr lang="hr-HR" sz="3600">
                <a:solidFill>
                  <a:srgbClr val="FF6600"/>
                </a:solidFill>
                <a:latin typeface="Arial Narrow" pitchFamily="34" charset="0"/>
              </a:rPr>
              <a:t>4</a:t>
            </a:r>
            <a:r>
              <a:rPr lang="hr-HR" sz="3600">
                <a:latin typeface="Arial Narrow" pitchFamily="34" charset="0"/>
              </a:rPr>
              <a:t> 1 8 7 </a:t>
            </a:r>
            <a:r>
              <a:rPr lang="hr-HR" sz="3600">
                <a:solidFill>
                  <a:srgbClr val="FF6600"/>
                </a:solidFill>
                <a:latin typeface="Arial Narrow" pitchFamily="34" charset="0"/>
              </a:rPr>
              <a:t>5</a:t>
            </a:r>
            <a:r>
              <a:rPr lang="hr-HR" sz="3600">
                <a:latin typeface="Arial Narrow" pitchFamily="34" charset="0"/>
              </a:rPr>
              <a:t> 3 2</a:t>
            </a:r>
          </a:p>
          <a:p>
            <a:pPr algn="ctr"/>
            <a:r>
              <a:rPr lang="hr-HR" sz="3600">
                <a:latin typeface="Arial Narrow" pitchFamily="34" charset="0"/>
              </a:rPr>
              <a:t>6 4 </a:t>
            </a:r>
            <a:r>
              <a:rPr lang="hr-HR" sz="3600">
                <a:solidFill>
                  <a:srgbClr val="FF6600"/>
                </a:solidFill>
                <a:latin typeface="Arial Narrow" pitchFamily="34" charset="0"/>
              </a:rPr>
              <a:t>1</a:t>
            </a:r>
            <a:r>
              <a:rPr lang="hr-HR" sz="3600">
                <a:latin typeface="Arial Narrow" pitchFamily="34" charset="0"/>
              </a:rPr>
              <a:t> 8 7 5 </a:t>
            </a:r>
            <a:r>
              <a:rPr lang="hr-HR" sz="3600">
                <a:solidFill>
                  <a:srgbClr val="FF6600"/>
                </a:solidFill>
                <a:latin typeface="Arial Narrow" pitchFamily="34" charset="0"/>
              </a:rPr>
              <a:t>3 </a:t>
            </a:r>
            <a:r>
              <a:rPr lang="hr-HR" sz="3600">
                <a:latin typeface="Arial Narrow" pitchFamily="34" charset="0"/>
              </a:rPr>
              <a:t>2</a:t>
            </a:r>
          </a:p>
          <a:p>
            <a:pPr algn="ctr"/>
            <a:r>
              <a:rPr lang="hr-HR" sz="3600">
                <a:latin typeface="Arial Narrow" pitchFamily="34" charset="0"/>
              </a:rPr>
              <a:t>6 4 1 </a:t>
            </a:r>
            <a:r>
              <a:rPr lang="hr-HR" sz="3600">
                <a:solidFill>
                  <a:srgbClr val="FF0000"/>
                </a:solidFill>
                <a:latin typeface="Arial Narrow" pitchFamily="34" charset="0"/>
              </a:rPr>
              <a:t>2</a:t>
            </a:r>
            <a:r>
              <a:rPr lang="hr-HR" sz="3600">
                <a:solidFill>
                  <a:srgbClr val="FF6600"/>
                </a:solidFill>
                <a:latin typeface="Arial Narrow" pitchFamily="34" charset="0"/>
              </a:rPr>
              <a:t> </a:t>
            </a:r>
            <a:r>
              <a:rPr lang="hr-HR" sz="3600">
                <a:latin typeface="Arial Narrow" pitchFamily="34" charset="0"/>
              </a:rPr>
              <a:t>7 5 3 </a:t>
            </a:r>
            <a:r>
              <a:rPr lang="hr-HR" sz="3600">
                <a:solidFill>
                  <a:srgbClr val="FF0000"/>
                </a:solidFill>
                <a:latin typeface="Arial Narrow" pitchFamily="34" charset="0"/>
              </a:rPr>
              <a:t>8</a:t>
            </a:r>
          </a:p>
        </p:txBody>
      </p:sp>
      <p:sp>
        <p:nvSpPr>
          <p:cNvPr id="18439" name="Text Box 7"/>
          <p:cNvSpPr txBox="1">
            <a:spLocks noChangeArrowheads="1"/>
          </p:cNvSpPr>
          <p:nvPr/>
        </p:nvSpPr>
        <p:spPr bwMode="auto">
          <a:xfrm>
            <a:off x="3452813" y="1714500"/>
            <a:ext cx="2838450" cy="3935413"/>
          </a:xfrm>
          <a:prstGeom prst="rect">
            <a:avLst/>
          </a:prstGeom>
          <a:solidFill>
            <a:schemeClr val="accent4">
              <a:lumMod val="40000"/>
              <a:lumOff val="60000"/>
            </a:schemeClr>
          </a:solidFill>
          <a:ln w="9525">
            <a:noFill/>
            <a:miter lim="800000"/>
            <a:headEnd/>
            <a:tailEnd/>
          </a:ln>
        </p:spPr>
        <p:txBody>
          <a:bodyPr>
            <a:spAutoFit/>
          </a:bodyPr>
          <a:lstStyle/>
          <a:p>
            <a:pPr algn="ctr">
              <a:defRPr/>
            </a:pPr>
            <a:r>
              <a:rPr lang="hr-HR" sz="3600">
                <a:solidFill>
                  <a:srgbClr val="FF0000"/>
                </a:solidFill>
                <a:latin typeface="Arial Narrow" pitchFamily="34" charset="0"/>
              </a:rPr>
              <a:t>1</a:t>
            </a:r>
            <a:r>
              <a:rPr lang="en-US" sz="3200">
                <a:latin typeface="Arial Narrow" pitchFamily="34" charset="0"/>
              </a:rPr>
              <a:t> </a:t>
            </a:r>
            <a:r>
              <a:rPr lang="hr-HR" sz="3600">
                <a:latin typeface="Arial Narrow" pitchFamily="34" charset="0"/>
              </a:rPr>
              <a:t>4 </a:t>
            </a:r>
            <a:r>
              <a:rPr lang="hr-HR" sz="3600">
                <a:solidFill>
                  <a:srgbClr val="FF0000"/>
                </a:solidFill>
                <a:latin typeface="Arial Narrow" pitchFamily="34" charset="0"/>
              </a:rPr>
              <a:t>6</a:t>
            </a:r>
            <a:r>
              <a:rPr lang="hr-HR" sz="3600">
                <a:latin typeface="Arial Narrow" pitchFamily="34" charset="0"/>
              </a:rPr>
              <a:t> </a:t>
            </a:r>
            <a:r>
              <a:rPr lang="en-US" sz="3600">
                <a:latin typeface="Arial Narrow" pitchFamily="34" charset="0"/>
              </a:rPr>
              <a:t>2</a:t>
            </a:r>
            <a:r>
              <a:rPr lang="hr-HR" sz="3600">
                <a:latin typeface="Arial Narrow" pitchFamily="34" charset="0"/>
              </a:rPr>
              <a:t> 7 5 3 </a:t>
            </a:r>
            <a:r>
              <a:rPr lang="en-US" sz="3600">
                <a:latin typeface="Arial Narrow" pitchFamily="34" charset="0"/>
              </a:rPr>
              <a:t>8</a:t>
            </a:r>
            <a:endParaRPr lang="hr-HR" sz="3600">
              <a:latin typeface="Arial Narrow" pitchFamily="34" charset="0"/>
            </a:endParaRPr>
          </a:p>
          <a:p>
            <a:pPr algn="ctr">
              <a:defRPr/>
            </a:pPr>
            <a:r>
              <a:rPr lang="hr-HR" sz="3600">
                <a:latin typeface="Arial Narrow" pitchFamily="34" charset="0"/>
              </a:rPr>
              <a:t>1</a:t>
            </a:r>
            <a:r>
              <a:rPr lang="en-US" sz="3200">
                <a:latin typeface="Arial Narrow" pitchFamily="34" charset="0"/>
              </a:rPr>
              <a:t> </a:t>
            </a:r>
            <a:r>
              <a:rPr lang="en-US" sz="3600">
                <a:solidFill>
                  <a:srgbClr val="FF0000"/>
                </a:solidFill>
                <a:latin typeface="Arial Narrow" pitchFamily="34" charset="0"/>
              </a:rPr>
              <a:t>2</a:t>
            </a:r>
            <a:r>
              <a:rPr lang="en-US" sz="3200">
                <a:latin typeface="Arial Narrow" pitchFamily="34" charset="0"/>
              </a:rPr>
              <a:t> </a:t>
            </a:r>
            <a:r>
              <a:rPr lang="hr-HR" sz="3600">
                <a:latin typeface="Arial Narrow" pitchFamily="34" charset="0"/>
              </a:rPr>
              <a:t>6 </a:t>
            </a:r>
            <a:r>
              <a:rPr lang="hr-HR" sz="3600">
                <a:solidFill>
                  <a:srgbClr val="FF0000"/>
                </a:solidFill>
                <a:latin typeface="Arial Narrow" pitchFamily="34" charset="0"/>
              </a:rPr>
              <a:t>4</a:t>
            </a:r>
            <a:r>
              <a:rPr lang="hr-HR" sz="3600">
                <a:latin typeface="Arial Narrow" pitchFamily="34" charset="0"/>
              </a:rPr>
              <a:t> 7 5 3 </a:t>
            </a:r>
            <a:r>
              <a:rPr lang="en-US" sz="3600">
                <a:latin typeface="Arial Narrow" pitchFamily="34" charset="0"/>
              </a:rPr>
              <a:t>8 </a:t>
            </a:r>
          </a:p>
          <a:p>
            <a:pPr algn="ctr">
              <a:defRPr/>
            </a:pPr>
            <a:r>
              <a:rPr lang="hr-HR" sz="3600">
                <a:solidFill>
                  <a:srgbClr val="FF6600"/>
                </a:solidFill>
                <a:latin typeface="Arial Narrow" pitchFamily="34" charset="0"/>
              </a:rPr>
              <a:t>1</a:t>
            </a:r>
            <a:r>
              <a:rPr lang="en-US" sz="3200">
                <a:latin typeface="Arial Narrow" pitchFamily="34" charset="0"/>
              </a:rPr>
              <a:t> </a:t>
            </a:r>
            <a:r>
              <a:rPr lang="en-US" sz="3600">
                <a:latin typeface="Arial Narrow" pitchFamily="34" charset="0"/>
              </a:rPr>
              <a:t>2</a:t>
            </a:r>
            <a:r>
              <a:rPr lang="en-US" sz="3200">
                <a:latin typeface="Arial Narrow" pitchFamily="34" charset="0"/>
              </a:rPr>
              <a:t> </a:t>
            </a:r>
            <a:r>
              <a:rPr lang="hr-HR" sz="3600">
                <a:solidFill>
                  <a:srgbClr val="FF6600"/>
                </a:solidFill>
                <a:latin typeface="Arial Narrow" pitchFamily="34" charset="0"/>
              </a:rPr>
              <a:t>6</a:t>
            </a:r>
            <a:r>
              <a:rPr lang="hr-HR" sz="3600">
                <a:latin typeface="Arial Narrow" pitchFamily="34" charset="0"/>
              </a:rPr>
              <a:t> 4 </a:t>
            </a:r>
            <a:r>
              <a:rPr lang="hr-HR" sz="3600">
                <a:solidFill>
                  <a:srgbClr val="FF6600"/>
                </a:solidFill>
                <a:latin typeface="Arial Narrow" pitchFamily="34" charset="0"/>
              </a:rPr>
              <a:t>7</a:t>
            </a:r>
            <a:r>
              <a:rPr lang="hr-HR" sz="3600">
                <a:latin typeface="Arial Narrow" pitchFamily="34" charset="0"/>
              </a:rPr>
              <a:t> 5 3 </a:t>
            </a:r>
            <a:r>
              <a:rPr lang="en-US" sz="3600">
                <a:latin typeface="Arial Narrow" pitchFamily="34" charset="0"/>
              </a:rPr>
              <a:t>8</a:t>
            </a:r>
          </a:p>
          <a:p>
            <a:pPr algn="ctr">
              <a:defRPr/>
            </a:pPr>
            <a:r>
              <a:rPr lang="hr-HR" sz="3600">
                <a:latin typeface="Arial Narrow" pitchFamily="34" charset="0"/>
              </a:rPr>
              <a:t>1</a:t>
            </a:r>
            <a:r>
              <a:rPr lang="en-US" sz="3200">
                <a:latin typeface="Arial Narrow" pitchFamily="34" charset="0"/>
              </a:rPr>
              <a:t> </a:t>
            </a:r>
            <a:r>
              <a:rPr lang="en-US" sz="3600">
                <a:solidFill>
                  <a:srgbClr val="FF6600"/>
                </a:solidFill>
                <a:latin typeface="Arial Narrow" pitchFamily="34" charset="0"/>
              </a:rPr>
              <a:t>2</a:t>
            </a:r>
            <a:r>
              <a:rPr lang="en-US" sz="3200">
                <a:latin typeface="Arial Narrow" pitchFamily="34" charset="0"/>
              </a:rPr>
              <a:t> </a:t>
            </a:r>
            <a:r>
              <a:rPr lang="hr-HR" sz="3600">
                <a:latin typeface="Arial Narrow" pitchFamily="34" charset="0"/>
              </a:rPr>
              <a:t>6 </a:t>
            </a:r>
            <a:r>
              <a:rPr lang="hr-HR" sz="3600">
                <a:solidFill>
                  <a:srgbClr val="FF6600"/>
                </a:solidFill>
                <a:latin typeface="Arial Narrow" pitchFamily="34" charset="0"/>
              </a:rPr>
              <a:t>4</a:t>
            </a:r>
            <a:r>
              <a:rPr lang="hr-HR" sz="3600">
                <a:latin typeface="Arial Narrow" pitchFamily="34" charset="0"/>
              </a:rPr>
              <a:t> 7 </a:t>
            </a:r>
            <a:r>
              <a:rPr lang="hr-HR" sz="3600">
                <a:solidFill>
                  <a:srgbClr val="FF6600"/>
                </a:solidFill>
                <a:latin typeface="Arial Narrow" pitchFamily="34" charset="0"/>
              </a:rPr>
              <a:t>5</a:t>
            </a:r>
            <a:r>
              <a:rPr lang="hr-HR" sz="3600">
                <a:latin typeface="Arial Narrow" pitchFamily="34" charset="0"/>
              </a:rPr>
              <a:t> 3 </a:t>
            </a:r>
            <a:r>
              <a:rPr lang="en-US" sz="3600">
                <a:latin typeface="Arial Narrow" pitchFamily="34" charset="0"/>
              </a:rPr>
              <a:t>8 </a:t>
            </a:r>
            <a:endParaRPr lang="hr-HR" sz="3600">
              <a:latin typeface="Arial Narrow" pitchFamily="34" charset="0"/>
            </a:endParaRPr>
          </a:p>
          <a:p>
            <a:pPr algn="ctr">
              <a:defRPr/>
            </a:pPr>
            <a:r>
              <a:rPr lang="hr-HR" sz="3600">
                <a:solidFill>
                  <a:srgbClr val="FF6600"/>
                </a:solidFill>
                <a:latin typeface="Arial Narrow" pitchFamily="34" charset="0"/>
              </a:rPr>
              <a:t>1</a:t>
            </a:r>
            <a:r>
              <a:rPr lang="en-US" sz="3600">
                <a:latin typeface="Arial Narrow" pitchFamily="34" charset="0"/>
              </a:rPr>
              <a:t> 2 </a:t>
            </a:r>
            <a:r>
              <a:rPr lang="hr-HR" sz="3600">
                <a:solidFill>
                  <a:srgbClr val="FF0000"/>
                </a:solidFill>
                <a:latin typeface="Arial Narrow" pitchFamily="34" charset="0"/>
              </a:rPr>
              <a:t>3</a:t>
            </a:r>
            <a:r>
              <a:rPr lang="hr-HR" sz="3600">
                <a:latin typeface="Arial Narrow" pitchFamily="34" charset="0"/>
              </a:rPr>
              <a:t> 4 </a:t>
            </a:r>
            <a:r>
              <a:rPr lang="hr-HR" sz="3600">
                <a:solidFill>
                  <a:srgbClr val="FF0000"/>
                </a:solidFill>
                <a:latin typeface="Arial Narrow" pitchFamily="34" charset="0"/>
              </a:rPr>
              <a:t>6</a:t>
            </a:r>
            <a:r>
              <a:rPr lang="hr-HR" sz="3600">
                <a:latin typeface="Arial Narrow" pitchFamily="34" charset="0"/>
              </a:rPr>
              <a:t> 5 </a:t>
            </a:r>
            <a:r>
              <a:rPr lang="hr-HR" sz="3600">
                <a:solidFill>
                  <a:srgbClr val="FF0000"/>
                </a:solidFill>
                <a:latin typeface="Arial Narrow" pitchFamily="34" charset="0"/>
              </a:rPr>
              <a:t>7</a:t>
            </a:r>
            <a:r>
              <a:rPr lang="hr-HR" sz="3600">
                <a:latin typeface="Arial Narrow" pitchFamily="34" charset="0"/>
              </a:rPr>
              <a:t> </a:t>
            </a:r>
            <a:r>
              <a:rPr lang="en-US" sz="3600">
                <a:latin typeface="Arial Narrow" pitchFamily="34" charset="0"/>
              </a:rPr>
              <a:t>8   </a:t>
            </a:r>
          </a:p>
          <a:p>
            <a:pPr algn="ctr">
              <a:defRPr/>
            </a:pP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latin typeface="Arial Narrow" pitchFamily="34" charset="0"/>
              </a:rPr>
              <a:t>4 6 </a:t>
            </a:r>
            <a:r>
              <a:rPr lang="hr-HR" sz="3600">
                <a:solidFill>
                  <a:srgbClr val="FF6600"/>
                </a:solidFill>
                <a:latin typeface="Arial Narrow" pitchFamily="34" charset="0"/>
              </a:rPr>
              <a:t>5</a:t>
            </a:r>
            <a:r>
              <a:rPr lang="hr-HR" sz="3600">
                <a:latin typeface="Arial Narrow" pitchFamily="34" charset="0"/>
              </a:rPr>
              <a:t> 7 </a:t>
            </a:r>
            <a:r>
              <a:rPr lang="en-US" sz="3600">
                <a:solidFill>
                  <a:srgbClr val="FF6600"/>
                </a:solidFill>
                <a:latin typeface="Arial Narrow" pitchFamily="34" charset="0"/>
              </a:rPr>
              <a:t>8</a:t>
            </a:r>
            <a:r>
              <a:rPr lang="en-US" sz="3600">
                <a:latin typeface="Arial Narrow" pitchFamily="34" charset="0"/>
              </a:rPr>
              <a:t> </a:t>
            </a:r>
            <a:endParaRPr lang="hr-HR" sz="3600">
              <a:latin typeface="Arial Narrow" pitchFamily="34" charset="0"/>
            </a:endParaRPr>
          </a:p>
        </p:txBody>
      </p:sp>
      <p:sp>
        <p:nvSpPr>
          <p:cNvPr id="20488" name="Text Box 3"/>
          <p:cNvSpPr txBox="1">
            <a:spLocks noChangeArrowheads="1"/>
          </p:cNvSpPr>
          <p:nvPr/>
        </p:nvSpPr>
        <p:spPr bwMode="auto">
          <a:xfrm>
            <a:off x="6524625" y="1714500"/>
            <a:ext cx="2876550" cy="4594225"/>
          </a:xfrm>
          <a:prstGeom prst="rect">
            <a:avLst/>
          </a:prstGeom>
          <a:solidFill>
            <a:srgbClr val="CCFFCC"/>
          </a:solidFill>
          <a:ln w="9525">
            <a:noFill/>
            <a:miter lim="800000"/>
            <a:headEnd/>
            <a:tailEnd/>
          </a:ln>
        </p:spPr>
        <p:txBody>
          <a:bodyPr>
            <a:spAutoFit/>
          </a:bodyPr>
          <a:lstStyle/>
          <a:p>
            <a:pPr algn="ctr"/>
            <a:r>
              <a:rPr lang="hr-HR" sz="3600">
                <a:solidFill>
                  <a:srgbClr val="FF6600"/>
                </a:solidFill>
                <a:latin typeface="Arial Narrow" pitchFamily="34" charset="0"/>
              </a:rPr>
              <a:t>1</a:t>
            </a:r>
            <a:r>
              <a:rPr lang="en-US" sz="3600">
                <a:solidFill>
                  <a:srgbClr val="FF6600"/>
                </a:solidFill>
                <a:latin typeface="Arial Narrow" pitchFamily="34" charset="0"/>
              </a:rPr>
              <a:t> 2</a:t>
            </a:r>
            <a:r>
              <a:rPr lang="en-US" sz="3600">
                <a:latin typeface="Arial Narrow" pitchFamily="34" charset="0"/>
              </a:rPr>
              <a:t> </a:t>
            </a:r>
            <a:r>
              <a:rPr lang="hr-HR" sz="3600">
                <a:latin typeface="Arial Narrow" pitchFamily="34" charset="0"/>
              </a:rPr>
              <a:t>3</a:t>
            </a:r>
            <a:r>
              <a:rPr lang="en-US" sz="3600">
                <a:latin typeface="Arial Narrow" pitchFamily="34" charset="0"/>
              </a:rPr>
              <a:t> </a:t>
            </a:r>
            <a:r>
              <a:rPr lang="hr-HR" sz="3600">
                <a:latin typeface="Arial Narrow" pitchFamily="34" charset="0"/>
              </a:rPr>
              <a:t>4 6 5 7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a:t>
            </a:r>
            <a:r>
              <a:rPr lang="en-US" sz="3600">
                <a:solidFill>
                  <a:srgbClr val="FF6600"/>
                </a:solidFill>
                <a:latin typeface="Arial Narrow" pitchFamily="34" charset="0"/>
              </a:rPr>
              <a:t>2 </a:t>
            </a:r>
            <a:r>
              <a:rPr lang="hr-HR" sz="3600">
                <a:solidFill>
                  <a:srgbClr val="FF6600"/>
                </a:solidFill>
                <a:latin typeface="Arial Narrow" pitchFamily="34" charset="0"/>
              </a:rPr>
              <a:t>3</a:t>
            </a:r>
            <a:r>
              <a:rPr lang="en-US" sz="3600">
                <a:latin typeface="Arial Narrow" pitchFamily="34" charset="0"/>
              </a:rPr>
              <a:t> </a:t>
            </a:r>
            <a:r>
              <a:rPr lang="hr-HR" sz="3600">
                <a:latin typeface="Arial Narrow" pitchFamily="34" charset="0"/>
              </a:rPr>
              <a:t>4 6 5 7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2 </a:t>
            </a:r>
            <a:r>
              <a:rPr lang="hr-HR" sz="3600">
                <a:solidFill>
                  <a:srgbClr val="FF6600"/>
                </a:solidFill>
                <a:latin typeface="Arial Narrow" pitchFamily="34" charset="0"/>
              </a:rPr>
              <a:t>3</a:t>
            </a:r>
            <a:r>
              <a:rPr lang="en-US" sz="3600">
                <a:solidFill>
                  <a:srgbClr val="FF6600"/>
                </a:solidFill>
                <a:latin typeface="Arial Narrow" pitchFamily="34" charset="0"/>
              </a:rPr>
              <a:t> </a:t>
            </a:r>
            <a:r>
              <a:rPr lang="hr-HR" sz="3600">
                <a:solidFill>
                  <a:srgbClr val="FF6600"/>
                </a:solidFill>
                <a:latin typeface="Arial Narrow" pitchFamily="34" charset="0"/>
              </a:rPr>
              <a:t>4</a:t>
            </a:r>
            <a:r>
              <a:rPr lang="hr-HR" sz="3600">
                <a:latin typeface="Arial Narrow" pitchFamily="34" charset="0"/>
              </a:rPr>
              <a:t> 6 5 7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solidFill>
                  <a:srgbClr val="FF6600"/>
                </a:solidFill>
                <a:latin typeface="Arial Narrow" pitchFamily="34" charset="0"/>
              </a:rPr>
              <a:t>4 6</a:t>
            </a:r>
            <a:r>
              <a:rPr lang="hr-HR" sz="3600">
                <a:latin typeface="Arial Narrow" pitchFamily="34" charset="0"/>
              </a:rPr>
              <a:t> 5 7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latin typeface="Arial Narrow" pitchFamily="34" charset="0"/>
              </a:rPr>
              <a:t>4 </a:t>
            </a:r>
            <a:r>
              <a:rPr lang="hr-HR" sz="3600">
                <a:solidFill>
                  <a:srgbClr val="FF0000"/>
                </a:solidFill>
                <a:latin typeface="Arial Narrow" pitchFamily="34" charset="0"/>
              </a:rPr>
              <a:t>5 6</a:t>
            </a:r>
            <a:r>
              <a:rPr lang="hr-HR" sz="3600">
                <a:latin typeface="Arial Narrow" pitchFamily="34" charset="0"/>
              </a:rPr>
              <a:t>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latin typeface="Arial Narrow" pitchFamily="34" charset="0"/>
              </a:rPr>
              <a:t>4 5 </a:t>
            </a:r>
            <a:r>
              <a:rPr lang="hr-HR" sz="3600">
                <a:solidFill>
                  <a:srgbClr val="FF6600"/>
                </a:solidFill>
                <a:latin typeface="Arial Narrow" pitchFamily="34" charset="0"/>
              </a:rPr>
              <a:t>6 7</a:t>
            </a:r>
            <a:r>
              <a:rPr lang="hr-HR" sz="3600">
                <a:latin typeface="Arial Narrow" pitchFamily="34" charset="0"/>
              </a:rPr>
              <a:t> </a:t>
            </a:r>
            <a:r>
              <a:rPr lang="en-US" sz="3600">
                <a:latin typeface="Arial Narrow" pitchFamily="34" charset="0"/>
              </a:rPr>
              <a:t>8</a:t>
            </a:r>
          </a:p>
          <a:p>
            <a:pPr algn="ct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latin typeface="Arial Narrow" pitchFamily="34" charset="0"/>
              </a:rPr>
              <a:t>4 5 6 </a:t>
            </a:r>
            <a:r>
              <a:rPr lang="hr-HR" sz="3600">
                <a:solidFill>
                  <a:srgbClr val="FF6600"/>
                </a:solidFill>
                <a:latin typeface="Arial Narrow" pitchFamily="34" charset="0"/>
              </a:rPr>
              <a:t>7 8</a:t>
            </a:r>
            <a:endParaRPr lang="hr-HR" sz="3600">
              <a:latin typeface="Arial Narrow" pitchFamily="34" charset="0"/>
            </a:endParaRPr>
          </a:p>
        </p:txBody>
      </p:sp>
      <p:sp>
        <p:nvSpPr>
          <p:cNvPr id="20489" name="Text Box 6"/>
          <p:cNvSpPr txBox="1">
            <a:spLocks noChangeArrowheads="1"/>
          </p:cNvSpPr>
          <p:nvPr/>
        </p:nvSpPr>
        <p:spPr bwMode="auto">
          <a:xfrm>
            <a:off x="309563" y="1270000"/>
            <a:ext cx="2857500" cy="460375"/>
          </a:xfrm>
          <a:prstGeom prst="rect">
            <a:avLst/>
          </a:prstGeom>
          <a:solidFill>
            <a:srgbClr val="FF9900"/>
          </a:solidFill>
          <a:ln w="9525">
            <a:noFill/>
            <a:miter lim="800000"/>
            <a:headEnd/>
            <a:tailEnd/>
          </a:ln>
        </p:spPr>
        <p:txBody>
          <a:bodyPr anchor="ctr">
            <a:spAutoFit/>
          </a:bodyPr>
          <a:lstStyle/>
          <a:p>
            <a:r>
              <a:rPr lang="hr-HR" sz="2400">
                <a:solidFill>
                  <a:srgbClr val="FFFFFF"/>
                </a:solidFill>
                <a:latin typeface="Arial" charset="0"/>
              </a:rPr>
              <a:t>korak</a:t>
            </a:r>
            <a:r>
              <a:rPr lang="en-US" sz="2400">
                <a:solidFill>
                  <a:srgbClr val="FFFFFF"/>
                </a:solidFill>
                <a:latin typeface="Arial" charset="0"/>
              </a:rPr>
              <a:t> </a:t>
            </a:r>
            <a:r>
              <a:rPr lang="hr-HR" sz="2400">
                <a:solidFill>
                  <a:srgbClr val="FFFFFF"/>
                </a:solidFill>
                <a:latin typeface="Arial" charset="0"/>
              </a:rPr>
              <a:t>=</a:t>
            </a:r>
            <a:r>
              <a:rPr lang="en-US" sz="2400">
                <a:solidFill>
                  <a:srgbClr val="FFFFFF"/>
                </a:solidFill>
                <a:latin typeface="Arial" charset="0"/>
              </a:rPr>
              <a:t> </a:t>
            </a:r>
            <a:r>
              <a:rPr lang="hr-HR" sz="2400">
                <a:solidFill>
                  <a:srgbClr val="FFFFFF"/>
                </a:solidFill>
                <a:latin typeface="Arial" charset="0"/>
              </a:rPr>
              <a:t>4</a:t>
            </a:r>
            <a:endParaRPr lang="hr-HR" sz="2400">
              <a:solidFill>
                <a:srgbClr val="FFFFFF"/>
              </a:solidFill>
              <a:latin typeface="Tahoma" charset="0"/>
            </a:endParaRPr>
          </a:p>
        </p:txBody>
      </p:sp>
      <p:sp>
        <p:nvSpPr>
          <p:cNvPr id="11" name="Text Box 6"/>
          <p:cNvSpPr txBox="1">
            <a:spLocks noChangeArrowheads="1"/>
          </p:cNvSpPr>
          <p:nvPr/>
        </p:nvSpPr>
        <p:spPr bwMode="auto">
          <a:xfrm>
            <a:off x="3452813" y="1270000"/>
            <a:ext cx="2857500" cy="460375"/>
          </a:xfrm>
          <a:prstGeom prst="rect">
            <a:avLst/>
          </a:prstGeom>
          <a:solidFill>
            <a:schemeClr val="bg1">
              <a:lumMod val="60000"/>
              <a:lumOff val="40000"/>
            </a:schemeClr>
          </a:solidFill>
          <a:ln w="9525">
            <a:noFill/>
            <a:miter lim="800000"/>
            <a:headEnd/>
            <a:tailEnd/>
          </a:ln>
        </p:spPr>
        <p:txBody>
          <a:bodyPr anchor="ctr">
            <a:spAutoFit/>
          </a:bodyPr>
          <a:lstStyle/>
          <a:p>
            <a:pPr>
              <a:defRPr/>
            </a:pPr>
            <a:r>
              <a:rPr lang="hr-HR" sz="2400">
                <a:solidFill>
                  <a:srgbClr val="FFFFFF"/>
                </a:solidFill>
                <a:latin typeface="Arial" charset="0"/>
              </a:rPr>
              <a:t>korak</a:t>
            </a:r>
            <a:r>
              <a:rPr lang="en-US" sz="2400">
                <a:solidFill>
                  <a:srgbClr val="FFFFFF"/>
                </a:solidFill>
                <a:latin typeface="Arial" charset="0"/>
              </a:rPr>
              <a:t> </a:t>
            </a:r>
            <a:r>
              <a:rPr lang="hr-HR" sz="2400">
                <a:solidFill>
                  <a:srgbClr val="FFFFFF"/>
                </a:solidFill>
                <a:latin typeface="Arial" charset="0"/>
              </a:rPr>
              <a:t>=</a:t>
            </a:r>
            <a:r>
              <a:rPr lang="en-US" sz="2400">
                <a:solidFill>
                  <a:srgbClr val="FFFFFF"/>
                </a:solidFill>
                <a:latin typeface="Arial" charset="0"/>
              </a:rPr>
              <a:t> </a:t>
            </a:r>
            <a:r>
              <a:rPr lang="hr-HR" sz="2400">
                <a:solidFill>
                  <a:srgbClr val="FFFFFF"/>
                </a:solidFill>
                <a:latin typeface="Arial" charset="0"/>
              </a:rPr>
              <a:t>2</a:t>
            </a:r>
            <a:endParaRPr lang="hr-HR" sz="2400">
              <a:solidFill>
                <a:srgbClr val="FFFFFF"/>
              </a:solidFill>
              <a:latin typeface="Tahoma" pitchFamily="34" charset="0"/>
            </a:endParaRPr>
          </a:p>
        </p:txBody>
      </p:sp>
      <p:sp>
        <p:nvSpPr>
          <p:cNvPr id="20491" name="Text Box 6"/>
          <p:cNvSpPr txBox="1">
            <a:spLocks noChangeArrowheads="1"/>
          </p:cNvSpPr>
          <p:nvPr/>
        </p:nvSpPr>
        <p:spPr bwMode="auto">
          <a:xfrm>
            <a:off x="6524625" y="1270000"/>
            <a:ext cx="2857500" cy="460375"/>
          </a:xfrm>
          <a:prstGeom prst="rect">
            <a:avLst/>
          </a:prstGeom>
          <a:solidFill>
            <a:srgbClr val="00B050"/>
          </a:solidFill>
          <a:ln w="9525">
            <a:noFill/>
            <a:miter lim="800000"/>
            <a:headEnd/>
            <a:tailEnd/>
          </a:ln>
        </p:spPr>
        <p:txBody>
          <a:bodyPr anchor="ctr">
            <a:spAutoFit/>
          </a:bodyPr>
          <a:lstStyle/>
          <a:p>
            <a:r>
              <a:rPr lang="hr-HR" sz="2400">
                <a:solidFill>
                  <a:srgbClr val="FFFFFF"/>
                </a:solidFill>
                <a:latin typeface="Arial" charset="0"/>
              </a:rPr>
              <a:t>korak</a:t>
            </a:r>
            <a:r>
              <a:rPr lang="en-US" sz="2400">
                <a:solidFill>
                  <a:srgbClr val="FFFFFF"/>
                </a:solidFill>
                <a:latin typeface="Arial" charset="0"/>
              </a:rPr>
              <a:t> </a:t>
            </a:r>
            <a:r>
              <a:rPr lang="hr-HR" sz="2400">
                <a:solidFill>
                  <a:srgbClr val="FFFFFF"/>
                </a:solidFill>
                <a:latin typeface="Arial" charset="0"/>
              </a:rPr>
              <a:t>=</a:t>
            </a:r>
            <a:r>
              <a:rPr lang="en-US" sz="2400">
                <a:solidFill>
                  <a:srgbClr val="FFFFFF"/>
                </a:solidFill>
                <a:latin typeface="Arial" charset="0"/>
              </a:rPr>
              <a:t> </a:t>
            </a:r>
            <a:r>
              <a:rPr lang="hr-HR" sz="2400">
                <a:solidFill>
                  <a:srgbClr val="FFFFFF"/>
                </a:solidFill>
                <a:latin typeface="Arial" charset="0"/>
              </a:rPr>
              <a:t>1</a:t>
            </a:r>
            <a:endParaRPr lang="hr-HR" sz="2400">
              <a:solidFill>
                <a:srgbClr val="FFFFFF"/>
              </a:solidFill>
              <a:latin typeface="Tahoma"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Effect transition="in" filter="dissolve">
                                      <p:cBhvr>
                                        <p:cTn id="7" dur="500"/>
                                        <p:tgtEl>
                                          <p:spTgt spid="204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6">
                                            <p:bg/>
                                          </p:spTgt>
                                        </p:tgtEl>
                                        <p:attrNameLst>
                                          <p:attrName>style.visibility</p:attrName>
                                        </p:attrNameLst>
                                      </p:cBhvr>
                                      <p:to>
                                        <p:strVal val="visible"/>
                                      </p:to>
                                    </p:set>
                                    <p:animEffect transition="in" filter="dissolve">
                                      <p:cBhvr>
                                        <p:cTn id="12" dur="500"/>
                                        <p:tgtEl>
                                          <p:spTgt spid="20486">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486">
                                            <p:txEl>
                                              <p:pRg st="0" end="0"/>
                                            </p:txEl>
                                          </p:spTgt>
                                        </p:tgtEl>
                                        <p:attrNameLst>
                                          <p:attrName>style.visibility</p:attrName>
                                        </p:attrNameLst>
                                      </p:cBhvr>
                                      <p:to>
                                        <p:strVal val="visible"/>
                                      </p:to>
                                    </p:set>
                                    <p:animEffect transition="in" filter="dissolve">
                                      <p:cBhvr>
                                        <p:cTn id="17" dur="500"/>
                                        <p:tgtEl>
                                          <p:spTgt spid="2048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486">
                                            <p:txEl>
                                              <p:pRg st="1" end="1"/>
                                            </p:txEl>
                                          </p:spTgt>
                                        </p:tgtEl>
                                        <p:attrNameLst>
                                          <p:attrName>style.visibility</p:attrName>
                                        </p:attrNameLst>
                                      </p:cBhvr>
                                      <p:to>
                                        <p:strVal val="visible"/>
                                      </p:to>
                                    </p:set>
                                    <p:animEffect transition="in" filter="dissolve">
                                      <p:cBhvr>
                                        <p:cTn id="22" dur="500"/>
                                        <p:tgtEl>
                                          <p:spTgt spid="2048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486">
                                            <p:txEl>
                                              <p:pRg st="2" end="2"/>
                                            </p:txEl>
                                          </p:spTgt>
                                        </p:tgtEl>
                                        <p:attrNameLst>
                                          <p:attrName>style.visibility</p:attrName>
                                        </p:attrNameLst>
                                      </p:cBhvr>
                                      <p:to>
                                        <p:strVal val="visible"/>
                                      </p:to>
                                    </p:set>
                                    <p:animEffect transition="in" filter="dissolve">
                                      <p:cBhvr>
                                        <p:cTn id="27" dur="500"/>
                                        <p:tgtEl>
                                          <p:spTgt spid="2048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486">
                                            <p:txEl>
                                              <p:pRg st="3" end="3"/>
                                            </p:txEl>
                                          </p:spTgt>
                                        </p:tgtEl>
                                        <p:attrNameLst>
                                          <p:attrName>style.visibility</p:attrName>
                                        </p:attrNameLst>
                                      </p:cBhvr>
                                      <p:to>
                                        <p:strVal val="visible"/>
                                      </p:to>
                                    </p:set>
                                    <p:animEffect transition="in" filter="dissolve">
                                      <p:cBhvr>
                                        <p:cTn id="32" dur="500"/>
                                        <p:tgtEl>
                                          <p:spTgt spid="2048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439">
                                            <p:bg/>
                                          </p:spTgt>
                                        </p:tgtEl>
                                        <p:attrNameLst>
                                          <p:attrName>style.visibility</p:attrName>
                                        </p:attrNameLst>
                                      </p:cBhvr>
                                      <p:to>
                                        <p:strVal val="visible"/>
                                      </p:to>
                                    </p:set>
                                    <p:animEffect transition="in" filter="dissolve">
                                      <p:cBhvr>
                                        <p:cTn id="42" dur="500"/>
                                        <p:tgtEl>
                                          <p:spTgt spid="18439">
                                            <p:bg/>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439">
                                            <p:txEl>
                                              <p:pRg st="0" end="0"/>
                                            </p:txEl>
                                          </p:spTgt>
                                        </p:tgtEl>
                                        <p:attrNameLst>
                                          <p:attrName>style.visibility</p:attrName>
                                        </p:attrNameLst>
                                      </p:cBhvr>
                                      <p:to>
                                        <p:strVal val="visible"/>
                                      </p:to>
                                    </p:set>
                                    <p:animEffect transition="in" filter="dissolve">
                                      <p:cBhvr>
                                        <p:cTn id="47" dur="500"/>
                                        <p:tgtEl>
                                          <p:spTgt spid="1843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8439">
                                            <p:txEl>
                                              <p:pRg st="1" end="1"/>
                                            </p:txEl>
                                          </p:spTgt>
                                        </p:tgtEl>
                                        <p:attrNameLst>
                                          <p:attrName>style.visibility</p:attrName>
                                        </p:attrNameLst>
                                      </p:cBhvr>
                                      <p:to>
                                        <p:strVal val="visible"/>
                                      </p:to>
                                    </p:set>
                                    <p:animEffect transition="in" filter="dissolve">
                                      <p:cBhvr>
                                        <p:cTn id="52" dur="500"/>
                                        <p:tgtEl>
                                          <p:spTgt spid="1843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8439">
                                            <p:txEl>
                                              <p:pRg st="2" end="2"/>
                                            </p:txEl>
                                          </p:spTgt>
                                        </p:tgtEl>
                                        <p:attrNameLst>
                                          <p:attrName>style.visibility</p:attrName>
                                        </p:attrNameLst>
                                      </p:cBhvr>
                                      <p:to>
                                        <p:strVal val="visible"/>
                                      </p:to>
                                    </p:set>
                                    <p:animEffect transition="in" filter="dissolve">
                                      <p:cBhvr>
                                        <p:cTn id="57" dur="500"/>
                                        <p:tgtEl>
                                          <p:spTgt spid="18439">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8439">
                                            <p:txEl>
                                              <p:pRg st="3" end="3"/>
                                            </p:txEl>
                                          </p:spTgt>
                                        </p:tgtEl>
                                        <p:attrNameLst>
                                          <p:attrName>style.visibility</p:attrName>
                                        </p:attrNameLst>
                                      </p:cBhvr>
                                      <p:to>
                                        <p:strVal val="visible"/>
                                      </p:to>
                                    </p:set>
                                    <p:animEffect transition="in" filter="dissolve">
                                      <p:cBhvr>
                                        <p:cTn id="62" dur="500"/>
                                        <p:tgtEl>
                                          <p:spTgt spid="1843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8439">
                                            <p:txEl>
                                              <p:pRg st="4" end="4"/>
                                            </p:txEl>
                                          </p:spTgt>
                                        </p:tgtEl>
                                        <p:attrNameLst>
                                          <p:attrName>style.visibility</p:attrName>
                                        </p:attrNameLst>
                                      </p:cBhvr>
                                      <p:to>
                                        <p:strVal val="visible"/>
                                      </p:to>
                                    </p:set>
                                    <p:animEffect transition="in" filter="dissolve">
                                      <p:cBhvr>
                                        <p:cTn id="67" dur="500"/>
                                        <p:tgtEl>
                                          <p:spTgt spid="18439">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8439">
                                            <p:txEl>
                                              <p:pRg st="5" end="5"/>
                                            </p:txEl>
                                          </p:spTgt>
                                        </p:tgtEl>
                                        <p:attrNameLst>
                                          <p:attrName>style.visibility</p:attrName>
                                        </p:attrNameLst>
                                      </p:cBhvr>
                                      <p:to>
                                        <p:strVal val="visible"/>
                                      </p:to>
                                    </p:set>
                                    <p:animEffect transition="in" filter="dissolve">
                                      <p:cBhvr>
                                        <p:cTn id="72" dur="500"/>
                                        <p:tgtEl>
                                          <p:spTgt spid="18439">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0491"/>
                                        </p:tgtEl>
                                        <p:attrNameLst>
                                          <p:attrName>style.visibility</p:attrName>
                                        </p:attrNameLst>
                                      </p:cBhvr>
                                      <p:to>
                                        <p:strVal val="visible"/>
                                      </p:to>
                                    </p:set>
                                    <p:animEffect transition="in" filter="dissolve">
                                      <p:cBhvr>
                                        <p:cTn id="77" dur="500"/>
                                        <p:tgtEl>
                                          <p:spTgt spid="20491"/>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0488">
                                            <p:bg/>
                                          </p:spTgt>
                                        </p:tgtEl>
                                        <p:attrNameLst>
                                          <p:attrName>style.visibility</p:attrName>
                                        </p:attrNameLst>
                                      </p:cBhvr>
                                      <p:to>
                                        <p:strVal val="visible"/>
                                      </p:to>
                                    </p:set>
                                    <p:animEffect transition="in" filter="dissolve">
                                      <p:cBhvr>
                                        <p:cTn id="82" dur="500"/>
                                        <p:tgtEl>
                                          <p:spTgt spid="20488">
                                            <p:bg/>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0488">
                                            <p:txEl>
                                              <p:pRg st="0" end="0"/>
                                            </p:txEl>
                                          </p:spTgt>
                                        </p:tgtEl>
                                        <p:attrNameLst>
                                          <p:attrName>style.visibility</p:attrName>
                                        </p:attrNameLst>
                                      </p:cBhvr>
                                      <p:to>
                                        <p:strVal val="visible"/>
                                      </p:to>
                                    </p:set>
                                    <p:animEffect transition="in" filter="dissolve">
                                      <p:cBhvr>
                                        <p:cTn id="87" dur="500"/>
                                        <p:tgtEl>
                                          <p:spTgt spid="20488">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0488">
                                            <p:txEl>
                                              <p:pRg st="1" end="1"/>
                                            </p:txEl>
                                          </p:spTgt>
                                        </p:tgtEl>
                                        <p:attrNameLst>
                                          <p:attrName>style.visibility</p:attrName>
                                        </p:attrNameLst>
                                      </p:cBhvr>
                                      <p:to>
                                        <p:strVal val="visible"/>
                                      </p:to>
                                    </p:set>
                                    <p:animEffect transition="in" filter="dissolve">
                                      <p:cBhvr>
                                        <p:cTn id="92" dur="500"/>
                                        <p:tgtEl>
                                          <p:spTgt spid="20488">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0488">
                                            <p:txEl>
                                              <p:pRg st="2" end="2"/>
                                            </p:txEl>
                                          </p:spTgt>
                                        </p:tgtEl>
                                        <p:attrNameLst>
                                          <p:attrName>style.visibility</p:attrName>
                                        </p:attrNameLst>
                                      </p:cBhvr>
                                      <p:to>
                                        <p:strVal val="visible"/>
                                      </p:to>
                                    </p:set>
                                    <p:animEffect transition="in" filter="dissolve">
                                      <p:cBhvr>
                                        <p:cTn id="97" dur="500"/>
                                        <p:tgtEl>
                                          <p:spTgt spid="20488">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0488">
                                            <p:txEl>
                                              <p:pRg st="3" end="3"/>
                                            </p:txEl>
                                          </p:spTgt>
                                        </p:tgtEl>
                                        <p:attrNameLst>
                                          <p:attrName>style.visibility</p:attrName>
                                        </p:attrNameLst>
                                      </p:cBhvr>
                                      <p:to>
                                        <p:strVal val="visible"/>
                                      </p:to>
                                    </p:set>
                                    <p:animEffect transition="in" filter="dissolve">
                                      <p:cBhvr>
                                        <p:cTn id="102" dur="500"/>
                                        <p:tgtEl>
                                          <p:spTgt spid="20488">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20488">
                                            <p:txEl>
                                              <p:pRg st="4" end="4"/>
                                            </p:txEl>
                                          </p:spTgt>
                                        </p:tgtEl>
                                        <p:attrNameLst>
                                          <p:attrName>style.visibility</p:attrName>
                                        </p:attrNameLst>
                                      </p:cBhvr>
                                      <p:to>
                                        <p:strVal val="visible"/>
                                      </p:to>
                                    </p:set>
                                    <p:animEffect transition="in" filter="dissolve">
                                      <p:cBhvr>
                                        <p:cTn id="107" dur="500"/>
                                        <p:tgtEl>
                                          <p:spTgt spid="20488">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0488">
                                            <p:txEl>
                                              <p:pRg st="5" end="5"/>
                                            </p:txEl>
                                          </p:spTgt>
                                        </p:tgtEl>
                                        <p:attrNameLst>
                                          <p:attrName>style.visibility</p:attrName>
                                        </p:attrNameLst>
                                      </p:cBhvr>
                                      <p:to>
                                        <p:strVal val="visible"/>
                                      </p:to>
                                    </p:set>
                                    <p:animEffect transition="in" filter="dissolve">
                                      <p:cBhvr>
                                        <p:cTn id="112" dur="500"/>
                                        <p:tgtEl>
                                          <p:spTgt spid="20488">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20488">
                                            <p:txEl>
                                              <p:pRg st="6" end="6"/>
                                            </p:txEl>
                                          </p:spTgt>
                                        </p:tgtEl>
                                        <p:attrNameLst>
                                          <p:attrName>style.visibility</p:attrName>
                                        </p:attrNameLst>
                                      </p:cBhvr>
                                      <p:to>
                                        <p:strVal val="visible"/>
                                      </p:to>
                                    </p:set>
                                    <p:animEffect transition="in" filter="dissolve">
                                      <p:cBhvr>
                                        <p:cTn id="117" dur="500"/>
                                        <p:tgtEl>
                                          <p:spTgt spid="204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allAtOnce" animBg="1"/>
      <p:bldP spid="18439" grpId="0" build="allAtOnce" animBg="1"/>
      <p:bldP spid="20488" grpId="0" build="allAtOnce" animBg="1"/>
      <p:bldP spid="20489" grpId="0" animBg="1"/>
      <p:bldP spid="11" grpId="0" animBg="1"/>
      <p:bldP spid="204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8EE8FCA1-BB34-4E07-82CE-A7B8D5D2BBD6}" type="slidenum">
              <a:rPr lang="hr-HR"/>
              <a:pPr>
                <a:defRPr/>
              </a:pPr>
              <a:t>19</a:t>
            </a:fld>
            <a:r>
              <a:rPr lang="hr-HR"/>
              <a:t> / 36</a:t>
            </a:r>
          </a:p>
        </p:txBody>
      </p:sp>
      <p:sp>
        <p:nvSpPr>
          <p:cNvPr id="6" name="Rectangle 18"/>
          <p:cNvSpPr>
            <a:spLocks noGrp="1" noChangeArrowheads="1"/>
          </p:cNvSpPr>
          <p:nvPr>
            <p:ph type="dt" sz="quarter" idx="12"/>
          </p:nvPr>
        </p:nvSpPr>
        <p:spPr/>
        <p:txBody>
          <a:bodyPr/>
          <a:lstStyle/>
          <a:p>
            <a:pPr>
              <a:defRPr/>
            </a:pPr>
            <a:fld id="{4AE20BFF-8997-4A15-8AD6-FB35652346D6}"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a:t>Algoritam</a:t>
            </a:r>
          </a:p>
        </p:txBody>
      </p:sp>
      <p:sp>
        <p:nvSpPr>
          <p:cNvPr id="24582" name="Rectangle 5"/>
          <p:cNvSpPr>
            <a:spLocks noChangeArrowheads="1"/>
          </p:cNvSpPr>
          <p:nvPr/>
        </p:nvSpPr>
        <p:spPr bwMode="auto">
          <a:xfrm>
            <a:off x="309563" y="1222375"/>
            <a:ext cx="7380287" cy="4727575"/>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a:t>void ShellSort (int A [], int N) {</a:t>
            </a:r>
          </a:p>
          <a:p>
            <a:pPr>
              <a:spcBef>
                <a:spcPct val="0"/>
              </a:spcBef>
              <a:spcAft>
                <a:spcPct val="20000"/>
              </a:spcAft>
            </a:pPr>
            <a:r>
              <a:rPr lang="en-US"/>
              <a:t>  int i, j, korak, pom;</a:t>
            </a:r>
          </a:p>
          <a:p>
            <a:pPr>
              <a:spcBef>
                <a:spcPct val="0"/>
              </a:spcBef>
              <a:spcAft>
                <a:spcPct val="20000"/>
              </a:spcAft>
            </a:pPr>
            <a:r>
              <a:rPr lang="hr-HR"/>
              <a:t>  </a:t>
            </a:r>
            <a:r>
              <a:rPr lang="en-US"/>
              <a:t>for (korak = N / 2; korak &gt; 0; korak /= 2) {</a:t>
            </a:r>
          </a:p>
          <a:p>
            <a:pPr>
              <a:spcBef>
                <a:spcPct val="0"/>
              </a:spcBef>
              <a:spcAft>
                <a:spcPct val="20000"/>
              </a:spcAft>
            </a:pPr>
            <a:r>
              <a:rPr lang="hr-HR"/>
              <a:t>    </a:t>
            </a:r>
            <a:r>
              <a:rPr lang="en-US"/>
              <a:t>for (i = korak; i &lt; N; i++) {</a:t>
            </a:r>
          </a:p>
          <a:p>
            <a:pPr>
              <a:spcBef>
                <a:spcPct val="0"/>
              </a:spcBef>
              <a:spcAft>
                <a:spcPct val="20000"/>
              </a:spcAft>
            </a:pPr>
            <a:r>
              <a:rPr lang="en-US"/>
              <a:t>    </a:t>
            </a:r>
            <a:r>
              <a:rPr lang="hr-HR"/>
              <a:t>  </a:t>
            </a:r>
            <a:r>
              <a:rPr lang="en-US"/>
              <a:t>pom = A [i];</a:t>
            </a:r>
          </a:p>
          <a:p>
            <a:pPr>
              <a:spcBef>
                <a:spcPct val="0"/>
              </a:spcBef>
              <a:spcAft>
                <a:spcPct val="20000"/>
              </a:spcAft>
            </a:pPr>
            <a:r>
              <a:rPr lang="en-US"/>
              <a:t>      for (j = i; j &gt;= korak &amp;&amp; A[j-korak] &gt; 				pom; j -= korak) {</a:t>
            </a:r>
          </a:p>
          <a:p>
            <a:pPr>
              <a:spcBef>
                <a:spcPct val="0"/>
              </a:spcBef>
              <a:spcAft>
                <a:spcPct val="20000"/>
              </a:spcAft>
            </a:pPr>
            <a:r>
              <a:rPr lang="en-US"/>
              <a:t>	</a:t>
            </a:r>
            <a:r>
              <a:rPr lang="hr-HR"/>
              <a:t>   </a:t>
            </a:r>
            <a:r>
              <a:rPr lang="en-US"/>
              <a:t>A [j] = A [j - korak];</a:t>
            </a:r>
          </a:p>
          <a:p>
            <a:pPr>
              <a:spcBef>
                <a:spcPct val="0"/>
              </a:spcBef>
              <a:spcAft>
                <a:spcPct val="20000"/>
              </a:spcAft>
            </a:pPr>
            <a:r>
              <a:rPr lang="en-US"/>
              <a:t>      }</a:t>
            </a:r>
          </a:p>
          <a:p>
            <a:pPr>
              <a:spcBef>
                <a:spcPct val="0"/>
              </a:spcBef>
              <a:spcAft>
                <a:spcPct val="20000"/>
              </a:spcAft>
            </a:pPr>
            <a:r>
              <a:rPr lang="en-US"/>
              <a:t>    A [j] = pom;</a:t>
            </a:r>
          </a:p>
          <a:p>
            <a:pPr>
              <a:spcBef>
                <a:spcPct val="0"/>
              </a:spcBef>
              <a:spcAft>
                <a:spcPct val="20000"/>
              </a:spcAft>
            </a:pPr>
            <a:r>
              <a:rPr lang="en-US"/>
              <a:t>    }</a:t>
            </a:r>
            <a:endParaRPr lang="hr-HR"/>
          </a:p>
          <a:p>
            <a:pPr>
              <a:spcBef>
                <a:spcPct val="0"/>
              </a:spcBef>
              <a:spcAft>
                <a:spcPct val="20000"/>
              </a:spcAft>
            </a:pPr>
            <a:r>
              <a:rPr lang="hr-HR"/>
              <a:t>  </a:t>
            </a:r>
            <a:r>
              <a:rPr lang="en-US"/>
              <a:t>}</a:t>
            </a:r>
            <a:endParaRPr lang="hr-HR"/>
          </a:p>
          <a:p>
            <a:pPr>
              <a:spcBef>
                <a:spcPct val="0"/>
              </a:spcBef>
              <a:spcAft>
                <a:spcPct val="20000"/>
              </a:spcAft>
            </a:pPr>
            <a:r>
              <a:rPr lang="en-US"/>
              <a:t>}</a:t>
            </a: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12" name="Rectangle 17"/>
          <p:cNvSpPr>
            <a:spLocks noGrp="1" noChangeArrowheads="1"/>
          </p:cNvSpPr>
          <p:nvPr>
            <p:ph type="sldNum" sz="quarter" idx="11"/>
          </p:nvPr>
        </p:nvSpPr>
        <p:spPr/>
        <p:txBody>
          <a:bodyPr/>
          <a:lstStyle/>
          <a:p>
            <a:pPr>
              <a:defRPr/>
            </a:pPr>
            <a:fld id="{DCC0F4D7-B6E9-4866-A9B5-1CDBD3339AF1}" type="slidenum">
              <a:rPr lang="hr-HR"/>
              <a:pPr>
                <a:defRPr/>
              </a:pPr>
              <a:t>2</a:t>
            </a:fld>
            <a:r>
              <a:rPr lang="hr-HR"/>
              <a:t> / </a:t>
            </a:r>
            <a:r>
              <a:rPr lang="hr-HR">
                <a:latin typeface="Arial" charset="0"/>
              </a:rPr>
              <a:t>36</a:t>
            </a:r>
          </a:p>
        </p:txBody>
      </p:sp>
      <p:sp>
        <p:nvSpPr>
          <p:cNvPr id="13" name="Rectangle 18"/>
          <p:cNvSpPr>
            <a:spLocks noGrp="1" noChangeArrowheads="1"/>
          </p:cNvSpPr>
          <p:nvPr>
            <p:ph type="dt" sz="quarter" idx="12"/>
          </p:nvPr>
        </p:nvSpPr>
        <p:spPr/>
        <p:txBody>
          <a:bodyPr/>
          <a:lstStyle/>
          <a:p>
            <a:pPr>
              <a:defRPr/>
            </a:pPr>
            <a:fld id="{008744D9-108E-42EC-94A4-714A6ECA9085}" type="datetime1">
              <a:rPr lang="hr-HR" smtClean="0"/>
              <a:pPr>
                <a:defRPr/>
              </a:pPr>
              <a:t>4.3.2013.</a:t>
            </a:fld>
            <a:endParaRPr lang="hr-HR"/>
          </a:p>
        </p:txBody>
      </p:sp>
      <p:sp>
        <p:nvSpPr>
          <p:cNvPr id="2595842" name="Rectangle 2"/>
          <p:cNvSpPr>
            <a:spLocks noGrp="1" noChangeArrowheads="1"/>
          </p:cNvSpPr>
          <p:nvPr>
            <p:ph type="title"/>
          </p:nvPr>
        </p:nvSpPr>
        <p:spPr/>
        <p:txBody>
          <a:bodyPr/>
          <a:lstStyle/>
          <a:p>
            <a:pPr>
              <a:defRPr/>
            </a:pPr>
            <a:r>
              <a:rPr lang="hr-HR" smtClean="0"/>
              <a:t>Creative Commons</a:t>
            </a:r>
          </a:p>
        </p:txBody>
      </p:sp>
      <p:sp>
        <p:nvSpPr>
          <p:cNvPr id="2595843" name="Rectangle 3"/>
          <p:cNvSpPr>
            <a:spLocks noGrp="1" noChangeArrowheads="1"/>
          </p:cNvSpPr>
          <p:nvPr>
            <p:ph type="body" idx="1"/>
          </p:nvPr>
        </p:nvSpPr>
        <p:spPr>
          <a:xfrm>
            <a:off x="1928813" y="981075"/>
            <a:ext cx="7704137" cy="3455988"/>
          </a:xfrm>
        </p:spPr>
        <p:txBody>
          <a:bodyPr/>
          <a:lstStyle/>
          <a:p>
            <a:pPr>
              <a:lnSpc>
                <a:spcPct val="95000"/>
              </a:lnSpc>
            </a:pPr>
            <a:r>
              <a:rPr lang="hr-HR" sz="2000" b="1" smtClean="0"/>
              <a:t>slobodno smijete:</a:t>
            </a:r>
          </a:p>
          <a:p>
            <a:pPr lvl="1">
              <a:lnSpc>
                <a:spcPct val="95000"/>
              </a:lnSpc>
            </a:pPr>
            <a:r>
              <a:rPr lang="hr-HR" sz="1800" b="1" smtClean="0"/>
              <a:t>dijeliti</a:t>
            </a:r>
            <a:r>
              <a:rPr lang="hr-HR" sz="1800" smtClean="0"/>
              <a:t> — umnožavati, distribuirati i javnosti priopćavati djelo </a:t>
            </a:r>
          </a:p>
          <a:p>
            <a:pPr lvl="1">
              <a:lnSpc>
                <a:spcPct val="95000"/>
              </a:lnSpc>
            </a:pPr>
            <a:r>
              <a:rPr lang="hr-HR" sz="1800" b="1" smtClean="0"/>
              <a:t>remiksirati</a:t>
            </a:r>
            <a:r>
              <a:rPr lang="hr-HR" sz="1800" smtClean="0"/>
              <a:t> — prerađivati djelo </a:t>
            </a:r>
          </a:p>
          <a:p>
            <a:pPr>
              <a:lnSpc>
                <a:spcPct val="95000"/>
              </a:lnSpc>
            </a:pPr>
            <a:r>
              <a:rPr lang="hr-HR" sz="2000" b="1" smtClean="0"/>
              <a:t>pod sljedećim uvjetima:</a:t>
            </a:r>
          </a:p>
          <a:p>
            <a:pPr lvl="1">
              <a:lnSpc>
                <a:spcPct val="95000"/>
              </a:lnSpc>
            </a:pPr>
            <a:r>
              <a:rPr lang="hr-HR" sz="1800" b="1" smtClean="0"/>
              <a:t>imenovanje</a:t>
            </a:r>
            <a:r>
              <a:rPr lang="hr-HR" sz="1800" smtClean="0"/>
              <a:t>. Morate priznati i označiti autorstvo djela na način kako je specificirao autor ili davatelj licence (ali ne način koji bi sugerirao da Vi ili Vaše korištenje njegova djela imate njegovu izravnu podršku). </a:t>
            </a:r>
          </a:p>
          <a:p>
            <a:pPr lvl="1">
              <a:lnSpc>
                <a:spcPct val="95000"/>
              </a:lnSpc>
            </a:pPr>
            <a:r>
              <a:rPr lang="hr-HR" sz="1800" b="1" smtClean="0"/>
              <a:t>nekomercijalno</a:t>
            </a:r>
            <a:r>
              <a:rPr lang="hr-HR" sz="1800" smtClean="0"/>
              <a:t>. Ovo djelo ne smijete koristiti u komercijalne svrhe. </a:t>
            </a:r>
          </a:p>
          <a:p>
            <a:pPr lvl="1">
              <a:lnSpc>
                <a:spcPct val="95000"/>
              </a:lnSpc>
            </a:pPr>
            <a:r>
              <a:rPr lang="hr-HR" sz="1800" b="1" smtClean="0"/>
              <a:t>dijeli pod istim uvjetima</a:t>
            </a:r>
            <a:r>
              <a:rPr lang="hr-HR" sz="1800" smtClean="0"/>
              <a:t>. Ako ovo djelo izmijenite, preoblikujete ili stvarate koristeći ga, preradu možete distribuirati samo pod licencom koja je ista ili slična ovoj. </a:t>
            </a:r>
          </a:p>
        </p:txBody>
      </p:sp>
      <p:pic>
        <p:nvPicPr>
          <p:cNvPr id="10247" name="Picture 4" descr="The image “http://creativecommons.org/images/deed/share.png” cannot be displayed, because it contains errors."/>
          <p:cNvPicPr>
            <a:picLocks noChangeAspect="1" noChangeArrowheads="1"/>
          </p:cNvPicPr>
          <p:nvPr/>
        </p:nvPicPr>
        <p:blipFill>
          <a:blip r:embed="rId3" cstate="print"/>
          <a:srcRect/>
          <a:stretch>
            <a:fillRect/>
          </a:stretch>
        </p:blipFill>
        <p:spPr bwMode="auto">
          <a:xfrm>
            <a:off x="1023938" y="1050925"/>
            <a:ext cx="476250" cy="476250"/>
          </a:xfrm>
          <a:prstGeom prst="rect">
            <a:avLst/>
          </a:prstGeom>
          <a:noFill/>
          <a:ln w="9525">
            <a:noFill/>
            <a:miter lim="800000"/>
            <a:headEnd/>
            <a:tailEnd/>
          </a:ln>
        </p:spPr>
      </p:pic>
      <p:pic>
        <p:nvPicPr>
          <p:cNvPr id="10248" name="Picture 5" descr="The image “http://creativecommons.org/images/deed/remix.png” cannot be displayed, because it contains errors."/>
          <p:cNvPicPr>
            <a:picLocks noChangeAspect="1" noChangeArrowheads="1"/>
          </p:cNvPicPr>
          <p:nvPr/>
        </p:nvPicPr>
        <p:blipFill>
          <a:blip r:embed="rId4" cstate="print"/>
          <a:srcRect/>
          <a:stretch>
            <a:fillRect/>
          </a:stretch>
        </p:blipFill>
        <p:spPr bwMode="auto">
          <a:xfrm>
            <a:off x="1023938" y="1698625"/>
            <a:ext cx="476250" cy="476250"/>
          </a:xfrm>
          <a:prstGeom prst="rect">
            <a:avLst/>
          </a:prstGeom>
          <a:noFill/>
          <a:ln w="9525">
            <a:noFill/>
            <a:miter lim="800000"/>
            <a:headEnd/>
            <a:tailEnd/>
          </a:ln>
        </p:spPr>
      </p:pic>
      <p:pic>
        <p:nvPicPr>
          <p:cNvPr id="10249" name="Picture 6" descr="The image “http://creativecommons.org/images/deed/by.png” cannot be displayed, because it contains errors."/>
          <p:cNvPicPr>
            <a:picLocks noChangeAspect="1" noChangeArrowheads="1"/>
          </p:cNvPicPr>
          <p:nvPr/>
        </p:nvPicPr>
        <p:blipFill>
          <a:blip r:embed="rId5" cstate="print"/>
          <a:srcRect/>
          <a:stretch>
            <a:fillRect/>
          </a:stretch>
        </p:blipFill>
        <p:spPr bwMode="auto">
          <a:xfrm>
            <a:off x="1023938" y="2419350"/>
            <a:ext cx="476250" cy="476250"/>
          </a:xfrm>
          <a:prstGeom prst="rect">
            <a:avLst/>
          </a:prstGeom>
          <a:noFill/>
          <a:ln w="9525">
            <a:noFill/>
            <a:miter lim="800000"/>
            <a:headEnd/>
            <a:tailEnd/>
          </a:ln>
        </p:spPr>
      </p:pic>
      <p:pic>
        <p:nvPicPr>
          <p:cNvPr id="10250" name="Picture 7" descr="The image “http://creativecommons.org/images/deed/nc.png” cannot be displayed, because it contains errors."/>
          <p:cNvPicPr>
            <a:picLocks noChangeAspect="1" noChangeArrowheads="1"/>
          </p:cNvPicPr>
          <p:nvPr/>
        </p:nvPicPr>
        <p:blipFill>
          <a:blip r:embed="rId6" cstate="print"/>
          <a:srcRect/>
          <a:stretch>
            <a:fillRect/>
          </a:stretch>
        </p:blipFill>
        <p:spPr bwMode="auto">
          <a:xfrm>
            <a:off x="1023938" y="2995613"/>
            <a:ext cx="476250" cy="476250"/>
          </a:xfrm>
          <a:prstGeom prst="rect">
            <a:avLst/>
          </a:prstGeom>
          <a:noFill/>
          <a:ln w="9525">
            <a:noFill/>
            <a:miter lim="800000"/>
            <a:headEnd/>
            <a:tailEnd/>
          </a:ln>
        </p:spPr>
      </p:pic>
      <p:pic>
        <p:nvPicPr>
          <p:cNvPr id="10251" name="Picture 8" descr="The image “http://creativecommons.org/images/deed/sa.png” cannot be displayed, because it contains errors."/>
          <p:cNvPicPr>
            <a:picLocks noChangeAspect="1" noChangeArrowheads="1"/>
          </p:cNvPicPr>
          <p:nvPr/>
        </p:nvPicPr>
        <p:blipFill>
          <a:blip r:embed="rId7" cstate="print"/>
          <a:srcRect/>
          <a:stretch>
            <a:fillRect/>
          </a:stretch>
        </p:blipFill>
        <p:spPr bwMode="auto">
          <a:xfrm>
            <a:off x="1023938" y="3571875"/>
            <a:ext cx="476250" cy="476250"/>
          </a:xfrm>
          <a:prstGeom prst="rect">
            <a:avLst/>
          </a:prstGeom>
          <a:noFill/>
          <a:ln w="9525">
            <a:noFill/>
            <a:miter lim="800000"/>
            <a:headEnd/>
            <a:tailEnd/>
          </a:ln>
        </p:spPr>
      </p:pic>
      <p:sp>
        <p:nvSpPr>
          <p:cNvPr id="10252" name="Rectangle 9"/>
          <p:cNvSpPr>
            <a:spLocks noChangeArrowheads="1"/>
          </p:cNvSpPr>
          <p:nvPr/>
        </p:nvSpPr>
        <p:spPr bwMode="auto">
          <a:xfrm>
            <a:off x="488950" y="4797425"/>
            <a:ext cx="9072563" cy="1301750"/>
          </a:xfrm>
          <a:prstGeom prst="rect">
            <a:avLst/>
          </a:prstGeom>
          <a:noFill/>
          <a:ln w="9525" algn="ctr">
            <a:noFill/>
            <a:miter lim="800000"/>
            <a:headEnd/>
            <a:tailEnd/>
          </a:ln>
        </p:spPr>
        <p:txBody>
          <a:bodyPr>
            <a:spAutoFit/>
          </a:bodyPr>
          <a:lstStyle/>
          <a:p>
            <a:r>
              <a:rPr lang="hr-HR" sz="1800" b="0">
                <a:latin typeface="Arial Narrow" pitchFamily="34" charset="0"/>
              </a:rPr>
              <a:t>U slučaju daljnjeg korištenja ili distribuiranja morate drugima jasno dati do znanja licencne uvjete ovog djela. Najbolji način da to učinite je linkom na ovu internetsku stranicu. </a:t>
            </a:r>
          </a:p>
          <a:p>
            <a:r>
              <a:rPr lang="hr-HR" sz="1800" b="0">
                <a:latin typeface="Arial Narrow" pitchFamily="34" charset="0"/>
              </a:rPr>
              <a:t>Od svakog od gornjih uvjeta moguće je odstupiti, ako dobijete dopuštenje nositelja autorskog prava. </a:t>
            </a:r>
          </a:p>
          <a:p>
            <a:r>
              <a:rPr lang="hr-HR" sz="1800" b="0">
                <a:latin typeface="Arial Narrow" pitchFamily="34" charset="0"/>
              </a:rPr>
              <a:t>Ništa u ovoj licenci ne narušava ili ograničava autorova moralna prava.</a:t>
            </a:r>
          </a:p>
        </p:txBody>
      </p:sp>
      <p:sp>
        <p:nvSpPr>
          <p:cNvPr id="10253" name="Rectangle 9"/>
          <p:cNvSpPr>
            <a:spLocks noChangeArrowheads="1"/>
          </p:cNvSpPr>
          <p:nvPr/>
        </p:nvSpPr>
        <p:spPr bwMode="auto">
          <a:xfrm>
            <a:off x="560388" y="6121400"/>
            <a:ext cx="9072562" cy="307975"/>
          </a:xfrm>
          <a:prstGeom prst="rect">
            <a:avLst/>
          </a:prstGeom>
          <a:noFill/>
          <a:ln w="9525" algn="ctr">
            <a:noFill/>
            <a:miter lim="800000"/>
            <a:headEnd/>
            <a:tailEnd/>
          </a:ln>
        </p:spPr>
        <p:txBody>
          <a:bodyPr>
            <a:spAutoFit/>
          </a:bodyPr>
          <a:lstStyle/>
          <a:p>
            <a:pPr algn="r"/>
            <a:r>
              <a:rPr lang="hr-HR" sz="1400" b="0">
                <a:latin typeface="Arial Narrow" pitchFamily="34" charset="0"/>
              </a:rPr>
              <a:t>Tekst licencije preuzet je s http://creativecommons.org/.</a:t>
            </a: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9E443398-4633-485C-B44D-3D8A7423C41B}" type="slidenum">
              <a:rPr lang="hr-HR"/>
              <a:pPr>
                <a:defRPr/>
              </a:pPr>
              <a:t>20</a:t>
            </a:fld>
            <a:r>
              <a:rPr lang="hr-HR"/>
              <a:t> / 36</a:t>
            </a:r>
          </a:p>
        </p:txBody>
      </p:sp>
      <p:sp>
        <p:nvSpPr>
          <p:cNvPr id="6" name="Rectangle 18"/>
          <p:cNvSpPr>
            <a:spLocks noGrp="1" noChangeArrowheads="1"/>
          </p:cNvSpPr>
          <p:nvPr>
            <p:ph type="dt" sz="quarter" idx="12"/>
          </p:nvPr>
        </p:nvSpPr>
        <p:spPr/>
        <p:txBody>
          <a:bodyPr/>
          <a:lstStyle/>
          <a:p>
            <a:pPr>
              <a:defRPr/>
            </a:pPr>
            <a:fld id="{EA7C5DC1-86D3-4E1C-A091-052A6C051288}" type="datetime1">
              <a:rPr lang="hr-HR" smtClean="0"/>
              <a:pPr>
                <a:defRPr/>
              </a:pPr>
              <a:t>4.3.2013.</a:t>
            </a:fld>
            <a:endParaRPr lang="hr-HR"/>
          </a:p>
        </p:txBody>
      </p:sp>
      <p:sp>
        <p:nvSpPr>
          <p:cNvPr id="2333703" name="Rectangle 8"/>
          <p:cNvSpPr>
            <a:spLocks noGrp="1" noChangeArrowheads="1"/>
          </p:cNvSpPr>
          <p:nvPr>
            <p:ph type="title" idx="4294967295"/>
          </p:nvPr>
        </p:nvSpPr>
        <p:spPr/>
        <p:txBody>
          <a:bodyPr/>
          <a:lstStyle/>
          <a:p>
            <a:pPr>
              <a:defRPr/>
            </a:pPr>
            <a:r>
              <a:rPr lang="hr-HR" smtClean="0"/>
              <a:t>Analiza složenosti</a:t>
            </a:r>
          </a:p>
        </p:txBody>
      </p:sp>
      <p:sp>
        <p:nvSpPr>
          <p:cNvPr id="21513" name="Rectangle 9"/>
          <p:cNvSpPr>
            <a:spLocks noGrp="1" noChangeArrowheads="1"/>
          </p:cNvSpPr>
          <p:nvPr>
            <p:ph type="body" idx="4294967295"/>
          </p:nvPr>
        </p:nvSpPr>
        <p:spPr/>
        <p:txBody>
          <a:bodyPr/>
          <a:lstStyle/>
          <a:p>
            <a:pPr>
              <a:lnSpc>
                <a:spcPct val="90000"/>
              </a:lnSpc>
            </a:pPr>
            <a:r>
              <a:rPr lang="hr-HR" smtClean="0"/>
              <a:t>prosječno vrijeme izvođenja je već dugo otvoreni (neriješeni) problem</a:t>
            </a:r>
          </a:p>
          <a:p>
            <a:pPr lvl="1">
              <a:lnSpc>
                <a:spcPct val="90000"/>
              </a:lnSpc>
            </a:pPr>
            <a:r>
              <a:rPr lang="hr-HR" smtClean="0"/>
              <a:t>najgori slučaj </a:t>
            </a:r>
            <a:r>
              <a:rPr lang="hr-HR" sz="2800" b="1" i="1" smtClean="0">
                <a:solidFill>
                  <a:srgbClr val="FF0000"/>
                </a:solidFill>
                <a:latin typeface="Times New Roman" pitchFamily="18" charset="0"/>
              </a:rPr>
              <a:t>O(n</a:t>
            </a:r>
            <a:r>
              <a:rPr lang="hr-HR" sz="2800" b="1" i="1" baseline="30000" smtClean="0">
                <a:solidFill>
                  <a:srgbClr val="FF0000"/>
                </a:solidFill>
                <a:latin typeface="Times New Roman" pitchFamily="18" charset="0"/>
              </a:rPr>
              <a:t>2</a:t>
            </a:r>
            <a:r>
              <a:rPr lang="hr-HR" sz="2800" b="1" i="1" smtClean="0">
                <a:solidFill>
                  <a:srgbClr val="FF0000"/>
                </a:solidFill>
                <a:latin typeface="Times New Roman" pitchFamily="18" charset="0"/>
              </a:rPr>
              <a:t>)</a:t>
            </a:r>
            <a:endParaRPr lang="hr-HR" b="1" smtClean="0">
              <a:solidFill>
                <a:srgbClr val="FF0000"/>
              </a:solidFill>
            </a:endParaRPr>
          </a:p>
          <a:p>
            <a:pPr>
              <a:lnSpc>
                <a:spcPct val="90000"/>
              </a:lnSpc>
            </a:pPr>
            <a:r>
              <a:rPr lang="hr-HR" smtClean="0"/>
              <a:t>Hibbardov slijed: {1, 3, 7, …, 2</a:t>
            </a:r>
            <a:r>
              <a:rPr lang="hr-HR" baseline="30000" smtClean="0"/>
              <a:t>k</a:t>
            </a:r>
            <a:r>
              <a:rPr lang="hr-HR" smtClean="0"/>
              <a:t> -1} rezultira najgorim slučajem </a:t>
            </a:r>
            <a:r>
              <a:rPr lang="hr-HR" sz="3200" b="1" i="1" smtClean="0">
                <a:solidFill>
                  <a:srgbClr val="FF0000"/>
                </a:solidFill>
                <a:latin typeface="Times New Roman" pitchFamily="18" charset="0"/>
              </a:rPr>
              <a:t>O(n</a:t>
            </a:r>
            <a:r>
              <a:rPr lang="hr-HR" sz="3200" b="1" i="1" baseline="30000" smtClean="0">
                <a:solidFill>
                  <a:srgbClr val="FF0000"/>
                </a:solidFill>
                <a:latin typeface="Times New Roman" pitchFamily="18" charset="0"/>
              </a:rPr>
              <a:t>3/2</a:t>
            </a:r>
            <a:r>
              <a:rPr lang="hr-HR" sz="3200" b="1" i="1" smtClean="0">
                <a:solidFill>
                  <a:srgbClr val="FF0000"/>
                </a:solidFill>
                <a:latin typeface="Times New Roman" pitchFamily="18" charset="0"/>
              </a:rPr>
              <a:t>)</a:t>
            </a:r>
          </a:p>
          <a:p>
            <a:pPr lvl="1">
              <a:lnSpc>
                <a:spcPct val="90000"/>
              </a:lnSpc>
            </a:pPr>
            <a:r>
              <a:rPr lang="hr-HR" smtClean="0"/>
              <a:t>prosječno </a:t>
            </a:r>
            <a:r>
              <a:rPr lang="hr-HR" sz="2800" b="1" i="1" smtClean="0">
                <a:solidFill>
                  <a:srgbClr val="FF0000"/>
                </a:solidFill>
                <a:latin typeface="Times New Roman" pitchFamily="18" charset="0"/>
              </a:rPr>
              <a:t>O(n</a:t>
            </a:r>
            <a:r>
              <a:rPr lang="hr-HR" sz="2800" b="1" i="1" baseline="30000" smtClean="0">
                <a:solidFill>
                  <a:srgbClr val="FF0000"/>
                </a:solidFill>
                <a:latin typeface="Times New Roman" pitchFamily="18" charset="0"/>
              </a:rPr>
              <a:t>5/4</a:t>
            </a:r>
            <a:r>
              <a:rPr lang="hr-HR" sz="2800" b="1" i="1" smtClean="0">
                <a:solidFill>
                  <a:srgbClr val="FF0000"/>
                </a:solidFill>
                <a:latin typeface="Times New Roman" pitchFamily="18" charset="0"/>
              </a:rPr>
              <a:t>)</a:t>
            </a:r>
            <a:r>
              <a:rPr lang="hr-HR" smtClean="0"/>
              <a:t> utvrđeno je simulacijom; nitko to nije uspio dokazati!</a:t>
            </a:r>
          </a:p>
          <a:p>
            <a:pPr>
              <a:lnSpc>
                <a:spcPct val="90000"/>
              </a:lnSpc>
            </a:pPr>
            <a:r>
              <a:rPr lang="hr-HR" smtClean="0"/>
              <a:t>Sedgwickov slijed: {1, 5, 19, 41, 109,…}, odnosno </a:t>
            </a:r>
            <a:r>
              <a:rPr lang="hr-HR" i="1" smtClean="0">
                <a:solidFill>
                  <a:srgbClr val="FF0000"/>
                </a:solidFill>
                <a:latin typeface="Times New Roman" pitchFamily="18" charset="0"/>
              </a:rPr>
              <a:t>9*4</a:t>
            </a:r>
            <a:r>
              <a:rPr lang="hr-HR" i="1" baseline="30000" smtClean="0">
                <a:solidFill>
                  <a:srgbClr val="FF0000"/>
                </a:solidFill>
                <a:latin typeface="Times New Roman" pitchFamily="18" charset="0"/>
              </a:rPr>
              <a:t>i</a:t>
            </a:r>
            <a:r>
              <a:rPr lang="hr-HR" i="1" smtClean="0">
                <a:solidFill>
                  <a:srgbClr val="FF0000"/>
                </a:solidFill>
                <a:latin typeface="Times New Roman" pitchFamily="18" charset="0"/>
              </a:rPr>
              <a:t> - 9*2</a:t>
            </a:r>
            <a:r>
              <a:rPr lang="hr-HR" i="1" baseline="30000" smtClean="0">
                <a:solidFill>
                  <a:srgbClr val="FF0000"/>
                </a:solidFill>
                <a:latin typeface="Times New Roman" pitchFamily="18" charset="0"/>
              </a:rPr>
              <a:t>i</a:t>
            </a:r>
            <a:r>
              <a:rPr lang="hr-HR" i="1" smtClean="0">
                <a:solidFill>
                  <a:srgbClr val="FF0000"/>
                </a:solidFill>
                <a:latin typeface="Times New Roman" pitchFamily="18" charset="0"/>
              </a:rPr>
              <a:t> + 1</a:t>
            </a:r>
            <a:r>
              <a:rPr lang="hr-HR" smtClean="0"/>
              <a:t> alternira s </a:t>
            </a:r>
            <a:r>
              <a:rPr lang="hr-HR" i="1" smtClean="0">
                <a:solidFill>
                  <a:srgbClr val="FF0000"/>
                </a:solidFill>
                <a:latin typeface="Times New Roman" pitchFamily="18" charset="0"/>
              </a:rPr>
              <a:t>4</a:t>
            </a:r>
            <a:r>
              <a:rPr lang="hr-HR" i="1" baseline="30000" smtClean="0">
                <a:solidFill>
                  <a:srgbClr val="FF0000"/>
                </a:solidFill>
                <a:latin typeface="Times New Roman" pitchFamily="18" charset="0"/>
              </a:rPr>
              <a:t>i</a:t>
            </a:r>
            <a:r>
              <a:rPr lang="hr-HR" i="1" smtClean="0">
                <a:solidFill>
                  <a:srgbClr val="FF0000"/>
                </a:solidFill>
                <a:latin typeface="Times New Roman" pitchFamily="18" charset="0"/>
              </a:rPr>
              <a:t> - 3*2</a:t>
            </a:r>
            <a:r>
              <a:rPr lang="hr-HR" i="1" baseline="30000" smtClean="0">
                <a:solidFill>
                  <a:srgbClr val="FF0000"/>
                </a:solidFill>
                <a:latin typeface="Times New Roman" pitchFamily="18" charset="0"/>
              </a:rPr>
              <a:t>i</a:t>
            </a:r>
            <a:r>
              <a:rPr lang="hr-HR" i="1" smtClean="0">
                <a:solidFill>
                  <a:srgbClr val="FF0000"/>
                </a:solidFill>
                <a:latin typeface="Times New Roman" pitchFamily="18" charset="0"/>
              </a:rPr>
              <a:t> +1</a:t>
            </a:r>
          </a:p>
          <a:p>
            <a:pPr lvl="1">
              <a:lnSpc>
                <a:spcPct val="90000"/>
              </a:lnSpc>
            </a:pPr>
            <a:r>
              <a:rPr lang="hr-HR" smtClean="0"/>
              <a:t>najgori slučaj </a:t>
            </a:r>
            <a:r>
              <a:rPr lang="hr-HR" sz="2800" b="1" i="1" smtClean="0">
                <a:solidFill>
                  <a:srgbClr val="FF0000"/>
                </a:solidFill>
                <a:latin typeface="Times New Roman" pitchFamily="18" charset="0"/>
              </a:rPr>
              <a:t>O(n</a:t>
            </a:r>
            <a:r>
              <a:rPr lang="hr-HR" sz="2800" b="1" i="1" baseline="30000" smtClean="0">
                <a:solidFill>
                  <a:srgbClr val="FF0000"/>
                </a:solidFill>
                <a:latin typeface="Times New Roman" pitchFamily="18" charset="0"/>
              </a:rPr>
              <a:t>4/3</a:t>
            </a:r>
            <a:r>
              <a:rPr lang="hr-HR" sz="2800" b="1" i="1" smtClean="0">
                <a:solidFill>
                  <a:srgbClr val="FF0000"/>
                </a:solidFill>
                <a:latin typeface="Times New Roman" pitchFamily="18" charset="0"/>
              </a:rPr>
              <a:t>)</a:t>
            </a:r>
            <a:r>
              <a:rPr lang="hr-HR" sz="2800" i="1" smtClean="0">
                <a:latin typeface="Times New Roman" pitchFamily="18" charset="0"/>
              </a:rPr>
              <a:t> </a:t>
            </a:r>
            <a:r>
              <a:rPr lang="hr-HR" smtClean="0"/>
              <a:t>, a prosječno </a:t>
            </a:r>
            <a:r>
              <a:rPr lang="hr-HR" sz="2800" b="1" i="1" smtClean="0">
                <a:solidFill>
                  <a:srgbClr val="FF0000"/>
                </a:solidFill>
                <a:latin typeface="Times New Roman" pitchFamily="18" charset="0"/>
              </a:rPr>
              <a:t>O(n</a:t>
            </a:r>
            <a:r>
              <a:rPr lang="hr-HR" sz="2800" b="1" i="1" baseline="30000" smtClean="0">
                <a:solidFill>
                  <a:srgbClr val="FF0000"/>
                </a:solidFill>
                <a:latin typeface="Times New Roman" pitchFamily="18" charset="0"/>
              </a:rPr>
              <a:t>7/6</a:t>
            </a:r>
            <a:r>
              <a:rPr lang="hr-HR" sz="2800" b="1" i="1" smtClean="0">
                <a:solidFill>
                  <a:srgbClr val="FF0000"/>
                </a:solidFill>
                <a:latin typeface="Times New Roman" pitchFamily="18" charset="0"/>
              </a:rPr>
              <a:t>)</a:t>
            </a:r>
            <a:endParaRPr lang="hr-HR" b="1" smtClean="0">
              <a:solidFill>
                <a:srgbClr val="FF0000"/>
              </a:solidFill>
            </a:endParaRPr>
          </a:p>
          <a:p>
            <a:pPr>
              <a:lnSpc>
                <a:spcPct val="90000"/>
              </a:lnSpc>
            </a:pPr>
            <a:r>
              <a:rPr lang="hr-HR" smtClean="0"/>
              <a:t>ne zna se postoji li bolji slijed</a:t>
            </a:r>
          </a:p>
          <a:p>
            <a:pPr>
              <a:lnSpc>
                <a:spcPct val="90000"/>
              </a:lnSpc>
            </a:pPr>
            <a:r>
              <a:rPr lang="hr-HR" smtClean="0"/>
              <a:t>jednostavan algoritam, a krajnje složena analiza složenosti</a:t>
            </a:r>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14" name="Rectangle 17"/>
          <p:cNvSpPr>
            <a:spLocks noGrp="1" noChangeArrowheads="1"/>
          </p:cNvSpPr>
          <p:nvPr>
            <p:ph type="sldNum" sz="quarter" idx="11"/>
          </p:nvPr>
        </p:nvSpPr>
        <p:spPr/>
        <p:txBody>
          <a:bodyPr/>
          <a:lstStyle/>
          <a:p>
            <a:pPr>
              <a:defRPr/>
            </a:pPr>
            <a:fld id="{DD0BA17E-1098-481C-AC03-8091BBEF0A7A}" type="slidenum">
              <a:rPr lang="hr-HR"/>
              <a:pPr>
                <a:defRPr/>
              </a:pPr>
              <a:t>21</a:t>
            </a:fld>
            <a:r>
              <a:rPr lang="hr-HR"/>
              <a:t> / 36</a:t>
            </a:r>
          </a:p>
        </p:txBody>
      </p:sp>
      <p:sp>
        <p:nvSpPr>
          <p:cNvPr id="15" name="Rectangle 18"/>
          <p:cNvSpPr>
            <a:spLocks noGrp="1" noChangeArrowheads="1"/>
          </p:cNvSpPr>
          <p:nvPr>
            <p:ph type="dt" sz="quarter" idx="12"/>
          </p:nvPr>
        </p:nvSpPr>
        <p:spPr/>
        <p:txBody>
          <a:bodyPr/>
          <a:lstStyle/>
          <a:p>
            <a:pPr>
              <a:defRPr/>
            </a:pPr>
            <a:fld id="{A42C9ADF-8F55-4391-92D6-0A19DD2A7D91}" type="datetime1">
              <a:rPr lang="hr-HR" smtClean="0"/>
              <a:pPr>
                <a:defRPr/>
              </a:pPr>
              <a:t>4.3.2013.</a:t>
            </a:fld>
            <a:endParaRPr lang="hr-HR"/>
          </a:p>
        </p:txBody>
      </p:sp>
      <p:sp>
        <p:nvSpPr>
          <p:cNvPr id="26629" name="Rectangle 16"/>
          <p:cNvSpPr txBox="1">
            <a:spLocks noGrp="1" noChangeArrowheads="1"/>
          </p:cNvSpPr>
          <p:nvPr/>
        </p:nvSpPr>
        <p:spPr bwMode="auto">
          <a:xfrm>
            <a:off x="7040563" y="6092825"/>
            <a:ext cx="2533650" cy="217488"/>
          </a:xfrm>
          <a:prstGeom prst="rect">
            <a:avLst/>
          </a:prstGeom>
          <a:noFill/>
          <a:ln w="9525">
            <a:noFill/>
            <a:miter lim="800000"/>
            <a:headEnd/>
            <a:tailEnd/>
          </a:ln>
        </p:spPr>
        <p:txBody>
          <a:bodyPr/>
          <a:lstStyle/>
          <a:p>
            <a:pPr algn="r">
              <a:spcBef>
                <a:spcPct val="0"/>
              </a:spcBef>
              <a:buClrTx/>
              <a:buFontTx/>
              <a:buNone/>
            </a:pPr>
            <a:endParaRPr kumimoji="0" lang="hr-HR" sz="1200" b="0">
              <a:latin typeface="Arial Narrow" pitchFamily="34" charset="0"/>
            </a:endParaRPr>
          </a:p>
        </p:txBody>
      </p:sp>
      <p:sp>
        <p:nvSpPr>
          <p:cNvPr id="7" name="Title 6"/>
          <p:cNvSpPr>
            <a:spLocks noGrp="1"/>
          </p:cNvSpPr>
          <p:nvPr>
            <p:ph type="title" idx="4294967295"/>
          </p:nvPr>
        </p:nvSpPr>
        <p:spPr/>
        <p:txBody>
          <a:bodyPr/>
          <a:lstStyle/>
          <a:p>
            <a:pPr>
              <a:defRPr/>
            </a:pPr>
            <a:r>
              <a:rPr lang="hr-HR" smtClean="0"/>
              <a:t>Usporedba sortova sa složenošću </a:t>
            </a:r>
            <a:r>
              <a:rPr lang="hr-HR" b="1" i="1" smtClean="0">
                <a:solidFill>
                  <a:srgbClr val="FF0000"/>
                </a:solidFill>
                <a:latin typeface="Times New Roman" pitchFamily="18" charset="0"/>
                <a:cs typeface="Times New Roman" pitchFamily="18" charset="0"/>
              </a:rPr>
              <a:t>O(n</a:t>
            </a:r>
            <a:r>
              <a:rPr lang="hr-HR" b="1" i="1" baseline="30000" smtClean="0">
                <a:solidFill>
                  <a:srgbClr val="FF0000"/>
                </a:solidFill>
                <a:latin typeface="Times New Roman" pitchFamily="18" charset="0"/>
                <a:cs typeface="Times New Roman" pitchFamily="18" charset="0"/>
              </a:rPr>
              <a:t>2</a:t>
            </a:r>
            <a:r>
              <a:rPr lang="hr-HR" b="1" i="1" smtClean="0">
                <a:solidFill>
                  <a:srgbClr val="FF0000"/>
                </a:solidFill>
                <a:latin typeface="Times New Roman" pitchFamily="18" charset="0"/>
                <a:cs typeface="Times New Roman" pitchFamily="18" charset="0"/>
              </a:rPr>
              <a:t>)</a:t>
            </a:r>
            <a:endParaRPr lang="hr-HR" smtClean="0"/>
          </a:p>
        </p:txBody>
      </p:sp>
      <p:pic>
        <p:nvPicPr>
          <p:cNvPr id="26631" name="Picture 4" descr="slow"/>
          <p:cNvPicPr>
            <a:picLocks noChangeAspect="1" noChangeArrowheads="1"/>
          </p:cNvPicPr>
          <p:nvPr/>
        </p:nvPicPr>
        <p:blipFill>
          <a:blip r:embed="rId3" cstate="print"/>
          <a:srcRect/>
          <a:stretch>
            <a:fillRect/>
          </a:stretch>
        </p:blipFill>
        <p:spPr bwMode="auto">
          <a:xfrm>
            <a:off x="488950" y="1125538"/>
            <a:ext cx="7620000" cy="5207000"/>
          </a:xfrm>
          <a:prstGeom prst="rect">
            <a:avLst/>
          </a:prstGeom>
          <a:noFill/>
          <a:ln w="9525">
            <a:noFill/>
            <a:miter lim="800000"/>
            <a:headEnd/>
            <a:tailEnd/>
          </a:ln>
        </p:spPr>
      </p:pic>
      <p:sp>
        <p:nvSpPr>
          <p:cNvPr id="9" name="Text Box 5"/>
          <p:cNvSpPr txBox="1">
            <a:spLocks noChangeArrowheads="1"/>
          </p:cNvSpPr>
          <p:nvPr/>
        </p:nvSpPr>
        <p:spPr bwMode="auto">
          <a:xfrm>
            <a:off x="8193088" y="1412875"/>
            <a:ext cx="10985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Bubble</a:t>
            </a:r>
          </a:p>
        </p:txBody>
      </p:sp>
      <p:sp>
        <p:nvSpPr>
          <p:cNvPr id="10" name="Text Box 6"/>
          <p:cNvSpPr txBox="1">
            <a:spLocks noChangeArrowheads="1"/>
          </p:cNvSpPr>
          <p:nvPr/>
        </p:nvSpPr>
        <p:spPr bwMode="auto">
          <a:xfrm>
            <a:off x="8193088" y="2781300"/>
            <a:ext cx="15557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Selection</a:t>
            </a:r>
          </a:p>
        </p:txBody>
      </p:sp>
      <p:sp>
        <p:nvSpPr>
          <p:cNvPr id="11" name="Text Box 7"/>
          <p:cNvSpPr txBox="1">
            <a:spLocks noChangeArrowheads="1"/>
          </p:cNvSpPr>
          <p:nvPr/>
        </p:nvSpPr>
        <p:spPr bwMode="auto">
          <a:xfrm>
            <a:off x="8193088" y="3644900"/>
            <a:ext cx="15557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Insertion</a:t>
            </a:r>
          </a:p>
        </p:txBody>
      </p:sp>
      <p:sp>
        <p:nvSpPr>
          <p:cNvPr id="12" name="Text Box 8"/>
          <p:cNvSpPr txBox="1">
            <a:spLocks noChangeArrowheads="1"/>
          </p:cNvSpPr>
          <p:nvPr/>
        </p:nvSpPr>
        <p:spPr bwMode="auto">
          <a:xfrm>
            <a:off x="8193088" y="4581525"/>
            <a:ext cx="9461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Shell</a:t>
            </a: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33DB86C4-432D-4D40-9E41-E62EB942425E}" type="slidenum">
              <a:rPr lang="hr-HR"/>
              <a:pPr>
                <a:defRPr/>
              </a:pPr>
              <a:t>22</a:t>
            </a:fld>
            <a:r>
              <a:rPr lang="hr-HR"/>
              <a:t> / 36</a:t>
            </a:r>
          </a:p>
        </p:txBody>
      </p:sp>
      <p:sp>
        <p:nvSpPr>
          <p:cNvPr id="6" name="Rectangle 18"/>
          <p:cNvSpPr>
            <a:spLocks noGrp="1" noChangeArrowheads="1"/>
          </p:cNvSpPr>
          <p:nvPr>
            <p:ph type="dt" sz="quarter" idx="12"/>
          </p:nvPr>
        </p:nvSpPr>
        <p:spPr/>
        <p:txBody>
          <a:bodyPr/>
          <a:lstStyle/>
          <a:p>
            <a:pPr>
              <a:defRPr/>
            </a:pPr>
            <a:fld id="{F312B400-6F7A-4F85-B2AA-FE6CBD3303E7}" type="datetime1">
              <a:rPr lang="hr-HR" smtClean="0"/>
              <a:pPr>
                <a:defRPr/>
              </a:pPr>
              <a:t>4.3.2013.</a:t>
            </a:fld>
            <a:endParaRPr lang="hr-HR"/>
          </a:p>
        </p:txBody>
      </p:sp>
      <p:sp>
        <p:nvSpPr>
          <p:cNvPr id="1920002" name="Rectangle 2"/>
          <p:cNvSpPr>
            <a:spLocks noGrp="1" noChangeArrowheads="1"/>
          </p:cNvSpPr>
          <p:nvPr>
            <p:ph type="title" idx="4294967295"/>
          </p:nvPr>
        </p:nvSpPr>
        <p:spPr/>
        <p:txBody>
          <a:bodyPr/>
          <a:lstStyle/>
          <a:p>
            <a:pPr>
              <a:defRPr/>
            </a:pPr>
            <a:r>
              <a:rPr lang="hr-HR"/>
              <a:t>Mergesort</a:t>
            </a:r>
          </a:p>
        </p:txBody>
      </p:sp>
      <p:sp>
        <p:nvSpPr>
          <p:cNvPr id="1920003" name="Rectangle 3"/>
          <p:cNvSpPr>
            <a:spLocks noGrp="1" noChangeArrowheads="1"/>
          </p:cNvSpPr>
          <p:nvPr>
            <p:ph idx="4294967295"/>
          </p:nvPr>
        </p:nvSpPr>
        <p:spPr/>
        <p:txBody>
          <a:bodyPr/>
          <a:lstStyle/>
          <a:p>
            <a:pPr>
              <a:defRPr/>
            </a:pPr>
            <a:r>
              <a:rPr lang="hr-HR" smtClean="0"/>
              <a:t>koristi se strategija "podijeli pa vladaj" uz rekurziju</a:t>
            </a:r>
          </a:p>
          <a:p>
            <a:pPr>
              <a:defRPr/>
            </a:pPr>
            <a:r>
              <a:rPr lang="hr-HR" smtClean="0"/>
              <a:t>autor: John von Neumann, 1945. godine</a:t>
            </a:r>
          </a:p>
          <a:p>
            <a:pPr>
              <a:defRPr/>
            </a:pPr>
            <a:r>
              <a:rPr lang="hr-HR" smtClean="0"/>
              <a:t>ideja algoritma</a:t>
            </a:r>
            <a:r>
              <a:rPr lang="en-US" smtClean="0"/>
              <a:t>:</a:t>
            </a:r>
            <a:endParaRPr lang="hr-HR" smtClean="0"/>
          </a:p>
          <a:p>
            <a:pPr lvl="1">
              <a:defRPr/>
            </a:pPr>
            <a:r>
              <a:rPr lang="hr-HR" smtClean="0"/>
              <a:t>nesortirani niz podijeli se na dva niza podjednake veličine</a:t>
            </a:r>
          </a:p>
          <a:p>
            <a:pPr lvl="1">
              <a:defRPr/>
            </a:pPr>
            <a:r>
              <a:rPr lang="hr-HR" smtClean="0"/>
              <a:t>svaki podniz sortira se rekurzivno, dok se ne dobije niz od 1 elementa</a:t>
            </a:r>
          </a:p>
          <a:p>
            <a:pPr lvl="2">
              <a:defRPr/>
            </a:pPr>
            <a:r>
              <a:rPr lang="hr-HR" smtClean="0"/>
              <a:t>taj niz od jednog elementa je sortiran!</a:t>
            </a:r>
          </a:p>
          <a:p>
            <a:pPr lvl="1">
              <a:defRPr/>
            </a:pPr>
            <a:r>
              <a:rPr lang="hr-HR" smtClean="0"/>
              <a:t>spoje se dva sortirana podniza u sortirani niz</a:t>
            </a:r>
          </a:p>
          <a:p>
            <a:pPr lvl="2">
              <a:defRPr/>
            </a:pPr>
            <a:r>
              <a:rPr lang="hr-HR" smtClean="0"/>
              <a:t>na temelju dva sortirana polja (A i B) puni se treće (C)</a:t>
            </a:r>
          </a:p>
          <a:p>
            <a:pPr>
              <a:defRPr/>
            </a:pPr>
            <a:r>
              <a:rPr lang="hr-HR" smtClean="0"/>
              <a:t>grananjem nastane </a:t>
            </a:r>
            <a:r>
              <a:rPr lang="hr-HR" sz="3200" b="1" i="1" smtClean="0">
                <a:solidFill>
                  <a:srgbClr val="FF0000"/>
                </a:solidFill>
                <a:latin typeface="Times New Roman" pitchFamily="18" charset="0"/>
              </a:rPr>
              <a:t>log</a:t>
            </a:r>
            <a:r>
              <a:rPr lang="hr-HR" sz="3200" b="1" i="1" baseline="-25000" smtClean="0">
                <a:solidFill>
                  <a:srgbClr val="FF0000"/>
                </a:solidFill>
                <a:latin typeface="Times New Roman" pitchFamily="18" charset="0"/>
              </a:rPr>
              <a:t>2</a:t>
            </a:r>
            <a:r>
              <a:rPr lang="hr-HR" sz="3200" b="1" i="1" smtClean="0">
                <a:solidFill>
                  <a:srgbClr val="FF0000"/>
                </a:solidFill>
                <a:latin typeface="Times New Roman" pitchFamily="18" charset="0"/>
              </a:rPr>
              <a:t> n</a:t>
            </a:r>
            <a:r>
              <a:rPr lang="hr-HR" smtClean="0"/>
              <a:t> razina, a u svakoj od razina obavlja se </a:t>
            </a:r>
            <a:r>
              <a:rPr lang="hr-HR" sz="3200" b="1" i="1" smtClean="0">
                <a:solidFill>
                  <a:srgbClr val="FF0000"/>
                </a:solidFill>
                <a:latin typeface="Times New Roman" pitchFamily="18" charset="0"/>
              </a:rPr>
              <a:t>O(n)</a:t>
            </a:r>
            <a:r>
              <a:rPr lang="hr-HR" b="1" smtClean="0">
                <a:solidFill>
                  <a:srgbClr val="FF0000"/>
                </a:solidFill>
              </a:rPr>
              <a:t> </a:t>
            </a:r>
            <a:r>
              <a:rPr lang="hr-HR" smtClean="0"/>
              <a:t>posla</a:t>
            </a:r>
          </a:p>
          <a:p>
            <a:pPr lvl="1">
              <a:defRPr/>
            </a:pPr>
            <a:r>
              <a:rPr lang="hr-HR" smtClean="0"/>
              <a:t>trajanje je </a:t>
            </a:r>
            <a:r>
              <a:rPr lang="hr-HR" b="1" i="1" smtClean="0">
                <a:solidFill>
                  <a:srgbClr val="FF0000"/>
                </a:solidFill>
                <a:latin typeface="Times New Roman" pitchFamily="18" charset="0"/>
              </a:rPr>
              <a:t>O(n log</a:t>
            </a:r>
            <a:r>
              <a:rPr lang="hr-HR" b="1" i="1" baseline="-25000" smtClean="0">
                <a:solidFill>
                  <a:srgbClr val="FF0000"/>
                </a:solidFill>
                <a:latin typeface="Times New Roman" pitchFamily="18" charset="0"/>
              </a:rPr>
              <a:t>2</a:t>
            </a:r>
            <a:r>
              <a:rPr lang="hr-HR" b="1" i="1" smtClean="0">
                <a:solidFill>
                  <a:srgbClr val="FF0000"/>
                </a:solidFill>
                <a:latin typeface="Times New Roman" pitchFamily="18" charset="0"/>
              </a:rPr>
              <a:t> n)</a:t>
            </a:r>
            <a:endParaRPr lang="hr-HR" smtClean="0"/>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65" name="Rectangle 17"/>
          <p:cNvSpPr>
            <a:spLocks noGrp="1" noChangeArrowheads="1"/>
          </p:cNvSpPr>
          <p:nvPr>
            <p:ph type="sldNum" sz="quarter" idx="11"/>
          </p:nvPr>
        </p:nvSpPr>
        <p:spPr/>
        <p:txBody>
          <a:bodyPr/>
          <a:lstStyle/>
          <a:p>
            <a:pPr>
              <a:defRPr/>
            </a:pPr>
            <a:fld id="{80F7848B-510B-48F7-87CD-C5ACE7249F3E}" type="slidenum">
              <a:rPr lang="hr-HR"/>
              <a:pPr>
                <a:defRPr/>
              </a:pPr>
              <a:t>23</a:t>
            </a:fld>
            <a:r>
              <a:rPr lang="hr-HR"/>
              <a:t> / 36</a:t>
            </a:r>
          </a:p>
        </p:txBody>
      </p:sp>
      <p:sp>
        <p:nvSpPr>
          <p:cNvPr id="66" name="Rectangle 18"/>
          <p:cNvSpPr>
            <a:spLocks noGrp="1" noChangeArrowheads="1"/>
          </p:cNvSpPr>
          <p:nvPr>
            <p:ph type="dt" sz="quarter" idx="12"/>
          </p:nvPr>
        </p:nvSpPr>
        <p:spPr/>
        <p:txBody>
          <a:bodyPr/>
          <a:lstStyle/>
          <a:p>
            <a:pPr>
              <a:defRPr/>
            </a:pPr>
            <a:fld id="{8EA5E446-337B-4DEA-A2ED-366051507DAB}"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a:t>Primjer sortiranja</a:t>
            </a:r>
          </a:p>
        </p:txBody>
      </p:sp>
      <p:sp>
        <p:nvSpPr>
          <p:cNvPr id="7" name="Rectangle 20"/>
          <p:cNvSpPr>
            <a:spLocks noChangeArrowheads="1"/>
          </p:cNvSpPr>
          <p:nvPr/>
        </p:nvSpPr>
        <p:spPr bwMode="auto">
          <a:xfrm>
            <a:off x="1995488"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8" name="Rectangle 21"/>
          <p:cNvSpPr>
            <a:spLocks noChangeArrowheads="1"/>
          </p:cNvSpPr>
          <p:nvPr/>
        </p:nvSpPr>
        <p:spPr bwMode="auto">
          <a:xfrm>
            <a:off x="2716213"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9" name="Rectangle 22"/>
          <p:cNvSpPr>
            <a:spLocks noChangeArrowheads="1"/>
          </p:cNvSpPr>
          <p:nvPr/>
        </p:nvSpPr>
        <p:spPr bwMode="auto">
          <a:xfrm>
            <a:off x="3435350"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10" name="Rectangle 23"/>
          <p:cNvSpPr>
            <a:spLocks noChangeArrowheads="1"/>
          </p:cNvSpPr>
          <p:nvPr/>
        </p:nvSpPr>
        <p:spPr bwMode="auto">
          <a:xfrm>
            <a:off x="4156075"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11" name="Rectangle 24"/>
          <p:cNvSpPr>
            <a:spLocks noChangeArrowheads="1"/>
          </p:cNvSpPr>
          <p:nvPr/>
        </p:nvSpPr>
        <p:spPr bwMode="auto">
          <a:xfrm>
            <a:off x="4875213"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12" name="Rectangle 25"/>
          <p:cNvSpPr>
            <a:spLocks noChangeArrowheads="1"/>
          </p:cNvSpPr>
          <p:nvPr/>
        </p:nvSpPr>
        <p:spPr bwMode="auto">
          <a:xfrm>
            <a:off x="5595938"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13" name="Rectangle 26"/>
          <p:cNvSpPr>
            <a:spLocks noChangeArrowheads="1"/>
          </p:cNvSpPr>
          <p:nvPr/>
        </p:nvSpPr>
        <p:spPr bwMode="auto">
          <a:xfrm>
            <a:off x="6315075"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14" name="Rectangle 27"/>
          <p:cNvSpPr>
            <a:spLocks noChangeArrowheads="1"/>
          </p:cNvSpPr>
          <p:nvPr/>
        </p:nvSpPr>
        <p:spPr bwMode="auto">
          <a:xfrm>
            <a:off x="7035800"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15" name="Rectangle 20"/>
          <p:cNvSpPr>
            <a:spLocks noChangeArrowheads="1"/>
          </p:cNvSpPr>
          <p:nvPr/>
        </p:nvSpPr>
        <p:spPr bwMode="auto">
          <a:xfrm>
            <a:off x="1143000"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16" name="Rectangle 21"/>
          <p:cNvSpPr>
            <a:spLocks noChangeArrowheads="1"/>
          </p:cNvSpPr>
          <p:nvPr/>
        </p:nvSpPr>
        <p:spPr bwMode="auto">
          <a:xfrm>
            <a:off x="1863725"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17" name="Rectangle 22"/>
          <p:cNvSpPr>
            <a:spLocks noChangeArrowheads="1"/>
          </p:cNvSpPr>
          <p:nvPr/>
        </p:nvSpPr>
        <p:spPr bwMode="auto">
          <a:xfrm>
            <a:off x="2582863"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18" name="Rectangle 23"/>
          <p:cNvSpPr>
            <a:spLocks noChangeArrowheads="1"/>
          </p:cNvSpPr>
          <p:nvPr/>
        </p:nvSpPr>
        <p:spPr bwMode="auto">
          <a:xfrm>
            <a:off x="3303588"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19" name="Rectangle 20"/>
          <p:cNvSpPr>
            <a:spLocks noChangeArrowheads="1"/>
          </p:cNvSpPr>
          <p:nvPr/>
        </p:nvSpPr>
        <p:spPr bwMode="auto">
          <a:xfrm>
            <a:off x="738188"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20" name="Rectangle 21"/>
          <p:cNvSpPr>
            <a:spLocks noChangeArrowheads="1"/>
          </p:cNvSpPr>
          <p:nvPr/>
        </p:nvSpPr>
        <p:spPr bwMode="auto">
          <a:xfrm>
            <a:off x="1458913"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21" name="Rectangle 20"/>
          <p:cNvSpPr>
            <a:spLocks noChangeArrowheads="1"/>
          </p:cNvSpPr>
          <p:nvPr/>
        </p:nvSpPr>
        <p:spPr bwMode="auto">
          <a:xfrm>
            <a:off x="523875"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22" name="Rectangle 21"/>
          <p:cNvSpPr>
            <a:spLocks noChangeArrowheads="1"/>
          </p:cNvSpPr>
          <p:nvPr/>
        </p:nvSpPr>
        <p:spPr bwMode="auto">
          <a:xfrm>
            <a:off x="1589088"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24" name="Rectangle 20"/>
          <p:cNvSpPr>
            <a:spLocks noChangeArrowheads="1"/>
          </p:cNvSpPr>
          <p:nvPr/>
        </p:nvSpPr>
        <p:spPr bwMode="auto">
          <a:xfrm>
            <a:off x="660400"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25" name="Rectangle 21"/>
          <p:cNvSpPr>
            <a:spLocks noChangeArrowheads="1"/>
          </p:cNvSpPr>
          <p:nvPr/>
        </p:nvSpPr>
        <p:spPr bwMode="auto">
          <a:xfrm>
            <a:off x="1381125"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26" name="Rectangle 22"/>
          <p:cNvSpPr>
            <a:spLocks noChangeArrowheads="1"/>
          </p:cNvSpPr>
          <p:nvPr/>
        </p:nvSpPr>
        <p:spPr bwMode="auto">
          <a:xfrm>
            <a:off x="2874963"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27" name="Rectangle 23"/>
          <p:cNvSpPr>
            <a:spLocks noChangeArrowheads="1"/>
          </p:cNvSpPr>
          <p:nvPr/>
        </p:nvSpPr>
        <p:spPr bwMode="auto">
          <a:xfrm>
            <a:off x="3595688"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28" name="Rectangle 22"/>
          <p:cNvSpPr>
            <a:spLocks noChangeArrowheads="1"/>
          </p:cNvSpPr>
          <p:nvPr/>
        </p:nvSpPr>
        <p:spPr bwMode="auto">
          <a:xfrm>
            <a:off x="2667000"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29" name="Rectangle 23"/>
          <p:cNvSpPr>
            <a:spLocks noChangeArrowheads="1"/>
          </p:cNvSpPr>
          <p:nvPr/>
        </p:nvSpPr>
        <p:spPr bwMode="auto">
          <a:xfrm>
            <a:off x="3732213"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30" name="Rectangle 22"/>
          <p:cNvSpPr>
            <a:spLocks noChangeArrowheads="1"/>
          </p:cNvSpPr>
          <p:nvPr/>
        </p:nvSpPr>
        <p:spPr bwMode="auto">
          <a:xfrm>
            <a:off x="2809875"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31" name="Rectangle 23"/>
          <p:cNvSpPr>
            <a:spLocks noChangeArrowheads="1"/>
          </p:cNvSpPr>
          <p:nvPr/>
        </p:nvSpPr>
        <p:spPr bwMode="auto">
          <a:xfrm>
            <a:off x="3530600"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32" name="Rectangle 20"/>
          <p:cNvSpPr>
            <a:spLocks noChangeArrowheads="1"/>
          </p:cNvSpPr>
          <p:nvPr/>
        </p:nvSpPr>
        <p:spPr bwMode="auto">
          <a:xfrm>
            <a:off x="1006475"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33" name="Rectangle 21"/>
          <p:cNvSpPr>
            <a:spLocks noChangeArrowheads="1"/>
          </p:cNvSpPr>
          <p:nvPr/>
        </p:nvSpPr>
        <p:spPr bwMode="auto">
          <a:xfrm>
            <a:off x="1727200"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34" name="Rectangle 22"/>
          <p:cNvSpPr>
            <a:spLocks noChangeArrowheads="1"/>
          </p:cNvSpPr>
          <p:nvPr/>
        </p:nvSpPr>
        <p:spPr bwMode="auto">
          <a:xfrm>
            <a:off x="2446338"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35" name="Rectangle 23"/>
          <p:cNvSpPr>
            <a:spLocks noChangeArrowheads="1"/>
          </p:cNvSpPr>
          <p:nvPr/>
        </p:nvSpPr>
        <p:spPr bwMode="auto">
          <a:xfrm>
            <a:off x="3167063"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36" name="Rectangle 24"/>
          <p:cNvSpPr>
            <a:spLocks noChangeArrowheads="1"/>
          </p:cNvSpPr>
          <p:nvPr/>
        </p:nvSpPr>
        <p:spPr bwMode="auto">
          <a:xfrm>
            <a:off x="5292725"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37" name="Rectangle 25"/>
          <p:cNvSpPr>
            <a:spLocks noChangeArrowheads="1"/>
          </p:cNvSpPr>
          <p:nvPr/>
        </p:nvSpPr>
        <p:spPr bwMode="auto">
          <a:xfrm>
            <a:off x="6013450"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38" name="Rectangle 26"/>
          <p:cNvSpPr>
            <a:spLocks noChangeArrowheads="1"/>
          </p:cNvSpPr>
          <p:nvPr/>
        </p:nvSpPr>
        <p:spPr bwMode="auto">
          <a:xfrm>
            <a:off x="6732588"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39" name="Rectangle 27"/>
          <p:cNvSpPr>
            <a:spLocks noChangeArrowheads="1"/>
          </p:cNvSpPr>
          <p:nvPr/>
        </p:nvSpPr>
        <p:spPr bwMode="auto">
          <a:xfrm>
            <a:off x="7453313"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40" name="Rectangle 24"/>
          <p:cNvSpPr>
            <a:spLocks noChangeArrowheads="1"/>
          </p:cNvSpPr>
          <p:nvPr/>
        </p:nvSpPr>
        <p:spPr bwMode="auto">
          <a:xfrm>
            <a:off x="5078413"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41" name="Rectangle 25"/>
          <p:cNvSpPr>
            <a:spLocks noChangeArrowheads="1"/>
          </p:cNvSpPr>
          <p:nvPr/>
        </p:nvSpPr>
        <p:spPr bwMode="auto">
          <a:xfrm>
            <a:off x="5799138"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42" name="Rectangle 26"/>
          <p:cNvSpPr>
            <a:spLocks noChangeArrowheads="1"/>
          </p:cNvSpPr>
          <p:nvPr/>
        </p:nvSpPr>
        <p:spPr bwMode="auto">
          <a:xfrm>
            <a:off x="6953250"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43" name="Rectangle 27"/>
          <p:cNvSpPr>
            <a:spLocks noChangeArrowheads="1"/>
          </p:cNvSpPr>
          <p:nvPr/>
        </p:nvSpPr>
        <p:spPr bwMode="auto">
          <a:xfrm>
            <a:off x="7673975"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44" name="Rectangle 24"/>
          <p:cNvSpPr>
            <a:spLocks noChangeArrowheads="1"/>
          </p:cNvSpPr>
          <p:nvPr/>
        </p:nvSpPr>
        <p:spPr bwMode="auto">
          <a:xfrm>
            <a:off x="4875213"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45" name="Rectangle 25"/>
          <p:cNvSpPr>
            <a:spLocks noChangeArrowheads="1"/>
          </p:cNvSpPr>
          <p:nvPr/>
        </p:nvSpPr>
        <p:spPr bwMode="auto">
          <a:xfrm>
            <a:off x="5953125"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46" name="Rectangle 26"/>
          <p:cNvSpPr>
            <a:spLocks noChangeArrowheads="1"/>
          </p:cNvSpPr>
          <p:nvPr/>
        </p:nvSpPr>
        <p:spPr bwMode="auto">
          <a:xfrm>
            <a:off x="7018338"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47" name="Rectangle 27"/>
          <p:cNvSpPr>
            <a:spLocks noChangeArrowheads="1"/>
          </p:cNvSpPr>
          <p:nvPr/>
        </p:nvSpPr>
        <p:spPr bwMode="auto">
          <a:xfrm>
            <a:off x="8024813"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48" name="Rectangle 24"/>
          <p:cNvSpPr>
            <a:spLocks noChangeArrowheads="1"/>
          </p:cNvSpPr>
          <p:nvPr/>
        </p:nvSpPr>
        <p:spPr bwMode="auto">
          <a:xfrm>
            <a:off x="5089525"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49" name="Rectangle 25"/>
          <p:cNvSpPr>
            <a:spLocks noChangeArrowheads="1"/>
          </p:cNvSpPr>
          <p:nvPr/>
        </p:nvSpPr>
        <p:spPr bwMode="auto">
          <a:xfrm>
            <a:off x="5810250"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50" name="Rectangle 26"/>
          <p:cNvSpPr>
            <a:spLocks noChangeArrowheads="1"/>
          </p:cNvSpPr>
          <p:nvPr/>
        </p:nvSpPr>
        <p:spPr bwMode="auto">
          <a:xfrm>
            <a:off x="7232650"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51" name="Rectangle 27"/>
          <p:cNvSpPr>
            <a:spLocks noChangeArrowheads="1"/>
          </p:cNvSpPr>
          <p:nvPr/>
        </p:nvSpPr>
        <p:spPr bwMode="auto">
          <a:xfrm>
            <a:off x="7953375"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52" name="Rectangle 24"/>
          <p:cNvSpPr>
            <a:spLocks noChangeArrowheads="1"/>
          </p:cNvSpPr>
          <p:nvPr/>
        </p:nvSpPr>
        <p:spPr bwMode="auto">
          <a:xfrm>
            <a:off x="5446713"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53" name="Rectangle 25"/>
          <p:cNvSpPr>
            <a:spLocks noChangeArrowheads="1"/>
          </p:cNvSpPr>
          <p:nvPr/>
        </p:nvSpPr>
        <p:spPr bwMode="auto">
          <a:xfrm>
            <a:off x="6167438"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54" name="Rectangle 26"/>
          <p:cNvSpPr>
            <a:spLocks noChangeArrowheads="1"/>
          </p:cNvSpPr>
          <p:nvPr/>
        </p:nvSpPr>
        <p:spPr bwMode="auto">
          <a:xfrm>
            <a:off x="6886575"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55" name="Rectangle 27"/>
          <p:cNvSpPr>
            <a:spLocks noChangeArrowheads="1"/>
          </p:cNvSpPr>
          <p:nvPr/>
        </p:nvSpPr>
        <p:spPr bwMode="auto">
          <a:xfrm>
            <a:off x="7607300"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56" name="Rectangle 20"/>
          <p:cNvSpPr>
            <a:spLocks noChangeArrowheads="1"/>
          </p:cNvSpPr>
          <p:nvPr/>
        </p:nvSpPr>
        <p:spPr bwMode="auto">
          <a:xfrm>
            <a:off x="1995488" y="5572125"/>
            <a:ext cx="720725" cy="500063"/>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57" name="Rectangle 21"/>
          <p:cNvSpPr>
            <a:spLocks noChangeArrowheads="1"/>
          </p:cNvSpPr>
          <p:nvPr/>
        </p:nvSpPr>
        <p:spPr bwMode="auto">
          <a:xfrm>
            <a:off x="2716213"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6</a:t>
            </a:r>
          </a:p>
        </p:txBody>
      </p:sp>
      <p:sp>
        <p:nvSpPr>
          <p:cNvPr id="58" name="Rectangle 22"/>
          <p:cNvSpPr>
            <a:spLocks noChangeArrowheads="1"/>
          </p:cNvSpPr>
          <p:nvPr/>
        </p:nvSpPr>
        <p:spPr bwMode="auto">
          <a:xfrm>
            <a:off x="3435350"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12</a:t>
            </a:r>
          </a:p>
        </p:txBody>
      </p:sp>
      <p:sp>
        <p:nvSpPr>
          <p:cNvPr id="59" name="Rectangle 23"/>
          <p:cNvSpPr>
            <a:spLocks noChangeArrowheads="1"/>
          </p:cNvSpPr>
          <p:nvPr/>
        </p:nvSpPr>
        <p:spPr bwMode="auto">
          <a:xfrm>
            <a:off x="4156075"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24</a:t>
            </a:r>
          </a:p>
        </p:txBody>
      </p:sp>
      <p:sp>
        <p:nvSpPr>
          <p:cNvPr id="60" name="Rectangle 24"/>
          <p:cNvSpPr>
            <a:spLocks noChangeArrowheads="1"/>
          </p:cNvSpPr>
          <p:nvPr/>
        </p:nvSpPr>
        <p:spPr bwMode="auto">
          <a:xfrm>
            <a:off x="4875213"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31</a:t>
            </a:r>
          </a:p>
        </p:txBody>
      </p:sp>
      <p:sp>
        <p:nvSpPr>
          <p:cNvPr id="61" name="Rectangle 25"/>
          <p:cNvSpPr>
            <a:spLocks noChangeArrowheads="1"/>
          </p:cNvSpPr>
          <p:nvPr/>
        </p:nvSpPr>
        <p:spPr bwMode="auto">
          <a:xfrm>
            <a:off x="5595938"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47</a:t>
            </a:r>
          </a:p>
        </p:txBody>
      </p:sp>
      <p:sp>
        <p:nvSpPr>
          <p:cNvPr id="62" name="Rectangle 26"/>
          <p:cNvSpPr>
            <a:spLocks noChangeArrowheads="1"/>
          </p:cNvSpPr>
          <p:nvPr/>
        </p:nvSpPr>
        <p:spPr bwMode="auto">
          <a:xfrm>
            <a:off x="6315075"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65</a:t>
            </a:r>
          </a:p>
        </p:txBody>
      </p:sp>
      <p:sp>
        <p:nvSpPr>
          <p:cNvPr id="63" name="Rectangle 27"/>
          <p:cNvSpPr>
            <a:spLocks noChangeArrowheads="1"/>
          </p:cNvSpPr>
          <p:nvPr/>
        </p:nvSpPr>
        <p:spPr bwMode="auto">
          <a:xfrm>
            <a:off x="7035800"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78</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7"/>
                                        </p:tgtEl>
                                        <p:attrNameLst>
                                          <p:attrName>fillcolor</p:attrName>
                                        </p:attrNameLst>
                                      </p:cBhvr>
                                      <p:to>
                                        <a:schemeClr val="accent2"/>
                                      </p:to>
                                    </p:animClr>
                                    <p:set>
                                      <p:cBhvr>
                                        <p:cTn id="33" dur="1000" fill="hold"/>
                                        <p:tgtEl>
                                          <p:spTgt spid="7"/>
                                        </p:tgtEl>
                                        <p:attrNameLst>
                                          <p:attrName>fill.type</p:attrName>
                                        </p:attrNameLst>
                                      </p:cBhvr>
                                      <p:to>
                                        <p:strVal val="solid"/>
                                      </p:to>
                                    </p:set>
                                    <p:set>
                                      <p:cBhvr>
                                        <p:cTn id="34" dur="1000" fill="hold"/>
                                        <p:tgtEl>
                                          <p:spTgt spid="7"/>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8"/>
                                        </p:tgtEl>
                                        <p:attrNameLst>
                                          <p:attrName>fillcolor</p:attrName>
                                        </p:attrNameLst>
                                      </p:cBhvr>
                                      <p:to>
                                        <a:schemeClr val="accent2"/>
                                      </p:to>
                                    </p:animClr>
                                    <p:set>
                                      <p:cBhvr>
                                        <p:cTn id="37" dur="1000" fill="hold"/>
                                        <p:tgtEl>
                                          <p:spTgt spid="8"/>
                                        </p:tgtEl>
                                        <p:attrNameLst>
                                          <p:attrName>fill.type</p:attrName>
                                        </p:attrNameLst>
                                      </p:cBhvr>
                                      <p:to>
                                        <p:strVal val="solid"/>
                                      </p:to>
                                    </p:set>
                                    <p:set>
                                      <p:cBhvr>
                                        <p:cTn id="38" dur="1000" fill="hold"/>
                                        <p:tgtEl>
                                          <p:spTgt spid="8"/>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9"/>
                                        </p:tgtEl>
                                        <p:attrNameLst>
                                          <p:attrName>fillcolor</p:attrName>
                                        </p:attrNameLst>
                                      </p:cBhvr>
                                      <p:to>
                                        <a:schemeClr val="accent2"/>
                                      </p:to>
                                    </p:animClr>
                                    <p:set>
                                      <p:cBhvr>
                                        <p:cTn id="41" dur="1000" fill="hold"/>
                                        <p:tgtEl>
                                          <p:spTgt spid="9"/>
                                        </p:tgtEl>
                                        <p:attrNameLst>
                                          <p:attrName>fill.type</p:attrName>
                                        </p:attrNameLst>
                                      </p:cBhvr>
                                      <p:to>
                                        <p:strVal val="solid"/>
                                      </p:to>
                                    </p:set>
                                    <p:set>
                                      <p:cBhvr>
                                        <p:cTn id="42" dur="1000" fill="hold"/>
                                        <p:tgtEl>
                                          <p:spTgt spid="9"/>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10"/>
                                        </p:tgtEl>
                                        <p:attrNameLst>
                                          <p:attrName>fillcolor</p:attrName>
                                        </p:attrNameLst>
                                      </p:cBhvr>
                                      <p:to>
                                        <a:schemeClr val="accent2"/>
                                      </p:to>
                                    </p:animClr>
                                    <p:set>
                                      <p:cBhvr>
                                        <p:cTn id="45" dur="1000" fill="hold"/>
                                        <p:tgtEl>
                                          <p:spTgt spid="10"/>
                                        </p:tgtEl>
                                        <p:attrNameLst>
                                          <p:attrName>fill.type</p:attrName>
                                        </p:attrNameLst>
                                      </p:cBhvr>
                                      <p:to>
                                        <p:strVal val="solid"/>
                                      </p:to>
                                    </p:set>
                                    <p:set>
                                      <p:cBhvr>
                                        <p:cTn id="46" dur="1000" fill="hold"/>
                                        <p:tgtEl>
                                          <p:spTgt spid="10"/>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ssolve">
                                      <p:cBhvr>
                                        <p:cTn id="51" dur="500"/>
                                        <p:tgtEl>
                                          <p:spTgt spid="1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ssolve">
                                      <p:cBhvr>
                                        <p:cTn id="54" dur="500"/>
                                        <p:tgtEl>
                                          <p:spTgt spid="1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ssolve">
                                      <p:cBhvr>
                                        <p:cTn id="57" dur="500"/>
                                        <p:tgtEl>
                                          <p:spTgt spid="17"/>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dissolv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1000" fill="hold"/>
                                        <p:tgtEl>
                                          <p:spTgt spid="15"/>
                                        </p:tgtEl>
                                        <p:attrNameLst>
                                          <p:attrName>fillcolor</p:attrName>
                                        </p:attrNameLst>
                                      </p:cBhvr>
                                      <p:to>
                                        <a:schemeClr val="accent2"/>
                                      </p:to>
                                    </p:animClr>
                                    <p:set>
                                      <p:cBhvr>
                                        <p:cTn id="65" dur="1000" fill="hold"/>
                                        <p:tgtEl>
                                          <p:spTgt spid="15"/>
                                        </p:tgtEl>
                                        <p:attrNameLst>
                                          <p:attrName>fill.type</p:attrName>
                                        </p:attrNameLst>
                                      </p:cBhvr>
                                      <p:to>
                                        <p:strVal val="solid"/>
                                      </p:to>
                                    </p:set>
                                    <p:set>
                                      <p:cBhvr>
                                        <p:cTn id="66" dur="1000" fill="hold"/>
                                        <p:tgtEl>
                                          <p:spTgt spid="15"/>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6"/>
                                        </p:tgtEl>
                                        <p:attrNameLst>
                                          <p:attrName>fillcolor</p:attrName>
                                        </p:attrNameLst>
                                      </p:cBhvr>
                                      <p:to>
                                        <a:schemeClr val="accent2"/>
                                      </p:to>
                                    </p:animClr>
                                    <p:set>
                                      <p:cBhvr>
                                        <p:cTn id="69" dur="1000" fill="hold"/>
                                        <p:tgtEl>
                                          <p:spTgt spid="16"/>
                                        </p:tgtEl>
                                        <p:attrNameLst>
                                          <p:attrName>fill.type</p:attrName>
                                        </p:attrNameLst>
                                      </p:cBhvr>
                                      <p:to>
                                        <p:strVal val="solid"/>
                                      </p:to>
                                    </p:set>
                                    <p:set>
                                      <p:cBhvr>
                                        <p:cTn id="70" dur="1000" fill="hold"/>
                                        <p:tgtEl>
                                          <p:spTgt spid="16"/>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dissolve">
                                      <p:cBhvr>
                                        <p:cTn id="75" dur="500"/>
                                        <p:tgtEl>
                                          <p:spTgt spid="19"/>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dissolv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1000" fill="hold"/>
                                        <p:tgtEl>
                                          <p:spTgt spid="19"/>
                                        </p:tgtEl>
                                        <p:attrNameLst>
                                          <p:attrName>fillcolor</p:attrName>
                                        </p:attrNameLst>
                                      </p:cBhvr>
                                      <p:to>
                                        <a:schemeClr val="accent2"/>
                                      </p:to>
                                    </p:animClr>
                                    <p:set>
                                      <p:cBhvr>
                                        <p:cTn id="83" dur="1000" fill="hold"/>
                                        <p:tgtEl>
                                          <p:spTgt spid="19"/>
                                        </p:tgtEl>
                                        <p:attrNameLst>
                                          <p:attrName>fill.type</p:attrName>
                                        </p:attrNameLst>
                                      </p:cBhvr>
                                      <p:to>
                                        <p:strVal val="solid"/>
                                      </p:to>
                                    </p:set>
                                    <p:set>
                                      <p:cBhvr>
                                        <p:cTn id="84" dur="1000" fill="hold"/>
                                        <p:tgtEl>
                                          <p:spTgt spid="19"/>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dissolve">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1000" fill="hold"/>
                                        <p:tgtEl>
                                          <p:spTgt spid="20"/>
                                        </p:tgtEl>
                                        <p:attrNameLst>
                                          <p:attrName>fillcolor</p:attrName>
                                        </p:attrNameLst>
                                      </p:cBhvr>
                                      <p:to>
                                        <a:schemeClr val="accent2"/>
                                      </p:to>
                                    </p:animClr>
                                    <p:set>
                                      <p:cBhvr>
                                        <p:cTn id="94" dur="1000" fill="hold"/>
                                        <p:tgtEl>
                                          <p:spTgt spid="20"/>
                                        </p:tgtEl>
                                        <p:attrNameLst>
                                          <p:attrName>fill.type</p:attrName>
                                        </p:attrNameLst>
                                      </p:cBhvr>
                                      <p:to>
                                        <p:strVal val="solid"/>
                                      </p:to>
                                    </p:set>
                                    <p:set>
                                      <p:cBhvr>
                                        <p:cTn id="95" dur="1000" fill="hold"/>
                                        <p:tgtEl>
                                          <p:spTgt spid="20"/>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dissolve">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dissolve">
                                      <p:cBhvr>
                                        <p:cTn id="105" dur="5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dissolve">
                                      <p:cBhvr>
                                        <p:cTn id="110" dur="500"/>
                                        <p:tgtEl>
                                          <p:spTgt spid="25"/>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mph" presetSubtype="2" fill="hold" nodeType="clickEffect">
                                  <p:stCondLst>
                                    <p:cond delay="0"/>
                                  </p:stCondLst>
                                  <p:childTnLst>
                                    <p:animClr clrSpc="rgb" dir="cw">
                                      <p:cBhvr>
                                        <p:cTn id="114" dur="1000" fill="hold"/>
                                        <p:tgtEl>
                                          <p:spTgt spid="17"/>
                                        </p:tgtEl>
                                        <p:attrNameLst>
                                          <p:attrName>fillcolor</p:attrName>
                                        </p:attrNameLst>
                                      </p:cBhvr>
                                      <p:to>
                                        <a:schemeClr val="accent2"/>
                                      </p:to>
                                    </p:animClr>
                                    <p:set>
                                      <p:cBhvr>
                                        <p:cTn id="115" dur="1000" fill="hold"/>
                                        <p:tgtEl>
                                          <p:spTgt spid="17"/>
                                        </p:tgtEl>
                                        <p:attrNameLst>
                                          <p:attrName>fill.type</p:attrName>
                                        </p:attrNameLst>
                                      </p:cBhvr>
                                      <p:to>
                                        <p:strVal val="solid"/>
                                      </p:to>
                                    </p:set>
                                    <p:set>
                                      <p:cBhvr>
                                        <p:cTn id="116" dur="1000" fill="hold"/>
                                        <p:tgtEl>
                                          <p:spTgt spid="17"/>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1000" fill="hold"/>
                                        <p:tgtEl>
                                          <p:spTgt spid="18"/>
                                        </p:tgtEl>
                                        <p:attrNameLst>
                                          <p:attrName>fillcolor</p:attrName>
                                        </p:attrNameLst>
                                      </p:cBhvr>
                                      <p:to>
                                        <a:schemeClr val="accent2"/>
                                      </p:to>
                                    </p:animClr>
                                    <p:set>
                                      <p:cBhvr>
                                        <p:cTn id="119" dur="1000" fill="hold"/>
                                        <p:tgtEl>
                                          <p:spTgt spid="18"/>
                                        </p:tgtEl>
                                        <p:attrNameLst>
                                          <p:attrName>fill.type</p:attrName>
                                        </p:attrNameLst>
                                      </p:cBhvr>
                                      <p:to>
                                        <p:strVal val="solid"/>
                                      </p:to>
                                    </p:set>
                                    <p:set>
                                      <p:cBhvr>
                                        <p:cTn id="120" dur="1000" fill="hold"/>
                                        <p:tgtEl>
                                          <p:spTgt spid="18"/>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dissolve">
                                      <p:cBhvr>
                                        <p:cTn id="125" dur="500"/>
                                        <p:tgtEl>
                                          <p:spTgt spid="26"/>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dissolve">
                                      <p:cBhvr>
                                        <p:cTn id="128" dur="500"/>
                                        <p:tgtEl>
                                          <p:spTgt spid="27"/>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mph" presetSubtype="2" fill="hold" nodeType="clickEffect">
                                  <p:stCondLst>
                                    <p:cond delay="0"/>
                                  </p:stCondLst>
                                  <p:childTnLst>
                                    <p:animClr clrSpc="rgb" dir="cw">
                                      <p:cBhvr>
                                        <p:cTn id="132" dur="1000" fill="hold"/>
                                        <p:tgtEl>
                                          <p:spTgt spid="26"/>
                                        </p:tgtEl>
                                        <p:attrNameLst>
                                          <p:attrName>fillcolor</p:attrName>
                                        </p:attrNameLst>
                                      </p:cBhvr>
                                      <p:to>
                                        <a:schemeClr val="accent2"/>
                                      </p:to>
                                    </p:animClr>
                                    <p:set>
                                      <p:cBhvr>
                                        <p:cTn id="133" dur="1000" fill="hold"/>
                                        <p:tgtEl>
                                          <p:spTgt spid="26"/>
                                        </p:tgtEl>
                                        <p:attrNameLst>
                                          <p:attrName>fill.type</p:attrName>
                                        </p:attrNameLst>
                                      </p:cBhvr>
                                      <p:to>
                                        <p:strVal val="solid"/>
                                      </p:to>
                                    </p:set>
                                    <p:set>
                                      <p:cBhvr>
                                        <p:cTn id="134" dur="1000" fill="hold"/>
                                        <p:tgtEl>
                                          <p:spTgt spid="2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dissolve">
                                      <p:cBhvr>
                                        <p:cTn id="139" dur="500"/>
                                        <p:tgtEl>
                                          <p:spTgt spid="2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mph" presetSubtype="2" fill="hold" nodeType="clickEffect">
                                  <p:stCondLst>
                                    <p:cond delay="0"/>
                                  </p:stCondLst>
                                  <p:childTnLst>
                                    <p:animClr clrSpc="rgb" dir="cw">
                                      <p:cBhvr>
                                        <p:cTn id="143" dur="1000" fill="hold"/>
                                        <p:tgtEl>
                                          <p:spTgt spid="27"/>
                                        </p:tgtEl>
                                        <p:attrNameLst>
                                          <p:attrName>fillcolor</p:attrName>
                                        </p:attrNameLst>
                                      </p:cBhvr>
                                      <p:to>
                                        <a:schemeClr val="accent2"/>
                                      </p:to>
                                    </p:animClr>
                                    <p:set>
                                      <p:cBhvr>
                                        <p:cTn id="144" dur="1000" fill="hold"/>
                                        <p:tgtEl>
                                          <p:spTgt spid="27"/>
                                        </p:tgtEl>
                                        <p:attrNameLst>
                                          <p:attrName>fill.type</p:attrName>
                                        </p:attrNameLst>
                                      </p:cBhvr>
                                      <p:to>
                                        <p:strVal val="solid"/>
                                      </p:to>
                                    </p:set>
                                    <p:set>
                                      <p:cBhvr>
                                        <p:cTn id="145" dur="1000" fill="hold"/>
                                        <p:tgtEl>
                                          <p:spTgt spid="27"/>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dissolve">
                                      <p:cBhvr>
                                        <p:cTn id="150" dur="500"/>
                                        <p:tgtEl>
                                          <p:spTgt spid="29"/>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30"/>
                                        </p:tgtEl>
                                        <p:attrNameLst>
                                          <p:attrName>style.visibility</p:attrName>
                                        </p:attrNameLst>
                                      </p:cBhvr>
                                      <p:to>
                                        <p:strVal val="visible"/>
                                      </p:to>
                                    </p:set>
                                    <p:animEffect transition="in" filter="dissolve">
                                      <p:cBhvr>
                                        <p:cTn id="155" dur="500"/>
                                        <p:tgtEl>
                                          <p:spTgt spid="3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31"/>
                                        </p:tgtEl>
                                        <p:attrNameLst>
                                          <p:attrName>style.visibility</p:attrName>
                                        </p:attrNameLst>
                                      </p:cBhvr>
                                      <p:to>
                                        <p:strVal val="visible"/>
                                      </p:to>
                                    </p:set>
                                    <p:animEffect transition="in" filter="dissolve">
                                      <p:cBhvr>
                                        <p:cTn id="160" dur="500"/>
                                        <p:tgtEl>
                                          <p:spTgt spid="31"/>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32"/>
                                        </p:tgtEl>
                                        <p:attrNameLst>
                                          <p:attrName>style.visibility</p:attrName>
                                        </p:attrNameLst>
                                      </p:cBhvr>
                                      <p:to>
                                        <p:strVal val="visible"/>
                                      </p:to>
                                    </p:set>
                                    <p:animEffect transition="in" filter="dissolve">
                                      <p:cBhvr>
                                        <p:cTn id="165" dur="500"/>
                                        <p:tgtEl>
                                          <p:spTgt spid="32"/>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dissolve">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34"/>
                                        </p:tgtEl>
                                        <p:attrNameLst>
                                          <p:attrName>style.visibility</p:attrName>
                                        </p:attrNameLst>
                                      </p:cBhvr>
                                      <p:to>
                                        <p:strVal val="visible"/>
                                      </p:to>
                                    </p:set>
                                    <p:animEffect transition="in" filter="dissolve">
                                      <p:cBhvr>
                                        <p:cTn id="175" dur="500"/>
                                        <p:tgtEl>
                                          <p:spTgt spid="3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5"/>
                                        </p:tgtEl>
                                        <p:attrNameLst>
                                          <p:attrName>style.visibility</p:attrName>
                                        </p:attrNameLst>
                                      </p:cBhvr>
                                      <p:to>
                                        <p:strVal val="visible"/>
                                      </p:to>
                                    </p:set>
                                    <p:animEffect transition="in" filter="dissolve">
                                      <p:cBhvr>
                                        <p:cTn id="180" dur="500"/>
                                        <p:tgtEl>
                                          <p:spTgt spid="35"/>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mph" presetSubtype="2" fill="hold" nodeType="clickEffect">
                                  <p:stCondLst>
                                    <p:cond delay="0"/>
                                  </p:stCondLst>
                                  <p:childTnLst>
                                    <p:animClr clrSpc="rgb" dir="cw">
                                      <p:cBhvr>
                                        <p:cTn id="184" dur="1000" fill="hold"/>
                                        <p:tgtEl>
                                          <p:spTgt spid="11"/>
                                        </p:tgtEl>
                                        <p:attrNameLst>
                                          <p:attrName>fillcolor</p:attrName>
                                        </p:attrNameLst>
                                      </p:cBhvr>
                                      <p:to>
                                        <a:schemeClr val="accent2"/>
                                      </p:to>
                                    </p:animClr>
                                    <p:set>
                                      <p:cBhvr>
                                        <p:cTn id="185" dur="1000" fill="hold"/>
                                        <p:tgtEl>
                                          <p:spTgt spid="11"/>
                                        </p:tgtEl>
                                        <p:attrNameLst>
                                          <p:attrName>fill.type</p:attrName>
                                        </p:attrNameLst>
                                      </p:cBhvr>
                                      <p:to>
                                        <p:strVal val="solid"/>
                                      </p:to>
                                    </p:set>
                                    <p:set>
                                      <p:cBhvr>
                                        <p:cTn id="186" dur="1000" fill="hold"/>
                                        <p:tgtEl>
                                          <p:spTgt spid="11"/>
                                        </p:tgtEl>
                                        <p:attrNameLst>
                                          <p:attrName>fill.on</p:attrName>
                                        </p:attrNameLst>
                                      </p:cBhvr>
                                      <p:to>
                                        <p:strVal val="true"/>
                                      </p:to>
                                    </p:set>
                                  </p:childTnLst>
                                </p:cTn>
                              </p:par>
                              <p:par>
                                <p:cTn id="187" presetID="1" presetClass="emph" presetSubtype="2" fill="hold" nodeType="withEffect">
                                  <p:stCondLst>
                                    <p:cond delay="0"/>
                                  </p:stCondLst>
                                  <p:childTnLst>
                                    <p:animClr clrSpc="rgb" dir="cw">
                                      <p:cBhvr>
                                        <p:cTn id="188" dur="1000" fill="hold"/>
                                        <p:tgtEl>
                                          <p:spTgt spid="12"/>
                                        </p:tgtEl>
                                        <p:attrNameLst>
                                          <p:attrName>fillcolor</p:attrName>
                                        </p:attrNameLst>
                                      </p:cBhvr>
                                      <p:to>
                                        <a:schemeClr val="accent2"/>
                                      </p:to>
                                    </p:animClr>
                                    <p:set>
                                      <p:cBhvr>
                                        <p:cTn id="189" dur="1000" fill="hold"/>
                                        <p:tgtEl>
                                          <p:spTgt spid="12"/>
                                        </p:tgtEl>
                                        <p:attrNameLst>
                                          <p:attrName>fill.type</p:attrName>
                                        </p:attrNameLst>
                                      </p:cBhvr>
                                      <p:to>
                                        <p:strVal val="solid"/>
                                      </p:to>
                                    </p:set>
                                    <p:set>
                                      <p:cBhvr>
                                        <p:cTn id="190" dur="1000" fill="hold"/>
                                        <p:tgtEl>
                                          <p:spTgt spid="12"/>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1000" fill="hold"/>
                                        <p:tgtEl>
                                          <p:spTgt spid="13"/>
                                        </p:tgtEl>
                                        <p:attrNameLst>
                                          <p:attrName>fillcolor</p:attrName>
                                        </p:attrNameLst>
                                      </p:cBhvr>
                                      <p:to>
                                        <a:schemeClr val="accent2"/>
                                      </p:to>
                                    </p:animClr>
                                    <p:set>
                                      <p:cBhvr>
                                        <p:cTn id="193" dur="1000" fill="hold"/>
                                        <p:tgtEl>
                                          <p:spTgt spid="13"/>
                                        </p:tgtEl>
                                        <p:attrNameLst>
                                          <p:attrName>fill.type</p:attrName>
                                        </p:attrNameLst>
                                      </p:cBhvr>
                                      <p:to>
                                        <p:strVal val="solid"/>
                                      </p:to>
                                    </p:set>
                                    <p:set>
                                      <p:cBhvr>
                                        <p:cTn id="194" dur="1000" fill="hold"/>
                                        <p:tgtEl>
                                          <p:spTgt spid="13"/>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1000" fill="hold"/>
                                        <p:tgtEl>
                                          <p:spTgt spid="14"/>
                                        </p:tgtEl>
                                        <p:attrNameLst>
                                          <p:attrName>fillcolor</p:attrName>
                                        </p:attrNameLst>
                                      </p:cBhvr>
                                      <p:to>
                                        <a:schemeClr val="accent2"/>
                                      </p:to>
                                    </p:animClr>
                                    <p:set>
                                      <p:cBhvr>
                                        <p:cTn id="197" dur="1000" fill="hold"/>
                                        <p:tgtEl>
                                          <p:spTgt spid="14"/>
                                        </p:tgtEl>
                                        <p:attrNameLst>
                                          <p:attrName>fill.type</p:attrName>
                                        </p:attrNameLst>
                                      </p:cBhvr>
                                      <p:to>
                                        <p:strVal val="solid"/>
                                      </p:to>
                                    </p:set>
                                    <p:set>
                                      <p:cBhvr>
                                        <p:cTn id="198" dur="1000" fill="hold"/>
                                        <p:tgtEl>
                                          <p:spTgt spid="14"/>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36"/>
                                        </p:tgtEl>
                                        <p:attrNameLst>
                                          <p:attrName>style.visibility</p:attrName>
                                        </p:attrNameLst>
                                      </p:cBhvr>
                                      <p:to>
                                        <p:strVal val="visible"/>
                                      </p:to>
                                    </p:set>
                                    <p:animEffect transition="in" filter="dissolve">
                                      <p:cBhvr>
                                        <p:cTn id="203" dur="500"/>
                                        <p:tgtEl>
                                          <p:spTgt spid="3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37"/>
                                        </p:tgtEl>
                                        <p:attrNameLst>
                                          <p:attrName>style.visibility</p:attrName>
                                        </p:attrNameLst>
                                      </p:cBhvr>
                                      <p:to>
                                        <p:strVal val="visible"/>
                                      </p:to>
                                    </p:set>
                                    <p:animEffect transition="in" filter="dissolve">
                                      <p:cBhvr>
                                        <p:cTn id="206" dur="500"/>
                                        <p:tgtEl>
                                          <p:spTgt spid="3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38"/>
                                        </p:tgtEl>
                                        <p:attrNameLst>
                                          <p:attrName>style.visibility</p:attrName>
                                        </p:attrNameLst>
                                      </p:cBhvr>
                                      <p:to>
                                        <p:strVal val="visible"/>
                                      </p:to>
                                    </p:set>
                                    <p:animEffect transition="in" filter="dissolve">
                                      <p:cBhvr>
                                        <p:cTn id="209" dur="500"/>
                                        <p:tgtEl>
                                          <p:spTgt spid="3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39"/>
                                        </p:tgtEl>
                                        <p:attrNameLst>
                                          <p:attrName>style.visibility</p:attrName>
                                        </p:attrNameLst>
                                      </p:cBhvr>
                                      <p:to>
                                        <p:strVal val="visible"/>
                                      </p:to>
                                    </p:set>
                                    <p:animEffect transition="in" filter="dissolve">
                                      <p:cBhvr>
                                        <p:cTn id="212" dur="500"/>
                                        <p:tgtEl>
                                          <p:spTgt spid="39"/>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mph" presetSubtype="2" fill="hold" nodeType="clickEffect">
                                  <p:stCondLst>
                                    <p:cond delay="0"/>
                                  </p:stCondLst>
                                  <p:childTnLst>
                                    <p:animClr clrSpc="rgb" dir="cw">
                                      <p:cBhvr>
                                        <p:cTn id="216" dur="1000" fill="hold"/>
                                        <p:tgtEl>
                                          <p:spTgt spid="36"/>
                                        </p:tgtEl>
                                        <p:attrNameLst>
                                          <p:attrName>fillcolor</p:attrName>
                                        </p:attrNameLst>
                                      </p:cBhvr>
                                      <p:to>
                                        <a:schemeClr val="accent2"/>
                                      </p:to>
                                    </p:animClr>
                                    <p:set>
                                      <p:cBhvr>
                                        <p:cTn id="217" dur="1000" fill="hold"/>
                                        <p:tgtEl>
                                          <p:spTgt spid="36"/>
                                        </p:tgtEl>
                                        <p:attrNameLst>
                                          <p:attrName>fill.type</p:attrName>
                                        </p:attrNameLst>
                                      </p:cBhvr>
                                      <p:to>
                                        <p:strVal val="solid"/>
                                      </p:to>
                                    </p:set>
                                    <p:set>
                                      <p:cBhvr>
                                        <p:cTn id="218" dur="1000" fill="hold"/>
                                        <p:tgtEl>
                                          <p:spTgt spid="36"/>
                                        </p:tgtEl>
                                        <p:attrNameLst>
                                          <p:attrName>fill.on</p:attrName>
                                        </p:attrNameLst>
                                      </p:cBhvr>
                                      <p:to>
                                        <p:strVal val="true"/>
                                      </p:to>
                                    </p:set>
                                  </p:childTnLst>
                                </p:cTn>
                              </p:par>
                              <p:par>
                                <p:cTn id="219" presetID="1" presetClass="emph" presetSubtype="2" fill="hold" nodeType="withEffect">
                                  <p:stCondLst>
                                    <p:cond delay="0"/>
                                  </p:stCondLst>
                                  <p:childTnLst>
                                    <p:animClr clrSpc="rgb" dir="cw">
                                      <p:cBhvr>
                                        <p:cTn id="220" dur="1000" fill="hold"/>
                                        <p:tgtEl>
                                          <p:spTgt spid="37"/>
                                        </p:tgtEl>
                                        <p:attrNameLst>
                                          <p:attrName>fillcolor</p:attrName>
                                        </p:attrNameLst>
                                      </p:cBhvr>
                                      <p:to>
                                        <a:schemeClr val="accent2"/>
                                      </p:to>
                                    </p:animClr>
                                    <p:set>
                                      <p:cBhvr>
                                        <p:cTn id="221" dur="1000" fill="hold"/>
                                        <p:tgtEl>
                                          <p:spTgt spid="37"/>
                                        </p:tgtEl>
                                        <p:attrNameLst>
                                          <p:attrName>fill.type</p:attrName>
                                        </p:attrNameLst>
                                      </p:cBhvr>
                                      <p:to>
                                        <p:strVal val="solid"/>
                                      </p:to>
                                    </p:set>
                                    <p:set>
                                      <p:cBhvr>
                                        <p:cTn id="222" dur="1000" fill="hold"/>
                                        <p:tgtEl>
                                          <p:spTgt spid="37"/>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40"/>
                                        </p:tgtEl>
                                        <p:attrNameLst>
                                          <p:attrName>style.visibility</p:attrName>
                                        </p:attrNameLst>
                                      </p:cBhvr>
                                      <p:to>
                                        <p:strVal val="visible"/>
                                      </p:to>
                                    </p:set>
                                    <p:animEffect transition="in" filter="dissolve">
                                      <p:cBhvr>
                                        <p:cTn id="227" dur="500"/>
                                        <p:tgtEl>
                                          <p:spTgt spid="40"/>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41"/>
                                        </p:tgtEl>
                                        <p:attrNameLst>
                                          <p:attrName>style.visibility</p:attrName>
                                        </p:attrNameLst>
                                      </p:cBhvr>
                                      <p:to>
                                        <p:strVal val="visible"/>
                                      </p:to>
                                    </p:set>
                                    <p:animEffect transition="in" filter="dissolve">
                                      <p:cBhvr>
                                        <p:cTn id="230" dur="500"/>
                                        <p:tgtEl>
                                          <p:spTgt spid="41"/>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mph" presetSubtype="2" fill="hold" nodeType="clickEffect">
                                  <p:stCondLst>
                                    <p:cond delay="0"/>
                                  </p:stCondLst>
                                  <p:childTnLst>
                                    <p:animClr clrSpc="rgb" dir="cw">
                                      <p:cBhvr>
                                        <p:cTn id="234" dur="1000" fill="hold"/>
                                        <p:tgtEl>
                                          <p:spTgt spid="40"/>
                                        </p:tgtEl>
                                        <p:attrNameLst>
                                          <p:attrName>fillcolor</p:attrName>
                                        </p:attrNameLst>
                                      </p:cBhvr>
                                      <p:to>
                                        <a:schemeClr val="accent2"/>
                                      </p:to>
                                    </p:animClr>
                                    <p:set>
                                      <p:cBhvr>
                                        <p:cTn id="235" dur="1000" fill="hold"/>
                                        <p:tgtEl>
                                          <p:spTgt spid="40"/>
                                        </p:tgtEl>
                                        <p:attrNameLst>
                                          <p:attrName>fill.type</p:attrName>
                                        </p:attrNameLst>
                                      </p:cBhvr>
                                      <p:to>
                                        <p:strVal val="solid"/>
                                      </p:to>
                                    </p:set>
                                    <p:set>
                                      <p:cBhvr>
                                        <p:cTn id="236" dur="1000" fill="hold"/>
                                        <p:tgtEl>
                                          <p:spTgt spid="40"/>
                                        </p:tgtEl>
                                        <p:attrNameLst>
                                          <p:attrName>fill.on</p:attrName>
                                        </p:attrNameLst>
                                      </p:cBhvr>
                                      <p:to>
                                        <p:strVal val="true"/>
                                      </p:to>
                                    </p:set>
                                  </p:childTnLst>
                                </p:cTn>
                              </p:par>
                            </p:childTnLst>
                          </p:cTn>
                        </p:par>
                      </p:childTnLst>
                    </p:cTn>
                  </p:par>
                  <p:par>
                    <p:cTn id="237" fill="hold">
                      <p:stCondLst>
                        <p:cond delay="indefinite"/>
                      </p:stCondLst>
                      <p:childTnLst>
                        <p:par>
                          <p:cTn id="238" fill="hold">
                            <p:stCondLst>
                              <p:cond delay="0"/>
                            </p:stCondLst>
                            <p:childTnLst>
                              <p:par>
                                <p:cTn id="239" presetID="9" presetClass="entr" presetSubtype="0" fill="hold" grpId="0" nodeType="clickEffect">
                                  <p:stCondLst>
                                    <p:cond delay="0"/>
                                  </p:stCondLst>
                                  <p:childTnLst>
                                    <p:set>
                                      <p:cBhvr>
                                        <p:cTn id="240" dur="1" fill="hold">
                                          <p:stCondLst>
                                            <p:cond delay="0"/>
                                          </p:stCondLst>
                                        </p:cTn>
                                        <p:tgtEl>
                                          <p:spTgt spid="44"/>
                                        </p:tgtEl>
                                        <p:attrNameLst>
                                          <p:attrName>style.visibility</p:attrName>
                                        </p:attrNameLst>
                                      </p:cBhvr>
                                      <p:to>
                                        <p:strVal val="visible"/>
                                      </p:to>
                                    </p:set>
                                    <p:animEffect transition="in" filter="dissolve">
                                      <p:cBhvr>
                                        <p:cTn id="241" dur="500"/>
                                        <p:tgtEl>
                                          <p:spTgt spid="44"/>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mph" presetSubtype="2" fill="hold" nodeType="clickEffect">
                                  <p:stCondLst>
                                    <p:cond delay="0"/>
                                  </p:stCondLst>
                                  <p:childTnLst>
                                    <p:animClr clrSpc="rgb" dir="cw">
                                      <p:cBhvr>
                                        <p:cTn id="245" dur="1000" fill="hold"/>
                                        <p:tgtEl>
                                          <p:spTgt spid="41"/>
                                        </p:tgtEl>
                                        <p:attrNameLst>
                                          <p:attrName>fillcolor</p:attrName>
                                        </p:attrNameLst>
                                      </p:cBhvr>
                                      <p:to>
                                        <a:schemeClr val="accent2"/>
                                      </p:to>
                                    </p:animClr>
                                    <p:set>
                                      <p:cBhvr>
                                        <p:cTn id="246" dur="1000" fill="hold"/>
                                        <p:tgtEl>
                                          <p:spTgt spid="41"/>
                                        </p:tgtEl>
                                        <p:attrNameLst>
                                          <p:attrName>fill.type</p:attrName>
                                        </p:attrNameLst>
                                      </p:cBhvr>
                                      <p:to>
                                        <p:strVal val="solid"/>
                                      </p:to>
                                    </p:set>
                                    <p:set>
                                      <p:cBhvr>
                                        <p:cTn id="247" dur="1000" fill="hold"/>
                                        <p:tgtEl>
                                          <p:spTgt spid="41"/>
                                        </p:tgtEl>
                                        <p:attrNameLst>
                                          <p:attrName>fill.on</p:attrName>
                                        </p:attrNameLst>
                                      </p:cBhvr>
                                      <p:to>
                                        <p:strVal val="true"/>
                                      </p:to>
                                    </p:se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45"/>
                                        </p:tgtEl>
                                        <p:attrNameLst>
                                          <p:attrName>style.visibility</p:attrName>
                                        </p:attrNameLst>
                                      </p:cBhvr>
                                      <p:to>
                                        <p:strVal val="visible"/>
                                      </p:to>
                                    </p:set>
                                    <p:animEffect transition="in" filter="dissolve">
                                      <p:cBhvr>
                                        <p:cTn id="252" dur="500"/>
                                        <p:tgtEl>
                                          <p:spTgt spid="45"/>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48"/>
                                        </p:tgtEl>
                                        <p:attrNameLst>
                                          <p:attrName>style.visibility</p:attrName>
                                        </p:attrNameLst>
                                      </p:cBhvr>
                                      <p:to>
                                        <p:strVal val="visible"/>
                                      </p:to>
                                    </p:set>
                                    <p:animEffect transition="in" filter="dissolve">
                                      <p:cBhvr>
                                        <p:cTn id="257" dur="500"/>
                                        <p:tgtEl>
                                          <p:spTgt spid="48"/>
                                        </p:tgtEl>
                                      </p:cBhvr>
                                    </p:animEffect>
                                  </p:childTnLst>
                                </p:cTn>
                              </p:par>
                            </p:childTnLst>
                          </p:cTn>
                        </p:par>
                      </p:childTnLst>
                    </p:cTn>
                  </p:par>
                  <p:par>
                    <p:cTn id="258" fill="hold">
                      <p:stCondLst>
                        <p:cond delay="indefinite"/>
                      </p:stCondLst>
                      <p:childTnLst>
                        <p:par>
                          <p:cTn id="259" fill="hold">
                            <p:stCondLst>
                              <p:cond delay="0"/>
                            </p:stCondLst>
                            <p:childTnLst>
                              <p:par>
                                <p:cTn id="260" presetID="9" presetClass="entr" presetSubtype="0" fill="hold" grpId="0" nodeType="clickEffect">
                                  <p:stCondLst>
                                    <p:cond delay="0"/>
                                  </p:stCondLst>
                                  <p:childTnLst>
                                    <p:set>
                                      <p:cBhvr>
                                        <p:cTn id="261" dur="1" fill="hold">
                                          <p:stCondLst>
                                            <p:cond delay="0"/>
                                          </p:stCondLst>
                                        </p:cTn>
                                        <p:tgtEl>
                                          <p:spTgt spid="49"/>
                                        </p:tgtEl>
                                        <p:attrNameLst>
                                          <p:attrName>style.visibility</p:attrName>
                                        </p:attrNameLst>
                                      </p:cBhvr>
                                      <p:to>
                                        <p:strVal val="visible"/>
                                      </p:to>
                                    </p:set>
                                    <p:animEffect transition="in" filter="dissolve">
                                      <p:cBhvr>
                                        <p:cTn id="262" dur="500"/>
                                        <p:tgtEl>
                                          <p:spTgt spid="49"/>
                                        </p:tgtEl>
                                      </p:cBhvr>
                                    </p:animEffect>
                                  </p:childTnLst>
                                </p:cTn>
                              </p:par>
                            </p:childTnLst>
                          </p:cTn>
                        </p:par>
                      </p:childTnLst>
                    </p:cTn>
                  </p:par>
                  <p:par>
                    <p:cTn id="263" fill="hold">
                      <p:stCondLst>
                        <p:cond delay="indefinite"/>
                      </p:stCondLst>
                      <p:childTnLst>
                        <p:par>
                          <p:cTn id="264" fill="hold">
                            <p:stCondLst>
                              <p:cond delay="0"/>
                            </p:stCondLst>
                            <p:childTnLst>
                              <p:par>
                                <p:cTn id="265" presetID="1" presetClass="emph" presetSubtype="2" fill="hold" nodeType="clickEffect">
                                  <p:stCondLst>
                                    <p:cond delay="0"/>
                                  </p:stCondLst>
                                  <p:childTnLst>
                                    <p:animClr clrSpc="rgb" dir="cw">
                                      <p:cBhvr>
                                        <p:cTn id="266" dur="1000" fill="hold"/>
                                        <p:tgtEl>
                                          <p:spTgt spid="38"/>
                                        </p:tgtEl>
                                        <p:attrNameLst>
                                          <p:attrName>fillcolor</p:attrName>
                                        </p:attrNameLst>
                                      </p:cBhvr>
                                      <p:to>
                                        <a:schemeClr val="accent2"/>
                                      </p:to>
                                    </p:animClr>
                                    <p:set>
                                      <p:cBhvr>
                                        <p:cTn id="267" dur="1000" fill="hold"/>
                                        <p:tgtEl>
                                          <p:spTgt spid="38"/>
                                        </p:tgtEl>
                                        <p:attrNameLst>
                                          <p:attrName>fill.type</p:attrName>
                                        </p:attrNameLst>
                                      </p:cBhvr>
                                      <p:to>
                                        <p:strVal val="solid"/>
                                      </p:to>
                                    </p:set>
                                    <p:set>
                                      <p:cBhvr>
                                        <p:cTn id="268" dur="1000" fill="hold"/>
                                        <p:tgtEl>
                                          <p:spTgt spid="38"/>
                                        </p:tgtEl>
                                        <p:attrNameLst>
                                          <p:attrName>fill.on</p:attrName>
                                        </p:attrNameLst>
                                      </p:cBhvr>
                                      <p:to>
                                        <p:strVal val="true"/>
                                      </p:to>
                                    </p:set>
                                  </p:childTnLst>
                                </p:cTn>
                              </p:par>
                              <p:par>
                                <p:cTn id="269" presetID="1" presetClass="emph" presetSubtype="2" fill="hold" nodeType="withEffect">
                                  <p:stCondLst>
                                    <p:cond delay="0"/>
                                  </p:stCondLst>
                                  <p:childTnLst>
                                    <p:animClr clrSpc="rgb" dir="cw">
                                      <p:cBhvr>
                                        <p:cTn id="270" dur="1000" fill="hold"/>
                                        <p:tgtEl>
                                          <p:spTgt spid="39"/>
                                        </p:tgtEl>
                                        <p:attrNameLst>
                                          <p:attrName>fillcolor</p:attrName>
                                        </p:attrNameLst>
                                      </p:cBhvr>
                                      <p:to>
                                        <a:schemeClr val="accent2"/>
                                      </p:to>
                                    </p:animClr>
                                    <p:set>
                                      <p:cBhvr>
                                        <p:cTn id="271" dur="1000" fill="hold"/>
                                        <p:tgtEl>
                                          <p:spTgt spid="39"/>
                                        </p:tgtEl>
                                        <p:attrNameLst>
                                          <p:attrName>fill.type</p:attrName>
                                        </p:attrNameLst>
                                      </p:cBhvr>
                                      <p:to>
                                        <p:strVal val="solid"/>
                                      </p:to>
                                    </p:set>
                                    <p:set>
                                      <p:cBhvr>
                                        <p:cTn id="272" dur="1000" fill="hold"/>
                                        <p:tgtEl>
                                          <p:spTgt spid="39"/>
                                        </p:tgtEl>
                                        <p:attrNameLst>
                                          <p:attrName>fill.on</p:attrName>
                                        </p:attrNameLst>
                                      </p:cBhvr>
                                      <p:to>
                                        <p:strVal val="true"/>
                                      </p:to>
                                    </p:se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grpId="0" nodeType="clickEffect">
                                  <p:stCondLst>
                                    <p:cond delay="0"/>
                                  </p:stCondLst>
                                  <p:childTnLst>
                                    <p:set>
                                      <p:cBhvr>
                                        <p:cTn id="276" dur="1" fill="hold">
                                          <p:stCondLst>
                                            <p:cond delay="0"/>
                                          </p:stCondLst>
                                        </p:cTn>
                                        <p:tgtEl>
                                          <p:spTgt spid="42"/>
                                        </p:tgtEl>
                                        <p:attrNameLst>
                                          <p:attrName>style.visibility</p:attrName>
                                        </p:attrNameLst>
                                      </p:cBhvr>
                                      <p:to>
                                        <p:strVal val="visible"/>
                                      </p:to>
                                    </p:set>
                                    <p:animEffect transition="in" filter="dissolve">
                                      <p:cBhvr>
                                        <p:cTn id="277" dur="500"/>
                                        <p:tgtEl>
                                          <p:spTgt spid="42"/>
                                        </p:tgtEl>
                                      </p:cBhvr>
                                    </p:animEffect>
                                  </p:childTnLst>
                                </p:cTn>
                              </p:par>
                              <p:par>
                                <p:cTn id="278" presetID="9" presetClass="entr" presetSubtype="0" fill="hold" grpId="0" nodeType="withEffect">
                                  <p:stCondLst>
                                    <p:cond delay="0"/>
                                  </p:stCondLst>
                                  <p:childTnLst>
                                    <p:set>
                                      <p:cBhvr>
                                        <p:cTn id="279" dur="1" fill="hold">
                                          <p:stCondLst>
                                            <p:cond delay="0"/>
                                          </p:stCondLst>
                                        </p:cTn>
                                        <p:tgtEl>
                                          <p:spTgt spid="43"/>
                                        </p:tgtEl>
                                        <p:attrNameLst>
                                          <p:attrName>style.visibility</p:attrName>
                                        </p:attrNameLst>
                                      </p:cBhvr>
                                      <p:to>
                                        <p:strVal val="visible"/>
                                      </p:to>
                                    </p:set>
                                    <p:animEffect transition="in" filter="dissolve">
                                      <p:cBhvr>
                                        <p:cTn id="280" dur="500"/>
                                        <p:tgtEl>
                                          <p:spTgt spid="43"/>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mph" presetSubtype="2" fill="hold" nodeType="clickEffect">
                                  <p:stCondLst>
                                    <p:cond delay="0"/>
                                  </p:stCondLst>
                                  <p:childTnLst>
                                    <p:animClr clrSpc="rgb" dir="cw">
                                      <p:cBhvr>
                                        <p:cTn id="284" dur="1000" fill="hold"/>
                                        <p:tgtEl>
                                          <p:spTgt spid="42"/>
                                        </p:tgtEl>
                                        <p:attrNameLst>
                                          <p:attrName>fillcolor</p:attrName>
                                        </p:attrNameLst>
                                      </p:cBhvr>
                                      <p:to>
                                        <a:schemeClr val="accent2"/>
                                      </p:to>
                                    </p:animClr>
                                    <p:set>
                                      <p:cBhvr>
                                        <p:cTn id="285" dur="1000" fill="hold"/>
                                        <p:tgtEl>
                                          <p:spTgt spid="42"/>
                                        </p:tgtEl>
                                        <p:attrNameLst>
                                          <p:attrName>fill.type</p:attrName>
                                        </p:attrNameLst>
                                      </p:cBhvr>
                                      <p:to>
                                        <p:strVal val="solid"/>
                                      </p:to>
                                    </p:set>
                                    <p:set>
                                      <p:cBhvr>
                                        <p:cTn id="286" dur="1000" fill="hold"/>
                                        <p:tgtEl>
                                          <p:spTgt spid="42"/>
                                        </p:tgtEl>
                                        <p:attrNameLst>
                                          <p:attrName>fill.on</p:attrName>
                                        </p:attrNameLst>
                                      </p:cBhvr>
                                      <p:to>
                                        <p:strVal val="true"/>
                                      </p:to>
                                    </p:set>
                                  </p:childTnLst>
                                </p:cTn>
                              </p:par>
                            </p:childTnLst>
                          </p:cTn>
                        </p:par>
                      </p:childTnLst>
                    </p:cTn>
                  </p:par>
                  <p:par>
                    <p:cTn id="287" fill="hold">
                      <p:stCondLst>
                        <p:cond delay="indefinite"/>
                      </p:stCondLst>
                      <p:childTnLst>
                        <p:par>
                          <p:cTn id="288" fill="hold">
                            <p:stCondLst>
                              <p:cond delay="0"/>
                            </p:stCondLst>
                            <p:childTnLst>
                              <p:par>
                                <p:cTn id="289" presetID="9" presetClass="entr" presetSubtype="0" fill="hold" grpId="0" nodeType="clickEffect">
                                  <p:stCondLst>
                                    <p:cond delay="0"/>
                                  </p:stCondLst>
                                  <p:childTnLst>
                                    <p:set>
                                      <p:cBhvr>
                                        <p:cTn id="290" dur="1" fill="hold">
                                          <p:stCondLst>
                                            <p:cond delay="0"/>
                                          </p:stCondLst>
                                        </p:cTn>
                                        <p:tgtEl>
                                          <p:spTgt spid="46"/>
                                        </p:tgtEl>
                                        <p:attrNameLst>
                                          <p:attrName>style.visibility</p:attrName>
                                        </p:attrNameLst>
                                      </p:cBhvr>
                                      <p:to>
                                        <p:strVal val="visible"/>
                                      </p:to>
                                    </p:set>
                                    <p:animEffect transition="in" filter="dissolve">
                                      <p:cBhvr>
                                        <p:cTn id="291" dur="500"/>
                                        <p:tgtEl>
                                          <p:spTgt spid="46"/>
                                        </p:tgtEl>
                                      </p:cBhvr>
                                    </p:animEffect>
                                  </p:childTnLst>
                                </p:cTn>
                              </p:par>
                            </p:childTnLst>
                          </p:cTn>
                        </p:par>
                      </p:childTnLst>
                    </p:cTn>
                  </p:par>
                  <p:par>
                    <p:cTn id="292" fill="hold">
                      <p:stCondLst>
                        <p:cond delay="indefinite"/>
                      </p:stCondLst>
                      <p:childTnLst>
                        <p:par>
                          <p:cTn id="293" fill="hold">
                            <p:stCondLst>
                              <p:cond delay="0"/>
                            </p:stCondLst>
                            <p:childTnLst>
                              <p:par>
                                <p:cTn id="294" presetID="1" presetClass="emph" presetSubtype="2" fill="hold" nodeType="clickEffect">
                                  <p:stCondLst>
                                    <p:cond delay="0"/>
                                  </p:stCondLst>
                                  <p:childTnLst>
                                    <p:animClr clrSpc="rgb" dir="cw">
                                      <p:cBhvr>
                                        <p:cTn id="295" dur="1000" fill="hold"/>
                                        <p:tgtEl>
                                          <p:spTgt spid="43"/>
                                        </p:tgtEl>
                                        <p:attrNameLst>
                                          <p:attrName>fillcolor</p:attrName>
                                        </p:attrNameLst>
                                      </p:cBhvr>
                                      <p:to>
                                        <a:schemeClr val="accent2"/>
                                      </p:to>
                                    </p:animClr>
                                    <p:set>
                                      <p:cBhvr>
                                        <p:cTn id="296" dur="1000" fill="hold"/>
                                        <p:tgtEl>
                                          <p:spTgt spid="43"/>
                                        </p:tgtEl>
                                        <p:attrNameLst>
                                          <p:attrName>fill.type</p:attrName>
                                        </p:attrNameLst>
                                      </p:cBhvr>
                                      <p:to>
                                        <p:strVal val="solid"/>
                                      </p:to>
                                    </p:set>
                                    <p:set>
                                      <p:cBhvr>
                                        <p:cTn id="297" dur="1000" fill="hold"/>
                                        <p:tgtEl>
                                          <p:spTgt spid="43"/>
                                        </p:tgtEl>
                                        <p:attrNameLst>
                                          <p:attrName>fill.on</p:attrName>
                                        </p:attrNameLst>
                                      </p:cBhvr>
                                      <p:to>
                                        <p:strVal val="true"/>
                                      </p:to>
                                    </p:se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47"/>
                                        </p:tgtEl>
                                        <p:attrNameLst>
                                          <p:attrName>style.visibility</p:attrName>
                                        </p:attrNameLst>
                                      </p:cBhvr>
                                      <p:to>
                                        <p:strVal val="visible"/>
                                      </p:to>
                                    </p:set>
                                    <p:animEffect transition="in" filter="dissolve">
                                      <p:cBhvr>
                                        <p:cTn id="302" dur="500"/>
                                        <p:tgtEl>
                                          <p:spTgt spid="47"/>
                                        </p:tgtEl>
                                      </p:cBhvr>
                                    </p:animEffect>
                                  </p:childTnLst>
                                </p:cTn>
                              </p:par>
                            </p:childTnLst>
                          </p:cTn>
                        </p:par>
                      </p:childTnLst>
                    </p:cTn>
                  </p:par>
                  <p:par>
                    <p:cTn id="303" fill="hold">
                      <p:stCondLst>
                        <p:cond delay="indefinite"/>
                      </p:stCondLst>
                      <p:childTnLst>
                        <p:par>
                          <p:cTn id="304" fill="hold">
                            <p:stCondLst>
                              <p:cond delay="0"/>
                            </p:stCondLst>
                            <p:childTnLst>
                              <p:par>
                                <p:cTn id="305" presetID="9" presetClass="entr" presetSubtype="0" fill="hold" grpId="0" nodeType="clickEffect">
                                  <p:stCondLst>
                                    <p:cond delay="0"/>
                                  </p:stCondLst>
                                  <p:childTnLst>
                                    <p:set>
                                      <p:cBhvr>
                                        <p:cTn id="306" dur="1" fill="hold">
                                          <p:stCondLst>
                                            <p:cond delay="0"/>
                                          </p:stCondLst>
                                        </p:cTn>
                                        <p:tgtEl>
                                          <p:spTgt spid="50"/>
                                        </p:tgtEl>
                                        <p:attrNameLst>
                                          <p:attrName>style.visibility</p:attrName>
                                        </p:attrNameLst>
                                      </p:cBhvr>
                                      <p:to>
                                        <p:strVal val="visible"/>
                                      </p:to>
                                    </p:set>
                                    <p:animEffect transition="in" filter="dissolve">
                                      <p:cBhvr>
                                        <p:cTn id="307" dur="500"/>
                                        <p:tgtEl>
                                          <p:spTgt spid="50"/>
                                        </p:tgtEl>
                                      </p:cBhvr>
                                    </p:animEffect>
                                  </p:childTnLst>
                                </p:cTn>
                              </p:par>
                            </p:childTnLst>
                          </p:cTn>
                        </p:par>
                      </p:childTnLst>
                    </p:cTn>
                  </p:par>
                  <p:par>
                    <p:cTn id="308" fill="hold">
                      <p:stCondLst>
                        <p:cond delay="indefinite"/>
                      </p:stCondLst>
                      <p:childTnLst>
                        <p:par>
                          <p:cTn id="309" fill="hold">
                            <p:stCondLst>
                              <p:cond delay="0"/>
                            </p:stCondLst>
                            <p:childTnLst>
                              <p:par>
                                <p:cTn id="310" presetID="9" presetClass="entr" presetSubtype="0" fill="hold" grpId="0" nodeType="clickEffect">
                                  <p:stCondLst>
                                    <p:cond delay="0"/>
                                  </p:stCondLst>
                                  <p:childTnLst>
                                    <p:set>
                                      <p:cBhvr>
                                        <p:cTn id="311" dur="1" fill="hold">
                                          <p:stCondLst>
                                            <p:cond delay="0"/>
                                          </p:stCondLst>
                                        </p:cTn>
                                        <p:tgtEl>
                                          <p:spTgt spid="51"/>
                                        </p:tgtEl>
                                        <p:attrNameLst>
                                          <p:attrName>style.visibility</p:attrName>
                                        </p:attrNameLst>
                                      </p:cBhvr>
                                      <p:to>
                                        <p:strVal val="visible"/>
                                      </p:to>
                                    </p:set>
                                    <p:animEffect transition="in" filter="dissolve">
                                      <p:cBhvr>
                                        <p:cTn id="312" dur="500"/>
                                        <p:tgtEl>
                                          <p:spTgt spid="51"/>
                                        </p:tgtEl>
                                      </p:cBhvr>
                                    </p:animEffect>
                                  </p:childTnLst>
                                </p:cTn>
                              </p:par>
                            </p:childTnLst>
                          </p:cTn>
                        </p:par>
                      </p:childTnLst>
                    </p:cTn>
                  </p:par>
                  <p:par>
                    <p:cTn id="313" fill="hold">
                      <p:stCondLst>
                        <p:cond delay="indefinite"/>
                      </p:stCondLst>
                      <p:childTnLst>
                        <p:par>
                          <p:cTn id="314" fill="hold">
                            <p:stCondLst>
                              <p:cond delay="0"/>
                            </p:stCondLst>
                            <p:childTnLst>
                              <p:par>
                                <p:cTn id="315" presetID="9" presetClass="entr" presetSubtype="0" fill="hold" grpId="0" nodeType="clickEffect">
                                  <p:stCondLst>
                                    <p:cond delay="0"/>
                                  </p:stCondLst>
                                  <p:childTnLst>
                                    <p:set>
                                      <p:cBhvr>
                                        <p:cTn id="316" dur="1" fill="hold">
                                          <p:stCondLst>
                                            <p:cond delay="0"/>
                                          </p:stCondLst>
                                        </p:cTn>
                                        <p:tgtEl>
                                          <p:spTgt spid="52"/>
                                        </p:tgtEl>
                                        <p:attrNameLst>
                                          <p:attrName>style.visibility</p:attrName>
                                        </p:attrNameLst>
                                      </p:cBhvr>
                                      <p:to>
                                        <p:strVal val="visible"/>
                                      </p:to>
                                    </p:set>
                                    <p:animEffect transition="in" filter="dissolve">
                                      <p:cBhvr>
                                        <p:cTn id="317" dur="500"/>
                                        <p:tgtEl>
                                          <p:spTgt spid="52"/>
                                        </p:tgtEl>
                                      </p:cBhvr>
                                    </p:animEffect>
                                  </p:childTnLst>
                                </p:cTn>
                              </p:par>
                            </p:childTnLst>
                          </p:cTn>
                        </p:par>
                      </p:childTnLst>
                    </p:cTn>
                  </p:par>
                  <p:par>
                    <p:cTn id="318" fill="hold">
                      <p:stCondLst>
                        <p:cond delay="indefinite"/>
                      </p:stCondLst>
                      <p:childTnLst>
                        <p:par>
                          <p:cTn id="319" fill="hold">
                            <p:stCondLst>
                              <p:cond delay="0"/>
                            </p:stCondLst>
                            <p:childTnLst>
                              <p:par>
                                <p:cTn id="320" presetID="9" presetClass="entr" presetSubtype="0" fill="hold" grpId="0" nodeType="clickEffect">
                                  <p:stCondLst>
                                    <p:cond delay="0"/>
                                  </p:stCondLst>
                                  <p:childTnLst>
                                    <p:set>
                                      <p:cBhvr>
                                        <p:cTn id="321" dur="1" fill="hold">
                                          <p:stCondLst>
                                            <p:cond delay="0"/>
                                          </p:stCondLst>
                                        </p:cTn>
                                        <p:tgtEl>
                                          <p:spTgt spid="53"/>
                                        </p:tgtEl>
                                        <p:attrNameLst>
                                          <p:attrName>style.visibility</p:attrName>
                                        </p:attrNameLst>
                                      </p:cBhvr>
                                      <p:to>
                                        <p:strVal val="visible"/>
                                      </p:to>
                                    </p:set>
                                    <p:animEffect transition="in" filter="dissolve">
                                      <p:cBhvr>
                                        <p:cTn id="322" dur="500"/>
                                        <p:tgtEl>
                                          <p:spTgt spid="53"/>
                                        </p:tgtEl>
                                      </p:cBhvr>
                                    </p:animEffect>
                                  </p:childTnLst>
                                </p:cTn>
                              </p:par>
                            </p:childTnLst>
                          </p:cTn>
                        </p:par>
                      </p:childTnLst>
                    </p:cTn>
                  </p:par>
                  <p:par>
                    <p:cTn id="323" fill="hold">
                      <p:stCondLst>
                        <p:cond delay="indefinite"/>
                      </p:stCondLst>
                      <p:childTnLst>
                        <p:par>
                          <p:cTn id="324" fill="hold">
                            <p:stCondLst>
                              <p:cond delay="0"/>
                            </p:stCondLst>
                            <p:childTnLst>
                              <p:par>
                                <p:cTn id="325" presetID="9" presetClass="entr" presetSubtype="0" fill="hold" grpId="0" nodeType="clickEffect">
                                  <p:stCondLst>
                                    <p:cond delay="0"/>
                                  </p:stCondLst>
                                  <p:childTnLst>
                                    <p:set>
                                      <p:cBhvr>
                                        <p:cTn id="326" dur="1" fill="hold">
                                          <p:stCondLst>
                                            <p:cond delay="0"/>
                                          </p:stCondLst>
                                        </p:cTn>
                                        <p:tgtEl>
                                          <p:spTgt spid="54"/>
                                        </p:tgtEl>
                                        <p:attrNameLst>
                                          <p:attrName>style.visibility</p:attrName>
                                        </p:attrNameLst>
                                      </p:cBhvr>
                                      <p:to>
                                        <p:strVal val="visible"/>
                                      </p:to>
                                    </p:set>
                                    <p:animEffect transition="in" filter="dissolve">
                                      <p:cBhvr>
                                        <p:cTn id="327" dur="500"/>
                                        <p:tgtEl>
                                          <p:spTgt spid="54"/>
                                        </p:tgtEl>
                                      </p:cBhvr>
                                    </p:animEffect>
                                  </p:childTnLst>
                                </p:cTn>
                              </p:par>
                            </p:childTnLst>
                          </p:cTn>
                        </p:par>
                      </p:childTnLst>
                    </p:cTn>
                  </p:par>
                  <p:par>
                    <p:cTn id="328" fill="hold">
                      <p:stCondLst>
                        <p:cond delay="indefinite"/>
                      </p:stCondLst>
                      <p:childTnLst>
                        <p:par>
                          <p:cTn id="329" fill="hold">
                            <p:stCondLst>
                              <p:cond delay="0"/>
                            </p:stCondLst>
                            <p:childTnLst>
                              <p:par>
                                <p:cTn id="330" presetID="9" presetClass="entr" presetSubtype="0" fill="hold" grpId="0" nodeType="clickEffect">
                                  <p:stCondLst>
                                    <p:cond delay="0"/>
                                  </p:stCondLst>
                                  <p:childTnLst>
                                    <p:set>
                                      <p:cBhvr>
                                        <p:cTn id="331" dur="1" fill="hold">
                                          <p:stCondLst>
                                            <p:cond delay="0"/>
                                          </p:stCondLst>
                                        </p:cTn>
                                        <p:tgtEl>
                                          <p:spTgt spid="55"/>
                                        </p:tgtEl>
                                        <p:attrNameLst>
                                          <p:attrName>style.visibility</p:attrName>
                                        </p:attrNameLst>
                                      </p:cBhvr>
                                      <p:to>
                                        <p:strVal val="visible"/>
                                      </p:to>
                                    </p:set>
                                    <p:animEffect transition="in" filter="dissolve">
                                      <p:cBhvr>
                                        <p:cTn id="332" dur="500"/>
                                        <p:tgtEl>
                                          <p:spTgt spid="55"/>
                                        </p:tgtEl>
                                      </p:cBhvr>
                                    </p:animEffect>
                                  </p:childTnLst>
                                </p:cTn>
                              </p:par>
                            </p:childTnLst>
                          </p:cTn>
                        </p:par>
                      </p:childTnLst>
                    </p:cTn>
                  </p:par>
                  <p:par>
                    <p:cTn id="333" fill="hold">
                      <p:stCondLst>
                        <p:cond delay="indefinite"/>
                      </p:stCondLst>
                      <p:childTnLst>
                        <p:par>
                          <p:cTn id="334" fill="hold">
                            <p:stCondLst>
                              <p:cond delay="0"/>
                            </p:stCondLst>
                            <p:childTnLst>
                              <p:par>
                                <p:cTn id="335" presetID="9" presetClass="entr" presetSubtype="0" fill="hold" grpId="0" nodeType="clickEffect">
                                  <p:stCondLst>
                                    <p:cond delay="0"/>
                                  </p:stCondLst>
                                  <p:childTnLst>
                                    <p:set>
                                      <p:cBhvr>
                                        <p:cTn id="336" dur="1" fill="hold">
                                          <p:stCondLst>
                                            <p:cond delay="0"/>
                                          </p:stCondLst>
                                        </p:cTn>
                                        <p:tgtEl>
                                          <p:spTgt spid="56"/>
                                        </p:tgtEl>
                                        <p:attrNameLst>
                                          <p:attrName>style.visibility</p:attrName>
                                        </p:attrNameLst>
                                      </p:cBhvr>
                                      <p:to>
                                        <p:strVal val="visible"/>
                                      </p:to>
                                    </p:set>
                                    <p:animEffect transition="in" filter="dissolve">
                                      <p:cBhvr>
                                        <p:cTn id="337" dur="500"/>
                                        <p:tgtEl>
                                          <p:spTgt spid="56"/>
                                        </p:tgtEl>
                                      </p:cBhvr>
                                    </p:animEffect>
                                  </p:childTnLst>
                                </p:cTn>
                              </p:par>
                            </p:childTnLst>
                          </p:cTn>
                        </p:par>
                        <p:par>
                          <p:cTn id="338" fill="hold">
                            <p:stCondLst>
                              <p:cond delay="500"/>
                            </p:stCondLst>
                            <p:childTnLst>
                              <p:par>
                                <p:cTn id="339" presetID="9" presetClass="entr" presetSubtype="0" fill="hold" grpId="0" nodeType="afterEffect">
                                  <p:stCondLst>
                                    <p:cond delay="0"/>
                                  </p:stCondLst>
                                  <p:childTnLst>
                                    <p:set>
                                      <p:cBhvr>
                                        <p:cTn id="340" dur="1" fill="hold">
                                          <p:stCondLst>
                                            <p:cond delay="0"/>
                                          </p:stCondLst>
                                        </p:cTn>
                                        <p:tgtEl>
                                          <p:spTgt spid="57"/>
                                        </p:tgtEl>
                                        <p:attrNameLst>
                                          <p:attrName>style.visibility</p:attrName>
                                        </p:attrNameLst>
                                      </p:cBhvr>
                                      <p:to>
                                        <p:strVal val="visible"/>
                                      </p:to>
                                    </p:set>
                                    <p:animEffect transition="in" filter="dissolve">
                                      <p:cBhvr>
                                        <p:cTn id="341" dur="500"/>
                                        <p:tgtEl>
                                          <p:spTgt spid="57"/>
                                        </p:tgtEl>
                                      </p:cBhvr>
                                    </p:animEffect>
                                  </p:childTnLst>
                                </p:cTn>
                              </p:par>
                            </p:childTnLst>
                          </p:cTn>
                        </p:par>
                        <p:par>
                          <p:cTn id="342" fill="hold">
                            <p:stCondLst>
                              <p:cond delay="1000"/>
                            </p:stCondLst>
                            <p:childTnLst>
                              <p:par>
                                <p:cTn id="343" presetID="9" presetClass="entr" presetSubtype="0" fill="hold" grpId="0" nodeType="afterEffect">
                                  <p:stCondLst>
                                    <p:cond delay="0"/>
                                  </p:stCondLst>
                                  <p:childTnLst>
                                    <p:set>
                                      <p:cBhvr>
                                        <p:cTn id="344" dur="1" fill="hold">
                                          <p:stCondLst>
                                            <p:cond delay="0"/>
                                          </p:stCondLst>
                                        </p:cTn>
                                        <p:tgtEl>
                                          <p:spTgt spid="58"/>
                                        </p:tgtEl>
                                        <p:attrNameLst>
                                          <p:attrName>style.visibility</p:attrName>
                                        </p:attrNameLst>
                                      </p:cBhvr>
                                      <p:to>
                                        <p:strVal val="visible"/>
                                      </p:to>
                                    </p:set>
                                    <p:animEffect transition="in" filter="dissolve">
                                      <p:cBhvr>
                                        <p:cTn id="345" dur="500"/>
                                        <p:tgtEl>
                                          <p:spTgt spid="58"/>
                                        </p:tgtEl>
                                      </p:cBhvr>
                                    </p:animEffect>
                                  </p:childTnLst>
                                </p:cTn>
                              </p:par>
                            </p:childTnLst>
                          </p:cTn>
                        </p:par>
                        <p:par>
                          <p:cTn id="346" fill="hold">
                            <p:stCondLst>
                              <p:cond delay="1500"/>
                            </p:stCondLst>
                            <p:childTnLst>
                              <p:par>
                                <p:cTn id="347" presetID="9" presetClass="entr" presetSubtype="0" fill="hold" grpId="0" nodeType="afterEffect">
                                  <p:stCondLst>
                                    <p:cond delay="0"/>
                                  </p:stCondLst>
                                  <p:childTnLst>
                                    <p:set>
                                      <p:cBhvr>
                                        <p:cTn id="348" dur="1" fill="hold">
                                          <p:stCondLst>
                                            <p:cond delay="0"/>
                                          </p:stCondLst>
                                        </p:cTn>
                                        <p:tgtEl>
                                          <p:spTgt spid="59"/>
                                        </p:tgtEl>
                                        <p:attrNameLst>
                                          <p:attrName>style.visibility</p:attrName>
                                        </p:attrNameLst>
                                      </p:cBhvr>
                                      <p:to>
                                        <p:strVal val="visible"/>
                                      </p:to>
                                    </p:set>
                                    <p:animEffect transition="in" filter="dissolve">
                                      <p:cBhvr>
                                        <p:cTn id="349" dur="500"/>
                                        <p:tgtEl>
                                          <p:spTgt spid="59"/>
                                        </p:tgtEl>
                                      </p:cBhvr>
                                    </p:animEffect>
                                  </p:childTnLst>
                                </p:cTn>
                              </p:par>
                            </p:childTnLst>
                          </p:cTn>
                        </p:par>
                        <p:par>
                          <p:cTn id="350" fill="hold">
                            <p:stCondLst>
                              <p:cond delay="2000"/>
                            </p:stCondLst>
                            <p:childTnLst>
                              <p:par>
                                <p:cTn id="351" presetID="9" presetClass="entr" presetSubtype="0" fill="hold" grpId="0" nodeType="afterEffect">
                                  <p:stCondLst>
                                    <p:cond delay="0"/>
                                  </p:stCondLst>
                                  <p:childTnLst>
                                    <p:set>
                                      <p:cBhvr>
                                        <p:cTn id="352" dur="1" fill="hold">
                                          <p:stCondLst>
                                            <p:cond delay="0"/>
                                          </p:stCondLst>
                                        </p:cTn>
                                        <p:tgtEl>
                                          <p:spTgt spid="60"/>
                                        </p:tgtEl>
                                        <p:attrNameLst>
                                          <p:attrName>style.visibility</p:attrName>
                                        </p:attrNameLst>
                                      </p:cBhvr>
                                      <p:to>
                                        <p:strVal val="visible"/>
                                      </p:to>
                                    </p:set>
                                    <p:animEffect transition="in" filter="dissolve">
                                      <p:cBhvr>
                                        <p:cTn id="353" dur="500"/>
                                        <p:tgtEl>
                                          <p:spTgt spid="60"/>
                                        </p:tgtEl>
                                      </p:cBhvr>
                                    </p:animEffect>
                                  </p:childTnLst>
                                </p:cTn>
                              </p:par>
                            </p:childTnLst>
                          </p:cTn>
                        </p:par>
                        <p:par>
                          <p:cTn id="354" fill="hold">
                            <p:stCondLst>
                              <p:cond delay="2500"/>
                            </p:stCondLst>
                            <p:childTnLst>
                              <p:par>
                                <p:cTn id="355" presetID="9" presetClass="entr" presetSubtype="0" fill="hold" grpId="0" nodeType="afterEffect">
                                  <p:stCondLst>
                                    <p:cond delay="0"/>
                                  </p:stCondLst>
                                  <p:childTnLst>
                                    <p:set>
                                      <p:cBhvr>
                                        <p:cTn id="356" dur="1" fill="hold">
                                          <p:stCondLst>
                                            <p:cond delay="0"/>
                                          </p:stCondLst>
                                        </p:cTn>
                                        <p:tgtEl>
                                          <p:spTgt spid="61"/>
                                        </p:tgtEl>
                                        <p:attrNameLst>
                                          <p:attrName>style.visibility</p:attrName>
                                        </p:attrNameLst>
                                      </p:cBhvr>
                                      <p:to>
                                        <p:strVal val="visible"/>
                                      </p:to>
                                    </p:set>
                                    <p:animEffect transition="in" filter="dissolve">
                                      <p:cBhvr>
                                        <p:cTn id="357" dur="500"/>
                                        <p:tgtEl>
                                          <p:spTgt spid="61"/>
                                        </p:tgtEl>
                                      </p:cBhvr>
                                    </p:animEffect>
                                  </p:childTnLst>
                                </p:cTn>
                              </p:par>
                            </p:childTnLst>
                          </p:cTn>
                        </p:par>
                        <p:par>
                          <p:cTn id="358" fill="hold">
                            <p:stCondLst>
                              <p:cond delay="3000"/>
                            </p:stCondLst>
                            <p:childTnLst>
                              <p:par>
                                <p:cTn id="359" presetID="9" presetClass="entr" presetSubtype="0" fill="hold" grpId="0" nodeType="afterEffect">
                                  <p:stCondLst>
                                    <p:cond delay="0"/>
                                  </p:stCondLst>
                                  <p:childTnLst>
                                    <p:set>
                                      <p:cBhvr>
                                        <p:cTn id="360" dur="1" fill="hold">
                                          <p:stCondLst>
                                            <p:cond delay="0"/>
                                          </p:stCondLst>
                                        </p:cTn>
                                        <p:tgtEl>
                                          <p:spTgt spid="62"/>
                                        </p:tgtEl>
                                        <p:attrNameLst>
                                          <p:attrName>style.visibility</p:attrName>
                                        </p:attrNameLst>
                                      </p:cBhvr>
                                      <p:to>
                                        <p:strVal val="visible"/>
                                      </p:to>
                                    </p:set>
                                    <p:animEffect transition="in" filter="dissolve">
                                      <p:cBhvr>
                                        <p:cTn id="361" dur="500"/>
                                        <p:tgtEl>
                                          <p:spTgt spid="62"/>
                                        </p:tgtEl>
                                      </p:cBhvr>
                                    </p:animEffect>
                                  </p:childTnLst>
                                </p:cTn>
                              </p:par>
                            </p:childTnLst>
                          </p:cTn>
                        </p:par>
                        <p:par>
                          <p:cTn id="362" fill="hold">
                            <p:stCondLst>
                              <p:cond delay="3500"/>
                            </p:stCondLst>
                            <p:childTnLst>
                              <p:par>
                                <p:cTn id="363" presetID="9" presetClass="entr" presetSubtype="0" fill="hold" grpId="0" nodeType="after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6" name="Rectangle 17"/>
          <p:cNvSpPr>
            <a:spLocks noGrp="1" noChangeArrowheads="1"/>
          </p:cNvSpPr>
          <p:nvPr>
            <p:ph type="sldNum" sz="quarter" idx="11"/>
          </p:nvPr>
        </p:nvSpPr>
        <p:spPr/>
        <p:txBody>
          <a:bodyPr/>
          <a:lstStyle/>
          <a:p>
            <a:pPr>
              <a:defRPr/>
            </a:pPr>
            <a:fld id="{4F5E7F48-CB4A-4F28-82B9-5E5902FF6C00}" type="slidenum">
              <a:rPr lang="hr-HR"/>
              <a:pPr>
                <a:defRPr/>
              </a:pPr>
              <a:t>24</a:t>
            </a:fld>
            <a:r>
              <a:rPr lang="hr-HR"/>
              <a:t> / 36</a:t>
            </a:r>
          </a:p>
        </p:txBody>
      </p:sp>
      <p:sp>
        <p:nvSpPr>
          <p:cNvPr id="7" name="Rectangle 18"/>
          <p:cNvSpPr>
            <a:spLocks noGrp="1" noChangeArrowheads="1"/>
          </p:cNvSpPr>
          <p:nvPr>
            <p:ph type="dt" sz="quarter" idx="12"/>
          </p:nvPr>
        </p:nvSpPr>
        <p:spPr/>
        <p:txBody>
          <a:bodyPr/>
          <a:lstStyle/>
          <a:p>
            <a:pPr>
              <a:defRPr/>
            </a:pPr>
            <a:fld id="{ADF6C627-5B9A-4545-894B-A9450EC773BB}"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a:t>Algoritam</a:t>
            </a:r>
          </a:p>
        </p:txBody>
      </p:sp>
      <p:sp>
        <p:nvSpPr>
          <p:cNvPr id="13" name="Content Placeholder 12"/>
          <p:cNvSpPr>
            <a:spLocks noGrp="1"/>
          </p:cNvSpPr>
          <p:nvPr>
            <p:ph idx="4294967295"/>
          </p:nvPr>
        </p:nvSpPr>
        <p:spPr/>
        <p:txBody>
          <a:bodyPr/>
          <a:lstStyle/>
          <a:p>
            <a:pPr>
              <a:defRPr/>
            </a:pPr>
            <a:r>
              <a:rPr lang="hr-HR" smtClean="0"/>
              <a:t>vježba: napišite funkciju </a:t>
            </a:r>
            <a:r>
              <a:rPr lang="hr-HR" b="1" smtClean="0">
                <a:solidFill>
                  <a:srgbClr val="FF0000"/>
                </a:solidFill>
                <a:latin typeface="Courier New" pitchFamily="49" charset="0"/>
                <a:cs typeface="Courier New" pitchFamily="49" charset="0"/>
              </a:rPr>
              <a:t>Merge</a:t>
            </a:r>
          </a:p>
          <a:p>
            <a:pPr lvl="1">
              <a:defRPr/>
            </a:pPr>
            <a:r>
              <a:rPr lang="hr-HR" smtClean="0">
                <a:cs typeface="Courier New" pitchFamily="49" charset="0"/>
              </a:rPr>
              <a:t>funkcija spaja lijevu i desnu sortiranu polovicu u sortirani niz</a:t>
            </a:r>
          </a:p>
        </p:txBody>
      </p:sp>
      <p:sp>
        <p:nvSpPr>
          <p:cNvPr id="29703" name="Rectangle 7"/>
          <p:cNvSpPr>
            <a:spLocks noChangeArrowheads="1"/>
          </p:cNvSpPr>
          <p:nvPr/>
        </p:nvSpPr>
        <p:spPr bwMode="auto">
          <a:xfrm>
            <a:off x="166688" y="2643188"/>
            <a:ext cx="9539287" cy="3354387"/>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a:t>void </a:t>
            </a:r>
            <a:r>
              <a:rPr lang="hr-HR"/>
              <a:t>MSort</a:t>
            </a:r>
            <a:r>
              <a:rPr lang="en-US"/>
              <a:t>(</a:t>
            </a:r>
            <a:r>
              <a:rPr lang="hr-HR"/>
              <a:t>int </a:t>
            </a:r>
            <a:r>
              <a:rPr lang="en-US"/>
              <a:t>A [], </a:t>
            </a:r>
            <a:r>
              <a:rPr lang="hr-HR"/>
              <a:t>int </a:t>
            </a:r>
            <a:r>
              <a:rPr lang="en-US"/>
              <a:t>PomPolje[], int lijevo, int desno) {</a:t>
            </a:r>
          </a:p>
          <a:p>
            <a:pPr>
              <a:spcBef>
                <a:spcPct val="0"/>
              </a:spcBef>
              <a:spcAft>
                <a:spcPct val="20000"/>
              </a:spcAft>
            </a:pPr>
            <a:r>
              <a:rPr lang="en-US"/>
              <a:t>  int sredina;</a:t>
            </a:r>
          </a:p>
          <a:p>
            <a:pPr>
              <a:spcBef>
                <a:spcPct val="0"/>
              </a:spcBef>
              <a:spcAft>
                <a:spcPct val="20000"/>
              </a:spcAft>
            </a:pPr>
            <a:r>
              <a:rPr lang="en-US"/>
              <a:t>  if (lijevo &lt; desno) {</a:t>
            </a:r>
          </a:p>
          <a:p>
            <a:pPr>
              <a:spcBef>
                <a:spcPct val="0"/>
              </a:spcBef>
              <a:spcAft>
                <a:spcPct val="20000"/>
              </a:spcAft>
            </a:pPr>
            <a:r>
              <a:rPr lang="en-US"/>
              <a:t>    sredina = </a:t>
            </a:r>
            <a:r>
              <a:rPr lang="hr-HR"/>
              <a:t>lijevo + </a:t>
            </a:r>
            <a:r>
              <a:rPr lang="en-US"/>
              <a:t>(</a:t>
            </a:r>
            <a:r>
              <a:rPr lang="hr-HR"/>
              <a:t>desno -</a:t>
            </a:r>
            <a:r>
              <a:rPr lang="en-US"/>
              <a:t> </a:t>
            </a:r>
            <a:r>
              <a:rPr lang="hr-HR"/>
              <a:t>lijevo</a:t>
            </a:r>
            <a:r>
              <a:rPr lang="en-US"/>
              <a:t>) / 2;</a:t>
            </a:r>
          </a:p>
          <a:p>
            <a:pPr>
              <a:spcBef>
                <a:spcPct val="0"/>
              </a:spcBef>
              <a:spcAft>
                <a:spcPct val="20000"/>
              </a:spcAft>
            </a:pPr>
            <a:r>
              <a:rPr lang="en-US"/>
              <a:t>    MSort (A, PomPolje, lijevo, sredina);</a:t>
            </a:r>
          </a:p>
          <a:p>
            <a:pPr>
              <a:spcBef>
                <a:spcPct val="0"/>
              </a:spcBef>
              <a:spcAft>
                <a:spcPct val="20000"/>
              </a:spcAft>
            </a:pPr>
            <a:r>
              <a:rPr lang="en-US"/>
              <a:t>    MSort (A, PomPolje, sredina + 1, desno);</a:t>
            </a:r>
          </a:p>
          <a:p>
            <a:pPr>
              <a:spcBef>
                <a:spcPct val="0"/>
              </a:spcBef>
              <a:spcAft>
                <a:spcPct val="20000"/>
              </a:spcAft>
            </a:pPr>
            <a:r>
              <a:rPr lang="en-US"/>
              <a:t>    Merge (A, PomPolje, lijevo, sredina + 1, desno);</a:t>
            </a:r>
          </a:p>
          <a:p>
            <a:pPr>
              <a:spcBef>
                <a:spcPct val="0"/>
              </a:spcBef>
              <a:spcAft>
                <a:spcPct val="20000"/>
              </a:spcAft>
            </a:pPr>
            <a:r>
              <a:rPr lang="en-US"/>
              <a:t>  }</a:t>
            </a:r>
          </a:p>
          <a:p>
            <a:pPr>
              <a:spcBef>
                <a:spcPct val="0"/>
              </a:spcBef>
              <a:spcAft>
                <a:spcPct val="20000"/>
              </a:spcAft>
            </a:pPr>
            <a:r>
              <a:rPr lang="en-US"/>
              <a:t>}</a:t>
            </a:r>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57B185A7-BDBD-48FD-8AEC-1F082DE2A3EA}" type="slidenum">
              <a:rPr lang="hr-HR"/>
              <a:pPr>
                <a:defRPr/>
              </a:pPr>
              <a:t>25</a:t>
            </a:fld>
            <a:r>
              <a:rPr lang="hr-HR"/>
              <a:t> / 36</a:t>
            </a:r>
          </a:p>
        </p:txBody>
      </p:sp>
      <p:sp>
        <p:nvSpPr>
          <p:cNvPr id="6" name="Rectangle 18"/>
          <p:cNvSpPr>
            <a:spLocks noGrp="1" noChangeArrowheads="1"/>
          </p:cNvSpPr>
          <p:nvPr>
            <p:ph type="dt" sz="quarter" idx="12"/>
          </p:nvPr>
        </p:nvSpPr>
        <p:spPr/>
        <p:txBody>
          <a:bodyPr/>
          <a:lstStyle/>
          <a:p>
            <a:pPr>
              <a:defRPr/>
            </a:pPr>
            <a:fld id="{D97E01F0-7964-4D67-85C4-371639DC249E}"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a:t>Napomene</a:t>
            </a:r>
          </a:p>
        </p:txBody>
      </p:sp>
      <p:sp>
        <p:nvSpPr>
          <p:cNvPr id="3" name="Content Placeholder 2"/>
          <p:cNvSpPr>
            <a:spLocks noGrp="1"/>
          </p:cNvSpPr>
          <p:nvPr>
            <p:ph idx="4294967295"/>
          </p:nvPr>
        </p:nvSpPr>
        <p:spPr/>
        <p:txBody>
          <a:bodyPr/>
          <a:lstStyle/>
          <a:p>
            <a:pPr>
              <a:defRPr/>
            </a:pPr>
            <a:r>
              <a:rPr lang="hr-HR" smtClean="0"/>
              <a:t>cijena bržeg sortiranja: memorija</a:t>
            </a:r>
          </a:p>
          <a:p>
            <a:pPr lvl="1">
              <a:defRPr/>
            </a:pPr>
            <a:r>
              <a:rPr lang="hr-HR" smtClean="0"/>
              <a:t>stvara se pomoćno polje!</a:t>
            </a:r>
          </a:p>
          <a:p>
            <a:pPr>
              <a:defRPr/>
            </a:pPr>
            <a:r>
              <a:rPr lang="hr-HR" smtClean="0"/>
              <a:t>rijetko se koristi za sortiranje u središnjoj memoriji </a:t>
            </a:r>
          </a:p>
          <a:p>
            <a:pPr lvl="1">
              <a:defRPr/>
            </a:pPr>
            <a:r>
              <a:rPr lang="hr-HR" smtClean="0"/>
              <a:t>povećani su zahtjevi za dodatnom memorijom i kopiranjem</a:t>
            </a:r>
          </a:p>
          <a:p>
            <a:pPr>
              <a:defRPr/>
            </a:pPr>
            <a:r>
              <a:rPr lang="hr-HR" smtClean="0"/>
              <a:t>to je ključni algoritam za sortiranje na vanjskoj memoriji</a:t>
            </a:r>
          </a:p>
          <a:p>
            <a:pPr>
              <a:defRPr/>
            </a:pPr>
            <a:r>
              <a:rPr lang="hr-HR" smtClean="0"/>
              <a:t>ponašanje u prosječnom i najgorem slučaju: </a:t>
            </a:r>
            <a:r>
              <a:rPr lang="hr-HR" b="1" i="1" smtClean="0">
                <a:solidFill>
                  <a:srgbClr val="FF0000"/>
                </a:solidFill>
                <a:latin typeface="Times New Roman" pitchFamily="18" charset="0"/>
                <a:cs typeface="Times New Roman" pitchFamily="18" charset="0"/>
              </a:rPr>
              <a:t>O(nlog</a:t>
            </a:r>
            <a:r>
              <a:rPr lang="hr-HR" b="1" i="1" baseline="-25000" smtClean="0">
                <a:solidFill>
                  <a:srgbClr val="FF0000"/>
                </a:solidFill>
                <a:latin typeface="Times New Roman" pitchFamily="18" charset="0"/>
                <a:cs typeface="Times New Roman" pitchFamily="18" charset="0"/>
              </a:rPr>
              <a:t>2</a:t>
            </a:r>
            <a:r>
              <a:rPr lang="hr-HR" b="1" i="1" smtClean="0">
                <a:solidFill>
                  <a:srgbClr val="FF0000"/>
                </a:solidFill>
                <a:latin typeface="Times New Roman" pitchFamily="18" charset="0"/>
                <a:cs typeface="Times New Roman" pitchFamily="18" charset="0"/>
              </a:rPr>
              <a:t>n)</a:t>
            </a:r>
          </a:p>
          <a:p>
            <a:pPr>
              <a:defRPr/>
            </a:pPr>
            <a:r>
              <a:rPr lang="hr-HR" smtClean="0"/>
              <a:t>ne radi ništa brže ako je ulazni niz već sortiran!</a:t>
            </a:r>
            <a:endParaRPr lang="hr-HR" b="1" i="1" smtClean="0">
              <a:solidFill>
                <a:srgbClr val="FF0000"/>
              </a:solidFill>
              <a:latin typeface="Times New Roman" pitchFamily="18" charset="0"/>
              <a:cs typeface="Times New Roman" pitchFamily="18" charset="0"/>
            </a:endParaRPr>
          </a:p>
          <a:p>
            <a:pPr>
              <a:defRPr/>
            </a:pPr>
            <a:endParaRPr lang="hr-HR" b="1" i="1" smtClean="0">
              <a:solidFill>
                <a:srgbClr val="FF0000"/>
              </a:solidFill>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47C0767A-41E7-4268-9953-ADFDEB6E269C}" type="slidenum">
              <a:rPr lang="hr-HR"/>
              <a:pPr>
                <a:defRPr/>
              </a:pPr>
              <a:t>26</a:t>
            </a:fld>
            <a:r>
              <a:rPr lang="hr-HR"/>
              <a:t> / 36</a:t>
            </a:r>
          </a:p>
        </p:txBody>
      </p:sp>
      <p:sp>
        <p:nvSpPr>
          <p:cNvPr id="6" name="Rectangle 18"/>
          <p:cNvSpPr>
            <a:spLocks noGrp="1" noChangeArrowheads="1"/>
          </p:cNvSpPr>
          <p:nvPr>
            <p:ph type="dt" sz="quarter" idx="12"/>
          </p:nvPr>
        </p:nvSpPr>
        <p:spPr/>
        <p:txBody>
          <a:bodyPr/>
          <a:lstStyle/>
          <a:p>
            <a:pPr>
              <a:defRPr/>
            </a:pPr>
            <a:fld id="{455D920F-D686-4B6A-B372-426CB4D1AA96}" type="datetime1">
              <a:rPr lang="hr-HR" smtClean="0"/>
              <a:pPr>
                <a:defRPr/>
              </a:pPr>
              <a:t>4.3.2013.</a:t>
            </a:fld>
            <a:endParaRPr lang="hr-HR"/>
          </a:p>
        </p:txBody>
      </p:sp>
      <p:sp>
        <p:nvSpPr>
          <p:cNvPr id="1922052" name="Rectangle 4"/>
          <p:cNvSpPr>
            <a:spLocks noGrp="1" noChangeArrowheads="1"/>
          </p:cNvSpPr>
          <p:nvPr>
            <p:ph type="title" idx="4294967295"/>
          </p:nvPr>
        </p:nvSpPr>
        <p:spPr/>
        <p:txBody>
          <a:bodyPr/>
          <a:lstStyle/>
          <a:p>
            <a:pPr>
              <a:defRPr/>
            </a:pPr>
            <a:r>
              <a:rPr lang="hr-HR"/>
              <a:t>Quicksort</a:t>
            </a:r>
          </a:p>
        </p:txBody>
      </p:sp>
      <p:sp>
        <p:nvSpPr>
          <p:cNvPr id="1922053" name="Rectangle 5"/>
          <p:cNvSpPr>
            <a:spLocks noGrp="1" noChangeArrowheads="1"/>
          </p:cNvSpPr>
          <p:nvPr>
            <p:ph type="body" idx="4294967295"/>
          </p:nvPr>
        </p:nvSpPr>
        <p:spPr/>
        <p:txBody>
          <a:bodyPr/>
          <a:lstStyle/>
          <a:p>
            <a:pPr>
              <a:defRPr/>
            </a:pPr>
            <a:r>
              <a:rPr lang="hr-HR" smtClean="0"/>
              <a:t>do sada najbrži poznati algoritam za sortiranje</a:t>
            </a:r>
          </a:p>
          <a:p>
            <a:pPr>
              <a:defRPr/>
            </a:pPr>
            <a:r>
              <a:rPr lang="hr-HR" smtClean="0"/>
              <a:t>rekurzija: "podijeli pa vladaj“</a:t>
            </a:r>
          </a:p>
          <a:p>
            <a:pPr lvl="1">
              <a:defRPr/>
            </a:pPr>
            <a:r>
              <a:rPr lang="hr-HR" sz="1400" smtClean="0"/>
              <a:t>http://euler.slu.edu/~goldwasser/demos/quicksort/</a:t>
            </a:r>
          </a:p>
          <a:p>
            <a:pPr lvl="1">
              <a:defRPr/>
            </a:pPr>
            <a:r>
              <a:rPr lang="hr-HR" sz="1400" smtClean="0"/>
              <a:t>http://www.cs.queensu.ca/home/cisc121/2004f/lecturenotes/malamb/SortingDemos/QuickSortDemo.html</a:t>
            </a:r>
          </a:p>
          <a:p>
            <a:pPr>
              <a:defRPr/>
            </a:pPr>
            <a:r>
              <a:rPr lang="hr-HR" smtClean="0"/>
              <a:t>4 koraka – </a:t>
            </a:r>
            <a:r>
              <a:rPr lang="hr-HR" i="1" smtClean="0">
                <a:latin typeface="Times New Roman" pitchFamily="18" charset="0"/>
                <a:cs typeface="Times New Roman" pitchFamily="18" charset="0"/>
              </a:rPr>
              <a:t>quicksort (S)</a:t>
            </a:r>
          </a:p>
          <a:p>
            <a:pPr lvl="1">
              <a:defRPr/>
            </a:pPr>
            <a:r>
              <a:rPr lang="hr-HR" smtClean="0"/>
              <a:t>ako je broj članova polja </a:t>
            </a:r>
            <a:r>
              <a:rPr lang="hr-HR" i="1" smtClean="0">
                <a:latin typeface="Times New Roman" pitchFamily="18" charset="0"/>
              </a:rPr>
              <a:t>S</a:t>
            </a:r>
            <a:r>
              <a:rPr lang="hr-HR" smtClean="0"/>
              <a:t> jednak 0 ili 1, povratak u pozivni program</a:t>
            </a:r>
          </a:p>
          <a:p>
            <a:pPr lvl="1">
              <a:defRPr/>
            </a:pPr>
            <a:r>
              <a:rPr lang="hr-HR" smtClean="0"/>
              <a:t>odabrati bilo koji član </a:t>
            </a:r>
            <a:r>
              <a:rPr lang="hr-HR" sz="2800" i="1" smtClean="0">
                <a:solidFill>
                  <a:srgbClr val="FF0000"/>
                </a:solidFill>
                <a:latin typeface="Times New Roman" pitchFamily="18" charset="0"/>
              </a:rPr>
              <a:t>v</a:t>
            </a:r>
            <a:r>
              <a:rPr lang="hr-HR" sz="2800" smtClean="0">
                <a:latin typeface="Times New Roman" pitchFamily="18" charset="0"/>
              </a:rPr>
              <a:t> </a:t>
            </a:r>
            <a:r>
              <a:rPr lang="hr-HR" smtClean="0"/>
              <a:t>u polju </a:t>
            </a:r>
            <a:r>
              <a:rPr lang="hr-HR" sz="2800" i="1" smtClean="0">
                <a:latin typeface="Times New Roman" pitchFamily="18" charset="0"/>
              </a:rPr>
              <a:t>S.</a:t>
            </a:r>
            <a:r>
              <a:rPr lang="hr-HR" smtClean="0"/>
              <a:t> To je stožer (</a:t>
            </a:r>
            <a:r>
              <a:rPr lang="hr-HR" i="1" smtClean="0"/>
              <a:t>pivot</a:t>
            </a:r>
            <a:r>
              <a:rPr lang="hr-HR" smtClean="0"/>
              <a:t>)</a:t>
            </a:r>
          </a:p>
          <a:p>
            <a:pPr lvl="1">
              <a:defRPr/>
            </a:pPr>
            <a:r>
              <a:rPr lang="hr-HR" smtClean="0"/>
              <a:t>podijeli preostale članove polja </a:t>
            </a:r>
            <a:r>
              <a:rPr lang="hr-HR" sz="2800" i="1" smtClean="0">
                <a:latin typeface="Times New Roman" pitchFamily="18" charset="0"/>
              </a:rPr>
              <a:t>S, S  \ {</a:t>
            </a:r>
            <a:r>
              <a:rPr lang="hr-HR" sz="2800" i="1" smtClean="0">
                <a:solidFill>
                  <a:srgbClr val="FF0000"/>
                </a:solidFill>
                <a:latin typeface="Times New Roman" pitchFamily="18" charset="0"/>
              </a:rPr>
              <a:t>v</a:t>
            </a:r>
            <a:r>
              <a:rPr lang="hr-HR" sz="2800" i="1" smtClean="0">
                <a:latin typeface="Times New Roman" pitchFamily="18" charset="0"/>
              </a:rPr>
              <a:t>}</a:t>
            </a:r>
            <a:r>
              <a:rPr lang="hr-HR" smtClean="0"/>
              <a:t> u dva odvojena skupa:</a:t>
            </a:r>
          </a:p>
          <a:p>
            <a:pPr lvl="2">
              <a:defRPr/>
            </a:pPr>
            <a:r>
              <a:rPr lang="hr-HR" sz="2400" i="1" smtClean="0">
                <a:latin typeface="Times New Roman" pitchFamily="18" charset="0"/>
              </a:rPr>
              <a:t>S</a:t>
            </a:r>
            <a:r>
              <a:rPr lang="hr-HR" sz="2400" i="1" baseline="-25000" smtClean="0">
                <a:latin typeface="Times New Roman" pitchFamily="18" charset="0"/>
              </a:rPr>
              <a:t>1</a:t>
            </a:r>
            <a:r>
              <a:rPr lang="hr-HR" sz="2400" i="1" smtClean="0">
                <a:latin typeface="Times New Roman" pitchFamily="18" charset="0"/>
              </a:rPr>
              <a:t> = { x </a:t>
            </a:r>
            <a:r>
              <a:rPr lang="hr-HR" sz="2400" i="1" smtClean="0">
                <a:latin typeface="Times New Roman" pitchFamily="18" charset="0"/>
                <a:sym typeface="Symbol" pitchFamily="18" charset="2"/>
              </a:rPr>
              <a:t></a:t>
            </a:r>
            <a:r>
              <a:rPr lang="hr-HR" sz="2400" i="1" smtClean="0">
                <a:latin typeface="Times New Roman" pitchFamily="18" charset="0"/>
              </a:rPr>
              <a:t> S  \ {</a:t>
            </a:r>
            <a:r>
              <a:rPr lang="hr-HR" sz="2400" i="1" smtClean="0">
                <a:solidFill>
                  <a:srgbClr val="FF0000"/>
                </a:solidFill>
                <a:latin typeface="Times New Roman" pitchFamily="18" charset="0"/>
              </a:rPr>
              <a:t>v</a:t>
            </a:r>
            <a:r>
              <a:rPr lang="hr-HR" sz="2400" i="1" smtClean="0">
                <a:latin typeface="Times New Roman" pitchFamily="18" charset="0"/>
              </a:rPr>
              <a:t>} </a:t>
            </a:r>
            <a:r>
              <a:rPr lang="hr-HR" sz="2400" i="1" smtClean="0">
                <a:latin typeface="Times New Roman" pitchFamily="18" charset="0"/>
                <a:sym typeface="Symbol" pitchFamily="18" charset="2"/>
              </a:rPr>
              <a:t></a:t>
            </a:r>
            <a:r>
              <a:rPr lang="hr-HR" sz="2400" i="1" smtClean="0">
                <a:latin typeface="Times New Roman" pitchFamily="18" charset="0"/>
              </a:rPr>
              <a:t> x </a:t>
            </a:r>
            <a:r>
              <a:rPr lang="hr-HR" sz="2400" i="1" smtClean="0">
                <a:latin typeface="Times New Roman" pitchFamily="18" charset="0"/>
                <a:sym typeface="Symbol" pitchFamily="18" charset="2"/>
              </a:rPr>
              <a:t></a:t>
            </a:r>
            <a:r>
              <a:rPr lang="hr-HR" sz="2400" i="1" smtClean="0">
                <a:latin typeface="Times New Roman" pitchFamily="18" charset="0"/>
              </a:rPr>
              <a:t> </a:t>
            </a:r>
            <a:r>
              <a:rPr lang="hr-HR" sz="2400" i="1" smtClean="0">
                <a:solidFill>
                  <a:srgbClr val="FF0000"/>
                </a:solidFill>
                <a:latin typeface="Times New Roman" pitchFamily="18" charset="0"/>
              </a:rPr>
              <a:t>v</a:t>
            </a:r>
            <a:r>
              <a:rPr lang="hr-HR" sz="2400" i="1" smtClean="0">
                <a:latin typeface="Times New Roman" pitchFamily="18" charset="0"/>
              </a:rPr>
              <a:t>}  </a:t>
            </a:r>
            <a:r>
              <a:rPr lang="hr-HR" sz="2400" smtClean="0"/>
              <a:t>(sve što je manje od stožera, preseli lijevo)</a:t>
            </a:r>
          </a:p>
          <a:p>
            <a:pPr lvl="2">
              <a:defRPr/>
            </a:pPr>
            <a:r>
              <a:rPr lang="hr-HR" sz="2400" i="1" smtClean="0">
                <a:latin typeface="Times New Roman" pitchFamily="18" charset="0"/>
              </a:rPr>
              <a:t>S</a:t>
            </a:r>
            <a:r>
              <a:rPr lang="hr-HR" sz="2400" i="1" baseline="-25000" smtClean="0">
                <a:latin typeface="Times New Roman" pitchFamily="18" charset="0"/>
              </a:rPr>
              <a:t>2</a:t>
            </a:r>
            <a:r>
              <a:rPr lang="hr-HR" sz="2400" i="1" smtClean="0">
                <a:latin typeface="Times New Roman" pitchFamily="18" charset="0"/>
              </a:rPr>
              <a:t> = { x </a:t>
            </a:r>
            <a:r>
              <a:rPr lang="hr-HR" sz="2400" i="1" smtClean="0">
                <a:latin typeface="Times New Roman" pitchFamily="18" charset="0"/>
                <a:sym typeface="Symbol" pitchFamily="18" charset="2"/>
              </a:rPr>
              <a:t></a:t>
            </a:r>
            <a:r>
              <a:rPr lang="hr-HR" sz="2400" i="1" smtClean="0">
                <a:latin typeface="Times New Roman" pitchFamily="18" charset="0"/>
              </a:rPr>
              <a:t> S  \ {</a:t>
            </a:r>
            <a:r>
              <a:rPr lang="hr-HR" sz="2400" i="1" smtClean="0">
                <a:solidFill>
                  <a:srgbClr val="FF0000"/>
                </a:solidFill>
                <a:latin typeface="Times New Roman" pitchFamily="18" charset="0"/>
              </a:rPr>
              <a:t>v</a:t>
            </a:r>
            <a:r>
              <a:rPr lang="hr-HR" sz="2400" i="1" smtClean="0">
                <a:latin typeface="Times New Roman" pitchFamily="18" charset="0"/>
              </a:rPr>
              <a:t>} </a:t>
            </a:r>
            <a:r>
              <a:rPr lang="hr-HR" sz="2400" i="1" smtClean="0">
                <a:latin typeface="Times New Roman" pitchFamily="18" charset="0"/>
                <a:sym typeface="Symbol" pitchFamily="18" charset="2"/>
              </a:rPr>
              <a:t></a:t>
            </a:r>
            <a:r>
              <a:rPr lang="hr-HR" sz="2400" i="1" smtClean="0">
                <a:latin typeface="Times New Roman" pitchFamily="18" charset="0"/>
              </a:rPr>
              <a:t> x </a:t>
            </a:r>
            <a:r>
              <a:rPr lang="hr-HR" sz="2400" i="1" smtClean="0">
                <a:latin typeface="Times New Roman" pitchFamily="18" charset="0"/>
                <a:sym typeface="Symbol" pitchFamily="18" charset="2"/>
              </a:rPr>
              <a:t></a:t>
            </a:r>
            <a:r>
              <a:rPr lang="hr-HR" sz="2400" i="1" smtClean="0">
                <a:latin typeface="Times New Roman" pitchFamily="18" charset="0"/>
              </a:rPr>
              <a:t> </a:t>
            </a:r>
            <a:r>
              <a:rPr lang="hr-HR" sz="2400" i="1" smtClean="0">
                <a:solidFill>
                  <a:srgbClr val="FF0000"/>
                </a:solidFill>
                <a:latin typeface="Times New Roman" pitchFamily="18" charset="0"/>
              </a:rPr>
              <a:t>v</a:t>
            </a:r>
            <a:r>
              <a:rPr lang="hr-HR" sz="2400" i="1" smtClean="0">
                <a:latin typeface="Times New Roman" pitchFamily="18" charset="0"/>
              </a:rPr>
              <a:t>} </a:t>
            </a:r>
            <a:r>
              <a:rPr lang="hr-HR" sz="2400" smtClean="0"/>
              <a:t>(sve što je veće od stožera, preseli desno)</a:t>
            </a:r>
          </a:p>
          <a:p>
            <a:pPr lvl="1">
              <a:defRPr/>
            </a:pPr>
            <a:r>
              <a:rPr lang="hr-HR" smtClean="0"/>
              <a:t>vrati niz sastavljen od </a:t>
            </a:r>
            <a:r>
              <a:rPr lang="hr-HR" sz="2800" i="1" smtClean="0">
                <a:latin typeface="Times New Roman" pitchFamily="18" charset="0"/>
              </a:rPr>
              <a:t>{quicksort (S</a:t>
            </a:r>
            <a:r>
              <a:rPr lang="hr-HR" sz="2800" i="1" baseline="-25000" smtClean="0">
                <a:latin typeface="Times New Roman" pitchFamily="18" charset="0"/>
              </a:rPr>
              <a:t>1</a:t>
            </a:r>
            <a:r>
              <a:rPr lang="hr-HR" sz="2800" i="1" smtClean="0">
                <a:latin typeface="Times New Roman" pitchFamily="18" charset="0"/>
              </a:rPr>
              <a:t>), </a:t>
            </a:r>
            <a:r>
              <a:rPr lang="hr-HR" sz="2800" i="1" smtClean="0">
                <a:solidFill>
                  <a:srgbClr val="FF0000"/>
                </a:solidFill>
                <a:latin typeface="Times New Roman" pitchFamily="18" charset="0"/>
              </a:rPr>
              <a:t>v</a:t>
            </a:r>
            <a:r>
              <a:rPr lang="hr-HR" sz="2800" i="1" smtClean="0">
                <a:latin typeface="Times New Roman" pitchFamily="18" charset="0"/>
              </a:rPr>
              <a:t>, quicksort (S</a:t>
            </a:r>
            <a:r>
              <a:rPr lang="hr-HR" sz="2800" i="1" baseline="-25000" smtClean="0">
                <a:latin typeface="Times New Roman" pitchFamily="18" charset="0"/>
              </a:rPr>
              <a:t>2</a:t>
            </a:r>
            <a:r>
              <a:rPr lang="hr-HR" sz="2800" i="1" smtClean="0">
                <a:latin typeface="Times New Roman" pitchFamily="18" charset="0"/>
              </a:rPr>
              <a:t>)}</a:t>
            </a:r>
            <a:endParaRPr lang="hr-HR" smtClean="0"/>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156D7C25-380A-4D43-A124-D31C2B223C62}" type="slidenum">
              <a:rPr lang="hr-HR"/>
              <a:pPr>
                <a:defRPr/>
              </a:pPr>
              <a:t>27</a:t>
            </a:fld>
            <a:r>
              <a:rPr lang="hr-HR"/>
              <a:t> / 36</a:t>
            </a:r>
          </a:p>
        </p:txBody>
      </p:sp>
      <p:sp>
        <p:nvSpPr>
          <p:cNvPr id="6" name="Rectangle 18"/>
          <p:cNvSpPr>
            <a:spLocks noGrp="1" noChangeArrowheads="1"/>
          </p:cNvSpPr>
          <p:nvPr>
            <p:ph type="dt" sz="quarter" idx="12"/>
          </p:nvPr>
        </p:nvSpPr>
        <p:spPr/>
        <p:txBody>
          <a:bodyPr/>
          <a:lstStyle/>
          <a:p>
            <a:pPr>
              <a:defRPr/>
            </a:pPr>
            <a:fld id="{777C10BA-38D4-4E99-B670-A5D24F1F05E6}" type="datetime1">
              <a:rPr lang="hr-HR" smtClean="0"/>
              <a:pPr>
                <a:defRPr/>
              </a:pPr>
              <a:t>4.3.2013.</a:t>
            </a:fld>
            <a:endParaRPr lang="hr-HR"/>
          </a:p>
        </p:txBody>
      </p:sp>
      <p:sp>
        <p:nvSpPr>
          <p:cNvPr id="1924098" name="Rectangle 2"/>
          <p:cNvSpPr>
            <a:spLocks noGrp="1" noChangeArrowheads="1"/>
          </p:cNvSpPr>
          <p:nvPr>
            <p:ph type="title" idx="4294967295"/>
          </p:nvPr>
        </p:nvSpPr>
        <p:spPr/>
        <p:txBody>
          <a:bodyPr/>
          <a:lstStyle/>
          <a:p>
            <a:pPr>
              <a:defRPr/>
            </a:pPr>
            <a:r>
              <a:rPr lang="hr-HR" smtClean="0"/>
              <a:t>Izbor stožera</a:t>
            </a:r>
          </a:p>
        </p:txBody>
      </p:sp>
      <p:sp>
        <p:nvSpPr>
          <p:cNvPr id="1924099" name="Rectangle 3"/>
          <p:cNvSpPr>
            <a:spLocks noGrp="1" noChangeArrowheads="1"/>
          </p:cNvSpPr>
          <p:nvPr>
            <p:ph type="body" idx="4294967295"/>
          </p:nvPr>
        </p:nvSpPr>
        <p:spPr>
          <a:xfrm>
            <a:off x="273050" y="992188"/>
            <a:ext cx="9359900" cy="5222875"/>
          </a:xfrm>
        </p:spPr>
        <p:txBody>
          <a:bodyPr/>
          <a:lstStyle/>
          <a:p>
            <a:pPr>
              <a:lnSpc>
                <a:spcPct val="95000"/>
              </a:lnSpc>
            </a:pPr>
            <a:r>
              <a:rPr lang="hr-HR" sz="2400" smtClean="0"/>
              <a:t>nije jednoznačno određen</a:t>
            </a:r>
          </a:p>
          <a:p>
            <a:pPr>
              <a:lnSpc>
                <a:spcPct val="95000"/>
              </a:lnSpc>
            </a:pPr>
            <a:r>
              <a:rPr lang="hr-HR" sz="2400" smtClean="0"/>
              <a:t>nije jednoznačno određeno niti što učiniti s članovima polja jednakim stožeru</a:t>
            </a:r>
          </a:p>
          <a:p>
            <a:pPr lvl="1">
              <a:lnSpc>
                <a:spcPct val="95000"/>
              </a:lnSpc>
            </a:pPr>
            <a:r>
              <a:rPr lang="hr-HR" sz="2000" smtClean="0"/>
              <a:t>to postaje pitanje realizacije algoritma</a:t>
            </a:r>
          </a:p>
          <a:p>
            <a:pPr lvl="1">
              <a:lnSpc>
                <a:spcPct val="95000"/>
              </a:lnSpc>
            </a:pPr>
            <a:r>
              <a:rPr lang="hr-HR" sz="2000" smtClean="0"/>
              <a:t>dio dobre izvedbe je učinkovito rješenje ovog pitanja</a:t>
            </a:r>
          </a:p>
          <a:p>
            <a:pPr lvl="2">
              <a:lnSpc>
                <a:spcPct val="95000"/>
              </a:lnSpc>
            </a:pPr>
            <a:r>
              <a:rPr lang="hr-HR" sz="1800" smtClean="0"/>
              <a:t>Weiss: "Data Structures and Algorithm Analysis in C". </a:t>
            </a:r>
          </a:p>
          <a:p>
            <a:pPr>
              <a:lnSpc>
                <a:spcPct val="95000"/>
              </a:lnSpc>
            </a:pPr>
            <a:r>
              <a:rPr lang="hr-HR" sz="2400" smtClean="0"/>
              <a:t>moguće metode izbora stožera:</a:t>
            </a:r>
          </a:p>
          <a:p>
            <a:pPr lvl="1">
              <a:lnSpc>
                <a:spcPct val="95000"/>
              </a:lnSpc>
            </a:pPr>
            <a:r>
              <a:rPr lang="hr-HR" sz="2000" smtClean="0"/>
              <a:t>procjena medijana temeljem 3 elementa (prvi element, zadnji element, element na polovici)</a:t>
            </a:r>
          </a:p>
          <a:p>
            <a:pPr lvl="2">
              <a:lnSpc>
                <a:spcPct val="95000"/>
              </a:lnSpc>
            </a:pPr>
            <a:r>
              <a:rPr lang="hr-HR" sz="1800" smtClean="0"/>
              <a:t>pri procjeni medijana, ti se elementi odmah sortiraju</a:t>
            </a:r>
          </a:p>
          <a:p>
            <a:pPr lvl="1">
              <a:lnSpc>
                <a:spcPct val="95000"/>
              </a:lnSpc>
            </a:pPr>
            <a:r>
              <a:rPr lang="hr-HR" sz="2000" smtClean="0"/>
              <a:t>druge mogućnosti: slučajni element, prvi element, zadnji element</a:t>
            </a:r>
          </a:p>
          <a:p>
            <a:pPr lvl="1">
              <a:lnSpc>
                <a:spcPct val="95000"/>
              </a:lnSpc>
            </a:pPr>
            <a:r>
              <a:rPr lang="hr-HR" sz="2000" smtClean="0"/>
              <a:t>npr. niz: 8  1  4  9  6  3  5  2  7  0</a:t>
            </a:r>
          </a:p>
          <a:p>
            <a:pPr lvl="2">
              <a:lnSpc>
                <a:spcPct val="95000"/>
              </a:lnSpc>
            </a:pPr>
            <a:r>
              <a:rPr lang="hr-HR" sz="1800" smtClean="0"/>
              <a:t>pivot = med3 (8, 6, 0)  = 6</a:t>
            </a:r>
          </a:p>
          <a:p>
            <a:pPr lvl="1">
              <a:lnSpc>
                <a:spcPct val="95000"/>
              </a:lnSpc>
            </a:pPr>
            <a:r>
              <a:rPr lang="hr-HR" sz="2000" smtClean="0"/>
              <a:t>koji je najgori mogući odabir stožera?</a:t>
            </a:r>
          </a:p>
          <a:p>
            <a:pPr lvl="1">
              <a:lnSpc>
                <a:spcPct val="95000"/>
              </a:lnSpc>
            </a:pPr>
            <a:r>
              <a:rPr lang="hr-HR" sz="2000" smtClean="0"/>
              <a:t>što je stvarni medijan?</a:t>
            </a:r>
          </a:p>
          <a:p>
            <a:pPr lvl="2">
              <a:lnSpc>
                <a:spcPct val="95000"/>
              </a:lnSpc>
            </a:pPr>
            <a:endParaRPr lang="hr-HR" sz="1800" smtClean="0"/>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19" name="Rectangle 17"/>
          <p:cNvSpPr>
            <a:spLocks noGrp="1" noChangeArrowheads="1"/>
          </p:cNvSpPr>
          <p:nvPr>
            <p:ph type="sldNum" sz="quarter" idx="11"/>
          </p:nvPr>
        </p:nvSpPr>
        <p:spPr/>
        <p:txBody>
          <a:bodyPr/>
          <a:lstStyle/>
          <a:p>
            <a:pPr>
              <a:defRPr/>
            </a:pPr>
            <a:fld id="{5C3670B4-90AA-417F-BC0D-03BE93EF7A61}" type="slidenum">
              <a:rPr lang="hr-HR"/>
              <a:pPr>
                <a:defRPr/>
              </a:pPr>
              <a:t>28</a:t>
            </a:fld>
            <a:r>
              <a:rPr lang="hr-HR"/>
              <a:t> / 36</a:t>
            </a:r>
          </a:p>
        </p:txBody>
      </p:sp>
      <p:sp>
        <p:nvSpPr>
          <p:cNvPr id="20" name="Rectangle 18"/>
          <p:cNvSpPr>
            <a:spLocks noGrp="1" noChangeArrowheads="1"/>
          </p:cNvSpPr>
          <p:nvPr>
            <p:ph type="dt" sz="quarter" idx="12"/>
          </p:nvPr>
        </p:nvSpPr>
        <p:spPr/>
        <p:txBody>
          <a:bodyPr/>
          <a:lstStyle/>
          <a:p>
            <a:pPr>
              <a:defRPr/>
            </a:pPr>
            <a:fld id="{CEA06769-28F0-4596-8FB3-954C3A2B841D}"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a:t>Primjer sortiranja quicksortom</a:t>
            </a:r>
          </a:p>
        </p:txBody>
      </p:sp>
      <p:sp>
        <p:nvSpPr>
          <p:cNvPr id="31750" name="Text Box 6"/>
          <p:cNvSpPr txBox="1">
            <a:spLocks noChangeArrowheads="1"/>
          </p:cNvSpPr>
          <p:nvPr/>
        </p:nvSpPr>
        <p:spPr bwMode="auto">
          <a:xfrm>
            <a:off x="809625" y="1231900"/>
            <a:ext cx="3857625" cy="1347788"/>
          </a:xfrm>
          <a:prstGeom prst="rect">
            <a:avLst/>
          </a:prstGeom>
          <a:solidFill>
            <a:srgbClr val="FFFFCC"/>
          </a:solidFill>
          <a:ln w="9525">
            <a:noFill/>
            <a:miter lim="800000"/>
            <a:headEnd/>
            <a:tailEnd/>
          </a:ln>
        </p:spPr>
        <p:txBody>
          <a:bodyPr>
            <a:spAutoFit/>
          </a:bodyPr>
          <a:lstStyle/>
          <a:p>
            <a:r>
              <a:rPr lang="hr-HR" sz="2400">
                <a:solidFill>
                  <a:srgbClr val="FF0000"/>
                </a:solidFill>
                <a:cs typeface="Courier New" pitchFamily="49" charset="0"/>
              </a:rPr>
              <a:t> </a:t>
            </a:r>
            <a:r>
              <a:rPr lang="en-US" sz="2400">
                <a:solidFill>
                  <a:srgbClr val="FF0000"/>
                </a:solidFill>
                <a:cs typeface="Courier New" pitchFamily="49" charset="0"/>
              </a:rPr>
              <a:t>8</a:t>
            </a:r>
            <a:r>
              <a:rPr lang="en-US" sz="2400">
                <a:cs typeface="Courier New" pitchFamily="49" charset="0"/>
              </a:rPr>
              <a:t> 1 4 9 </a:t>
            </a:r>
            <a:r>
              <a:rPr lang="en-US" sz="2400">
                <a:solidFill>
                  <a:srgbClr val="FF0000"/>
                </a:solidFill>
                <a:cs typeface="Courier New" pitchFamily="49" charset="0"/>
              </a:rPr>
              <a:t>6</a:t>
            </a:r>
            <a:r>
              <a:rPr lang="en-US" sz="2400">
                <a:cs typeface="Courier New" pitchFamily="49" charset="0"/>
              </a:rPr>
              <a:t> 3 5 2 7 </a:t>
            </a:r>
            <a:r>
              <a:rPr lang="hr-HR" sz="2400">
                <a:solidFill>
                  <a:srgbClr val="FF0000"/>
                </a:solidFill>
                <a:cs typeface="Courier New" pitchFamily="49" charset="0"/>
              </a:rPr>
              <a:t>0</a:t>
            </a:r>
          </a:p>
          <a:p>
            <a:r>
              <a:rPr lang="hr-HR" sz="2400">
                <a:solidFill>
                  <a:srgbClr val="FF0000"/>
                </a:solidFill>
                <a:cs typeface="Courier New" pitchFamily="49" charset="0"/>
              </a:rPr>
              <a:t> </a:t>
            </a:r>
            <a:r>
              <a:rPr lang="en-US" sz="2400">
                <a:solidFill>
                  <a:srgbClr val="FF0000"/>
                </a:solidFill>
                <a:cs typeface="Courier New" pitchFamily="49" charset="0"/>
              </a:rPr>
              <a:t>^</a:t>
            </a:r>
            <a:r>
              <a:rPr lang="hr-HR" sz="2400">
                <a:solidFill>
                  <a:srgbClr val="FF0000"/>
                </a:solidFill>
                <a:cs typeface="Courier New" pitchFamily="49" charset="0"/>
              </a:rPr>
              <a:t>       </a:t>
            </a:r>
            <a:r>
              <a:rPr lang="en-US" sz="2400">
                <a:solidFill>
                  <a:srgbClr val="FF0000"/>
                </a:solidFill>
                <a:cs typeface="Courier New" pitchFamily="49" charset="0"/>
              </a:rPr>
              <a:t>^         ^</a:t>
            </a:r>
            <a:endParaRPr lang="hr-HR" sz="2400">
              <a:solidFill>
                <a:srgbClr val="FF0000"/>
              </a:solidFill>
              <a:cs typeface="Courier New" pitchFamily="49" charset="0"/>
            </a:endParaRPr>
          </a:p>
          <a:p>
            <a:pPr algn="ctr"/>
            <a:r>
              <a:rPr lang="hr-HR" sz="2400">
                <a:solidFill>
                  <a:srgbClr val="FF0000"/>
                </a:solidFill>
              </a:rPr>
              <a:t> 0</a:t>
            </a:r>
            <a:r>
              <a:rPr lang="en-US" sz="2400"/>
              <a:t> 1 4 9 </a:t>
            </a:r>
            <a:r>
              <a:rPr lang="en-US" sz="2400">
                <a:solidFill>
                  <a:srgbClr val="FF0000"/>
                </a:solidFill>
              </a:rPr>
              <a:t>6</a:t>
            </a:r>
            <a:r>
              <a:rPr lang="en-US" sz="2400"/>
              <a:t> 3 5 2 7 </a:t>
            </a:r>
            <a:r>
              <a:rPr lang="hr-HR" sz="2400">
                <a:solidFill>
                  <a:srgbClr val="FF0000"/>
                </a:solidFill>
              </a:rPr>
              <a:t>8</a:t>
            </a:r>
            <a:endParaRPr lang="hr-HR" sz="2400">
              <a:solidFill>
                <a:srgbClr val="FF0000"/>
              </a:solidFill>
              <a:cs typeface="Courier New" pitchFamily="49" charset="0"/>
            </a:endParaRPr>
          </a:p>
        </p:txBody>
      </p:sp>
      <p:sp>
        <p:nvSpPr>
          <p:cNvPr id="8" name="Text Box 7"/>
          <p:cNvSpPr txBox="1">
            <a:spLocks noChangeArrowheads="1"/>
          </p:cNvSpPr>
          <p:nvPr/>
        </p:nvSpPr>
        <p:spPr bwMode="auto">
          <a:xfrm>
            <a:off x="809625" y="2997200"/>
            <a:ext cx="3857625" cy="895350"/>
          </a:xfrm>
          <a:prstGeom prst="rect">
            <a:avLst/>
          </a:prstGeom>
          <a:solidFill>
            <a:schemeClr val="accent4">
              <a:lumMod val="40000"/>
              <a:lumOff val="60000"/>
            </a:schemeClr>
          </a:solidFill>
          <a:ln w="9525">
            <a:noFill/>
            <a:miter lim="800000"/>
            <a:headEnd/>
            <a:tailEnd/>
          </a:ln>
        </p:spPr>
        <p:txBody>
          <a:bodyPr>
            <a:spAutoFit/>
          </a:bodyPr>
          <a:lstStyle/>
          <a:p>
            <a:pPr>
              <a:defRPr/>
            </a:pPr>
            <a:r>
              <a:rPr lang="hr-HR" sz="2400">
                <a:cs typeface="Courier New" pitchFamily="49" charset="0"/>
              </a:rPr>
              <a:t> 0</a:t>
            </a:r>
            <a:r>
              <a:rPr lang="en-US" sz="2400">
                <a:cs typeface="Courier New" pitchFamily="49" charset="0"/>
              </a:rPr>
              <a:t> 1 4 9 </a:t>
            </a:r>
            <a:r>
              <a:rPr lang="hr-HR" sz="2400">
                <a:solidFill>
                  <a:schemeClr val="folHlink"/>
                </a:solidFill>
                <a:cs typeface="Courier New" pitchFamily="49" charset="0"/>
              </a:rPr>
              <a:t>7</a:t>
            </a:r>
            <a:r>
              <a:rPr lang="en-US" sz="2400">
                <a:cs typeface="Courier New" pitchFamily="49" charset="0"/>
              </a:rPr>
              <a:t> 3 5 2 </a:t>
            </a:r>
            <a:r>
              <a:rPr lang="hr-HR" sz="2400">
                <a:solidFill>
                  <a:srgbClr val="FF0000"/>
                </a:solidFill>
              </a:rPr>
              <a:t>6</a:t>
            </a:r>
            <a:r>
              <a:rPr lang="en-US" sz="2400">
                <a:cs typeface="Courier New" pitchFamily="49" charset="0"/>
              </a:rPr>
              <a:t> </a:t>
            </a:r>
            <a:r>
              <a:rPr lang="hr-HR" sz="2400">
                <a:cs typeface="Courier New" pitchFamily="49" charset="0"/>
              </a:rPr>
              <a:t>8</a:t>
            </a:r>
          </a:p>
          <a:p>
            <a:pPr>
              <a:defRPr/>
            </a:pPr>
            <a:r>
              <a:rPr lang="hr-HR" sz="2400">
                <a:solidFill>
                  <a:srgbClr val="FF0000"/>
                </a:solidFill>
                <a:cs typeface="Courier New" pitchFamily="49" charset="0"/>
              </a:rPr>
              <a:t> i-&gt;           &lt;-j</a:t>
            </a:r>
          </a:p>
        </p:txBody>
      </p:sp>
      <p:sp>
        <p:nvSpPr>
          <p:cNvPr id="31752" name="Text Box 3"/>
          <p:cNvSpPr txBox="1">
            <a:spLocks noChangeArrowheads="1"/>
          </p:cNvSpPr>
          <p:nvPr/>
        </p:nvSpPr>
        <p:spPr bwMode="auto">
          <a:xfrm>
            <a:off x="809625" y="3806825"/>
            <a:ext cx="3857625" cy="1333500"/>
          </a:xfrm>
          <a:prstGeom prst="rect">
            <a:avLst/>
          </a:prstGeom>
          <a:solidFill>
            <a:srgbClr val="CCFFCC"/>
          </a:solidFill>
          <a:ln w="9525">
            <a:noFill/>
            <a:miter lim="800000"/>
            <a:headEnd/>
            <a:tailEnd/>
          </a:ln>
        </p:spPr>
        <p:txBody>
          <a:bodyPr>
            <a:spAutoFit/>
          </a:bodyPr>
          <a:lstStyle/>
          <a:p>
            <a:r>
              <a:rPr lang="hr-HR" sz="2400">
                <a:cs typeface="Courier New" pitchFamily="49" charset="0"/>
              </a:rPr>
              <a:t> 0</a:t>
            </a:r>
            <a:r>
              <a:rPr lang="en-US" sz="2400">
                <a:cs typeface="Courier New" pitchFamily="49" charset="0"/>
              </a:rPr>
              <a:t> 1 4 9 </a:t>
            </a:r>
            <a:r>
              <a:rPr lang="hr-HR" sz="2400">
                <a:cs typeface="Courier New" pitchFamily="49" charset="0"/>
              </a:rPr>
              <a:t>7</a:t>
            </a:r>
            <a:r>
              <a:rPr lang="en-US" sz="2400">
                <a:cs typeface="Courier New" pitchFamily="49" charset="0"/>
              </a:rPr>
              <a:t> 3 5 2 </a:t>
            </a:r>
            <a:r>
              <a:rPr lang="hr-HR" sz="2400">
                <a:solidFill>
                  <a:srgbClr val="FF0000"/>
                </a:solidFill>
              </a:rPr>
              <a:t>6 </a:t>
            </a:r>
            <a:r>
              <a:rPr lang="hr-HR" sz="2400"/>
              <a:t>8</a:t>
            </a:r>
            <a:endParaRPr lang="hr-HR" sz="2400">
              <a:solidFill>
                <a:srgbClr val="FF0000"/>
              </a:solidFill>
              <a:cs typeface="Courier New" pitchFamily="49" charset="0"/>
            </a:endParaRPr>
          </a:p>
          <a:p>
            <a:r>
              <a:rPr lang="hr-HR" sz="2400">
                <a:cs typeface="Courier New" pitchFamily="49" charset="0"/>
              </a:rPr>
              <a:t>       </a:t>
            </a:r>
            <a:r>
              <a:rPr lang="hr-HR" sz="2400">
                <a:solidFill>
                  <a:srgbClr val="FF0000"/>
                </a:solidFill>
                <a:cs typeface="Courier New" pitchFamily="49" charset="0"/>
              </a:rPr>
              <a:t>i       j </a:t>
            </a:r>
          </a:p>
          <a:p>
            <a:r>
              <a:rPr lang="hr-HR" sz="2400">
                <a:cs typeface="Courier New" pitchFamily="49" charset="0"/>
              </a:rPr>
              <a:t> 0</a:t>
            </a:r>
            <a:r>
              <a:rPr lang="en-US" sz="2400">
                <a:cs typeface="Courier New" pitchFamily="49" charset="0"/>
              </a:rPr>
              <a:t> 1 4 </a:t>
            </a:r>
            <a:r>
              <a:rPr lang="hr-HR" sz="2400">
                <a:cs typeface="Courier New" pitchFamily="49" charset="0"/>
              </a:rPr>
              <a:t>2</a:t>
            </a:r>
            <a:r>
              <a:rPr lang="en-US" sz="2400">
                <a:cs typeface="Courier New" pitchFamily="49" charset="0"/>
              </a:rPr>
              <a:t> </a:t>
            </a:r>
            <a:r>
              <a:rPr lang="hr-HR" sz="2400">
                <a:cs typeface="Courier New" pitchFamily="49" charset="0"/>
              </a:rPr>
              <a:t>7</a:t>
            </a:r>
            <a:r>
              <a:rPr lang="en-US" sz="2400">
                <a:cs typeface="Courier New" pitchFamily="49" charset="0"/>
              </a:rPr>
              <a:t> 3 5 </a:t>
            </a:r>
            <a:r>
              <a:rPr lang="hr-HR" sz="2400">
                <a:cs typeface="Courier New" pitchFamily="49" charset="0"/>
              </a:rPr>
              <a:t>9</a:t>
            </a:r>
            <a:r>
              <a:rPr lang="en-US" sz="2400">
                <a:cs typeface="Courier New" pitchFamily="49" charset="0"/>
              </a:rPr>
              <a:t> </a:t>
            </a:r>
            <a:r>
              <a:rPr lang="hr-HR" sz="2400">
                <a:solidFill>
                  <a:srgbClr val="FF0000"/>
                </a:solidFill>
              </a:rPr>
              <a:t>6</a:t>
            </a:r>
            <a:r>
              <a:rPr lang="en-US" sz="2400">
                <a:cs typeface="Courier New" pitchFamily="49" charset="0"/>
              </a:rPr>
              <a:t> </a:t>
            </a:r>
            <a:r>
              <a:rPr lang="hr-HR" sz="2400"/>
              <a:t>8</a:t>
            </a:r>
          </a:p>
        </p:txBody>
      </p:sp>
      <p:sp>
        <p:nvSpPr>
          <p:cNvPr id="31753" name="Text Box 6"/>
          <p:cNvSpPr txBox="1">
            <a:spLocks noChangeArrowheads="1"/>
          </p:cNvSpPr>
          <p:nvPr/>
        </p:nvSpPr>
        <p:spPr bwMode="auto">
          <a:xfrm>
            <a:off x="809625" y="836613"/>
            <a:ext cx="3857625" cy="400050"/>
          </a:xfrm>
          <a:prstGeom prst="rect">
            <a:avLst/>
          </a:prstGeom>
          <a:solidFill>
            <a:srgbClr val="FF9900"/>
          </a:solidFill>
          <a:ln w="9525">
            <a:noFill/>
            <a:miter lim="800000"/>
            <a:headEnd/>
            <a:tailEnd/>
          </a:ln>
        </p:spPr>
        <p:txBody>
          <a:bodyPr anchor="ctr">
            <a:spAutoFit/>
          </a:bodyPr>
          <a:lstStyle/>
          <a:p>
            <a:r>
              <a:rPr lang="hr-HR">
                <a:solidFill>
                  <a:srgbClr val="FFFFFF"/>
                </a:solidFill>
                <a:latin typeface="Arial" charset="0"/>
              </a:rPr>
              <a:t>izbor stožera</a:t>
            </a:r>
            <a:endParaRPr lang="hr-HR">
              <a:solidFill>
                <a:srgbClr val="FFFFFF"/>
              </a:solidFill>
              <a:latin typeface="Tahoma" charset="0"/>
            </a:endParaRPr>
          </a:p>
        </p:txBody>
      </p:sp>
      <p:sp>
        <p:nvSpPr>
          <p:cNvPr id="11" name="Text Box 6"/>
          <p:cNvSpPr txBox="1">
            <a:spLocks noChangeArrowheads="1"/>
          </p:cNvSpPr>
          <p:nvPr/>
        </p:nvSpPr>
        <p:spPr bwMode="auto">
          <a:xfrm>
            <a:off x="809625" y="2584450"/>
            <a:ext cx="3857625" cy="396875"/>
          </a:xfrm>
          <a:prstGeom prst="rect">
            <a:avLst/>
          </a:prstGeom>
          <a:solidFill>
            <a:schemeClr val="bg1">
              <a:lumMod val="60000"/>
              <a:lumOff val="40000"/>
            </a:schemeClr>
          </a:solidFill>
          <a:ln w="9525">
            <a:noFill/>
            <a:miter lim="800000"/>
            <a:headEnd/>
            <a:tailEnd/>
          </a:ln>
        </p:spPr>
        <p:txBody>
          <a:bodyPr anchor="ctr">
            <a:spAutoFit/>
          </a:bodyPr>
          <a:lstStyle/>
          <a:p>
            <a:pPr>
              <a:defRPr/>
            </a:pPr>
            <a:r>
              <a:rPr lang="hr-HR">
                <a:solidFill>
                  <a:srgbClr val="FFFFFF"/>
                </a:solidFill>
                <a:latin typeface="Arial Narrow" pitchFamily="34" charset="0"/>
              </a:rPr>
              <a:t>stožer predzadnji</a:t>
            </a:r>
          </a:p>
        </p:txBody>
      </p:sp>
      <p:sp>
        <p:nvSpPr>
          <p:cNvPr id="31755" name="Text Box 6"/>
          <p:cNvSpPr txBox="1">
            <a:spLocks noChangeArrowheads="1"/>
          </p:cNvSpPr>
          <p:nvPr/>
        </p:nvSpPr>
        <p:spPr bwMode="auto">
          <a:xfrm>
            <a:off x="5238750" y="836613"/>
            <a:ext cx="3857625" cy="457200"/>
          </a:xfrm>
          <a:prstGeom prst="rect">
            <a:avLst/>
          </a:prstGeom>
          <a:solidFill>
            <a:srgbClr val="00B050"/>
          </a:solidFill>
          <a:ln w="9525">
            <a:noFill/>
            <a:miter lim="800000"/>
            <a:headEnd/>
            <a:tailEnd/>
          </a:ln>
        </p:spPr>
        <p:txBody>
          <a:bodyPr anchor="ctr">
            <a:spAutoFit/>
          </a:bodyPr>
          <a:lstStyle/>
          <a:p>
            <a:r>
              <a:rPr lang="hr-HR" sz="2400">
                <a:solidFill>
                  <a:srgbClr val="FFFFFF"/>
                </a:solidFill>
                <a:latin typeface="Arial Narrow" pitchFamily="34" charset="0"/>
                <a:cs typeface="Courier New" pitchFamily="49" charset="0"/>
              </a:rPr>
              <a:t>i</a:t>
            </a:r>
            <a:r>
              <a:rPr lang="hr-HR" sz="2400">
                <a:solidFill>
                  <a:srgbClr val="FFFFFF"/>
                </a:solidFill>
                <a:latin typeface="Arial Narrow" pitchFamily="34" charset="0"/>
              </a:rPr>
              <a:t> i </a:t>
            </a:r>
            <a:r>
              <a:rPr lang="hr-HR" sz="2400">
                <a:solidFill>
                  <a:srgbClr val="FFFFFF"/>
                </a:solidFill>
                <a:latin typeface="Arial Narrow" pitchFamily="34" charset="0"/>
                <a:cs typeface="Courier New" pitchFamily="49" charset="0"/>
              </a:rPr>
              <a:t>j</a:t>
            </a:r>
            <a:r>
              <a:rPr lang="hr-HR" sz="2400">
                <a:solidFill>
                  <a:srgbClr val="FFFFFF"/>
                </a:solidFill>
                <a:latin typeface="Arial Narrow" pitchFamily="34" charset="0"/>
              </a:rPr>
              <a:t> se mimoilaze</a:t>
            </a:r>
          </a:p>
        </p:txBody>
      </p:sp>
      <p:sp>
        <p:nvSpPr>
          <p:cNvPr id="13" name="Text Box 7"/>
          <p:cNvSpPr txBox="1">
            <a:spLocks noChangeArrowheads="1"/>
          </p:cNvSpPr>
          <p:nvPr/>
        </p:nvSpPr>
        <p:spPr bwMode="auto">
          <a:xfrm>
            <a:off x="808038" y="5048250"/>
            <a:ext cx="3857625" cy="895350"/>
          </a:xfrm>
          <a:prstGeom prst="rect">
            <a:avLst/>
          </a:prstGeom>
          <a:solidFill>
            <a:schemeClr val="accent4">
              <a:lumMod val="40000"/>
              <a:lumOff val="60000"/>
            </a:schemeClr>
          </a:solidFill>
          <a:ln w="9525">
            <a:noFill/>
            <a:miter lim="800000"/>
            <a:headEnd/>
            <a:tailEnd/>
          </a:ln>
        </p:spPr>
        <p:txBody>
          <a:bodyPr>
            <a:spAutoFit/>
          </a:bodyPr>
          <a:lstStyle/>
          <a:p>
            <a:pPr>
              <a:defRPr/>
            </a:pPr>
            <a:r>
              <a:rPr lang="hr-HR" sz="2400">
                <a:cs typeface="Courier New" pitchFamily="49" charset="0"/>
              </a:rPr>
              <a:t> </a:t>
            </a:r>
            <a:r>
              <a:rPr lang="hr-HR" sz="2400">
                <a:solidFill>
                  <a:srgbClr val="FF0000"/>
                </a:solidFill>
                <a:cs typeface="Courier New" pitchFamily="49" charset="0"/>
              </a:rPr>
              <a:t>        i   j</a:t>
            </a:r>
          </a:p>
          <a:p>
            <a:pPr>
              <a:defRPr/>
            </a:pPr>
            <a:r>
              <a:rPr lang="hr-HR" sz="2400">
                <a:cs typeface="Courier New" pitchFamily="49" charset="0"/>
              </a:rPr>
              <a:t> 0</a:t>
            </a:r>
            <a:r>
              <a:rPr lang="en-US" sz="2400">
                <a:cs typeface="Courier New" pitchFamily="49" charset="0"/>
              </a:rPr>
              <a:t> 1 4 </a:t>
            </a:r>
            <a:r>
              <a:rPr lang="hr-HR" sz="2400">
                <a:cs typeface="Courier New" pitchFamily="49" charset="0"/>
              </a:rPr>
              <a:t>2</a:t>
            </a:r>
            <a:r>
              <a:rPr lang="en-US" sz="2400">
                <a:cs typeface="Courier New" pitchFamily="49" charset="0"/>
              </a:rPr>
              <a:t> </a:t>
            </a:r>
            <a:r>
              <a:rPr lang="hr-HR" sz="2400">
                <a:cs typeface="Courier New" pitchFamily="49" charset="0"/>
              </a:rPr>
              <a:t>5</a:t>
            </a:r>
            <a:r>
              <a:rPr lang="en-US" sz="2400">
                <a:cs typeface="Courier New" pitchFamily="49" charset="0"/>
              </a:rPr>
              <a:t> 3 </a:t>
            </a:r>
            <a:r>
              <a:rPr lang="hr-HR" sz="2400">
                <a:cs typeface="Courier New" pitchFamily="49" charset="0"/>
              </a:rPr>
              <a:t>7</a:t>
            </a:r>
            <a:r>
              <a:rPr lang="en-US" sz="2400">
                <a:cs typeface="Courier New" pitchFamily="49" charset="0"/>
              </a:rPr>
              <a:t> </a:t>
            </a:r>
            <a:r>
              <a:rPr lang="hr-HR" sz="2400">
                <a:cs typeface="Courier New" pitchFamily="49" charset="0"/>
              </a:rPr>
              <a:t>9</a:t>
            </a:r>
            <a:r>
              <a:rPr lang="en-US" sz="2400">
                <a:cs typeface="Courier New" pitchFamily="49" charset="0"/>
              </a:rPr>
              <a:t> </a:t>
            </a:r>
            <a:r>
              <a:rPr lang="hr-HR" sz="2400">
                <a:solidFill>
                  <a:srgbClr val="FF0000"/>
                </a:solidFill>
              </a:rPr>
              <a:t>6</a:t>
            </a:r>
            <a:r>
              <a:rPr lang="en-US" sz="2400"/>
              <a:t> </a:t>
            </a:r>
            <a:r>
              <a:rPr lang="hr-HR" sz="2400"/>
              <a:t>8</a:t>
            </a:r>
          </a:p>
        </p:txBody>
      </p:sp>
      <p:sp>
        <p:nvSpPr>
          <p:cNvPr id="31757" name="Text Box 3"/>
          <p:cNvSpPr txBox="1">
            <a:spLocks noChangeArrowheads="1"/>
          </p:cNvSpPr>
          <p:nvPr/>
        </p:nvSpPr>
        <p:spPr bwMode="auto">
          <a:xfrm>
            <a:off x="5238750" y="1263650"/>
            <a:ext cx="3857625" cy="1333500"/>
          </a:xfrm>
          <a:prstGeom prst="rect">
            <a:avLst/>
          </a:prstGeom>
          <a:solidFill>
            <a:srgbClr val="CCFFCC"/>
          </a:solidFill>
          <a:ln w="9525">
            <a:noFill/>
            <a:miter lim="800000"/>
            <a:headEnd/>
            <a:tailEnd/>
          </a:ln>
        </p:spPr>
        <p:txBody>
          <a:bodyPr>
            <a:spAutoFit/>
          </a:bodyPr>
          <a:lstStyle/>
          <a:p>
            <a:r>
              <a:rPr lang="hr-HR" sz="2400">
                <a:cs typeface="Courier New" pitchFamily="49" charset="0"/>
              </a:rPr>
              <a:t> 0</a:t>
            </a:r>
            <a:r>
              <a:rPr lang="en-US" sz="2400">
                <a:cs typeface="Courier New" pitchFamily="49" charset="0"/>
              </a:rPr>
              <a:t> 1 4 </a:t>
            </a:r>
            <a:r>
              <a:rPr lang="hr-HR" sz="2400">
                <a:cs typeface="Courier New" pitchFamily="49" charset="0"/>
              </a:rPr>
              <a:t>2</a:t>
            </a:r>
            <a:r>
              <a:rPr lang="en-US" sz="2400">
                <a:cs typeface="Courier New" pitchFamily="49" charset="0"/>
              </a:rPr>
              <a:t> </a:t>
            </a:r>
            <a:r>
              <a:rPr lang="hr-HR" sz="2400">
                <a:cs typeface="Courier New" pitchFamily="49" charset="0"/>
              </a:rPr>
              <a:t>5</a:t>
            </a:r>
            <a:r>
              <a:rPr lang="en-US" sz="2400">
                <a:cs typeface="Courier New" pitchFamily="49" charset="0"/>
              </a:rPr>
              <a:t> 3 </a:t>
            </a:r>
            <a:r>
              <a:rPr lang="hr-HR" sz="2400">
                <a:cs typeface="Courier New" pitchFamily="49" charset="0"/>
              </a:rPr>
              <a:t>7 9</a:t>
            </a:r>
            <a:r>
              <a:rPr lang="en-US" sz="2400">
                <a:cs typeface="Courier New" pitchFamily="49" charset="0"/>
              </a:rPr>
              <a:t> </a:t>
            </a:r>
            <a:r>
              <a:rPr lang="hr-HR" sz="2400">
                <a:solidFill>
                  <a:srgbClr val="FF0000"/>
                </a:solidFill>
                <a:cs typeface="Courier New" pitchFamily="49" charset="0"/>
              </a:rPr>
              <a:t>6 </a:t>
            </a:r>
            <a:r>
              <a:rPr lang="hr-HR" sz="2400"/>
              <a:t>8</a:t>
            </a:r>
            <a:endParaRPr lang="hr-HR" sz="2400">
              <a:solidFill>
                <a:srgbClr val="FF0000"/>
              </a:solidFill>
              <a:cs typeface="Courier New" pitchFamily="49" charset="0"/>
            </a:endParaRPr>
          </a:p>
          <a:p>
            <a:r>
              <a:rPr lang="hr-HR" sz="2400">
                <a:cs typeface="Courier New" pitchFamily="49" charset="0"/>
              </a:rPr>
              <a:t>           </a:t>
            </a:r>
            <a:r>
              <a:rPr lang="hr-HR" sz="2400">
                <a:solidFill>
                  <a:srgbClr val="FF3300"/>
                </a:solidFill>
                <a:cs typeface="Courier New" pitchFamily="49" charset="0"/>
              </a:rPr>
              <a:t>j i</a:t>
            </a:r>
          </a:p>
          <a:p>
            <a:r>
              <a:rPr lang="hr-HR" sz="2400">
                <a:cs typeface="Courier New" pitchFamily="49" charset="0"/>
              </a:rPr>
              <a:t> </a:t>
            </a:r>
            <a:r>
              <a:rPr lang="hr-HR" sz="2400"/>
              <a:t>0</a:t>
            </a:r>
            <a:r>
              <a:rPr lang="en-US" sz="2400"/>
              <a:t> 1 4 </a:t>
            </a:r>
            <a:r>
              <a:rPr lang="hr-HR" sz="2400"/>
              <a:t>2</a:t>
            </a:r>
            <a:r>
              <a:rPr lang="en-US" sz="2400"/>
              <a:t> </a:t>
            </a:r>
            <a:r>
              <a:rPr lang="hr-HR" sz="2400"/>
              <a:t>5</a:t>
            </a:r>
            <a:r>
              <a:rPr lang="en-US" sz="2400"/>
              <a:t> 3 </a:t>
            </a:r>
            <a:r>
              <a:rPr lang="hr-HR" sz="2400"/>
              <a:t>7 9</a:t>
            </a:r>
            <a:r>
              <a:rPr lang="en-US" sz="2400"/>
              <a:t> </a:t>
            </a:r>
            <a:r>
              <a:rPr lang="hr-HR" sz="2400">
                <a:solidFill>
                  <a:srgbClr val="FF0000"/>
                </a:solidFill>
              </a:rPr>
              <a:t>6 </a:t>
            </a:r>
            <a:r>
              <a:rPr lang="hr-HR" sz="2400"/>
              <a:t>8</a:t>
            </a:r>
          </a:p>
        </p:txBody>
      </p:sp>
      <p:sp>
        <p:nvSpPr>
          <p:cNvPr id="31758" name="Text Box 3"/>
          <p:cNvSpPr txBox="1">
            <a:spLocks noChangeArrowheads="1"/>
          </p:cNvSpPr>
          <p:nvPr/>
        </p:nvSpPr>
        <p:spPr bwMode="auto">
          <a:xfrm>
            <a:off x="5238750" y="3121025"/>
            <a:ext cx="3857625" cy="1333500"/>
          </a:xfrm>
          <a:prstGeom prst="rect">
            <a:avLst/>
          </a:prstGeom>
          <a:solidFill>
            <a:srgbClr val="FF9900">
              <a:alpha val="39999"/>
            </a:srgbClr>
          </a:solidFill>
          <a:ln w="9525">
            <a:noFill/>
            <a:miter lim="800000"/>
            <a:headEnd/>
            <a:tailEnd/>
          </a:ln>
        </p:spPr>
        <p:txBody>
          <a:bodyPr>
            <a:spAutoFit/>
          </a:bodyPr>
          <a:lstStyle/>
          <a:p>
            <a:r>
              <a:rPr lang="hr-HR" sz="2400">
                <a:cs typeface="Courier New" pitchFamily="49" charset="0"/>
              </a:rPr>
              <a:t> </a:t>
            </a:r>
            <a:r>
              <a:rPr lang="hr-HR" sz="2400"/>
              <a:t>0</a:t>
            </a:r>
            <a:r>
              <a:rPr lang="en-US" sz="2400"/>
              <a:t> 1 4 </a:t>
            </a:r>
            <a:r>
              <a:rPr lang="hr-HR" sz="2400"/>
              <a:t>2</a:t>
            </a:r>
            <a:r>
              <a:rPr lang="en-US" sz="2400"/>
              <a:t> </a:t>
            </a:r>
            <a:r>
              <a:rPr lang="hr-HR" sz="2400"/>
              <a:t>5</a:t>
            </a:r>
            <a:r>
              <a:rPr lang="en-US" sz="2400"/>
              <a:t> 3 </a:t>
            </a:r>
            <a:r>
              <a:rPr lang="hr-HR" sz="2400"/>
              <a:t>7 9</a:t>
            </a:r>
            <a:r>
              <a:rPr lang="en-US" sz="2400"/>
              <a:t> </a:t>
            </a:r>
            <a:r>
              <a:rPr lang="hr-HR" sz="2400">
                <a:solidFill>
                  <a:srgbClr val="FF0000"/>
                </a:solidFill>
              </a:rPr>
              <a:t>6 </a:t>
            </a:r>
            <a:r>
              <a:rPr lang="hr-HR" sz="2400"/>
              <a:t>8	 </a:t>
            </a:r>
          </a:p>
          <a:p>
            <a:r>
              <a:rPr lang="hr-HR" sz="2400"/>
              <a:t>             </a:t>
            </a:r>
            <a:r>
              <a:rPr lang="hr-HR" sz="2400">
                <a:solidFill>
                  <a:srgbClr val="FF3300"/>
                </a:solidFill>
                <a:cs typeface="Courier New" pitchFamily="49" charset="0"/>
              </a:rPr>
              <a:t>i</a:t>
            </a:r>
          </a:p>
          <a:p>
            <a:r>
              <a:rPr lang="hr-HR" sz="2400">
                <a:cs typeface="Courier New" pitchFamily="49" charset="0"/>
              </a:rPr>
              <a:t> </a:t>
            </a:r>
            <a:r>
              <a:rPr lang="hr-HR" sz="2400"/>
              <a:t>0</a:t>
            </a:r>
            <a:r>
              <a:rPr lang="en-US" sz="2400"/>
              <a:t> 1 4 </a:t>
            </a:r>
            <a:r>
              <a:rPr lang="hr-HR" sz="2400"/>
              <a:t>2</a:t>
            </a:r>
            <a:r>
              <a:rPr lang="en-US" sz="2400"/>
              <a:t> </a:t>
            </a:r>
            <a:r>
              <a:rPr lang="hr-HR" sz="2400"/>
              <a:t>5</a:t>
            </a:r>
            <a:r>
              <a:rPr lang="en-US" sz="2400"/>
              <a:t> 3 </a:t>
            </a:r>
            <a:r>
              <a:rPr lang="hr-HR" sz="2400">
                <a:solidFill>
                  <a:srgbClr val="FF0000"/>
                </a:solidFill>
              </a:rPr>
              <a:t>6</a:t>
            </a:r>
            <a:r>
              <a:rPr lang="hr-HR" sz="2400"/>
              <a:t> 9</a:t>
            </a:r>
            <a:r>
              <a:rPr lang="en-US" sz="2400"/>
              <a:t> </a:t>
            </a:r>
            <a:r>
              <a:rPr lang="hr-HR" sz="2400"/>
              <a:t>7</a:t>
            </a:r>
            <a:r>
              <a:rPr lang="hr-HR" sz="2400">
                <a:solidFill>
                  <a:srgbClr val="FF0000"/>
                </a:solidFill>
              </a:rPr>
              <a:t> </a:t>
            </a:r>
            <a:r>
              <a:rPr lang="hr-HR" sz="2400"/>
              <a:t>8	</a:t>
            </a:r>
          </a:p>
        </p:txBody>
      </p:sp>
      <p:sp>
        <p:nvSpPr>
          <p:cNvPr id="31759" name="Text Box 6"/>
          <p:cNvSpPr txBox="1">
            <a:spLocks noChangeArrowheads="1"/>
          </p:cNvSpPr>
          <p:nvPr/>
        </p:nvSpPr>
        <p:spPr bwMode="auto">
          <a:xfrm>
            <a:off x="4881563" y="5551488"/>
            <a:ext cx="2428875" cy="457200"/>
          </a:xfrm>
          <a:prstGeom prst="rect">
            <a:avLst/>
          </a:prstGeom>
          <a:solidFill>
            <a:srgbClr val="FFFFCC"/>
          </a:solidFill>
          <a:ln w="9525">
            <a:noFill/>
            <a:miter lim="800000"/>
            <a:headEnd/>
            <a:tailEnd/>
          </a:ln>
        </p:spPr>
        <p:txBody>
          <a:bodyPr>
            <a:spAutoFit/>
          </a:bodyPr>
          <a:lstStyle/>
          <a:p>
            <a:pPr algn="ctr"/>
            <a:r>
              <a:rPr lang="hr-HR" sz="2400">
                <a:cs typeface="Courier New" pitchFamily="49" charset="0"/>
              </a:rPr>
              <a:t>0 1 4 2 5 3</a:t>
            </a:r>
            <a:endParaRPr lang="hr-HR" sz="2400">
              <a:solidFill>
                <a:srgbClr val="FF0000"/>
              </a:solidFill>
              <a:cs typeface="Courier New" pitchFamily="49" charset="0"/>
            </a:endParaRPr>
          </a:p>
        </p:txBody>
      </p:sp>
      <p:sp>
        <p:nvSpPr>
          <p:cNvPr id="31760" name="Text Box 6"/>
          <p:cNvSpPr txBox="1">
            <a:spLocks noChangeArrowheads="1"/>
          </p:cNvSpPr>
          <p:nvPr/>
        </p:nvSpPr>
        <p:spPr bwMode="auto">
          <a:xfrm>
            <a:off x="4881563" y="5157788"/>
            <a:ext cx="2428875" cy="400050"/>
          </a:xfrm>
          <a:prstGeom prst="rect">
            <a:avLst/>
          </a:prstGeom>
          <a:solidFill>
            <a:srgbClr val="FF9900"/>
          </a:solidFill>
          <a:ln w="9525">
            <a:noFill/>
            <a:miter lim="800000"/>
            <a:headEnd/>
            <a:tailEnd/>
          </a:ln>
        </p:spPr>
        <p:txBody>
          <a:bodyPr anchor="ctr">
            <a:spAutoFit/>
          </a:bodyPr>
          <a:lstStyle/>
          <a:p>
            <a:r>
              <a:rPr lang="hr-HR">
                <a:solidFill>
                  <a:srgbClr val="FFFFFF"/>
                </a:solidFill>
                <a:latin typeface="Arial Narrow" pitchFamily="34" charset="0"/>
              </a:rPr>
              <a:t>izbor stožera</a:t>
            </a:r>
          </a:p>
        </p:txBody>
      </p:sp>
      <p:sp>
        <p:nvSpPr>
          <p:cNvPr id="31761" name="Text Box 6"/>
          <p:cNvSpPr txBox="1">
            <a:spLocks noChangeArrowheads="1"/>
          </p:cNvSpPr>
          <p:nvPr/>
        </p:nvSpPr>
        <p:spPr bwMode="auto">
          <a:xfrm>
            <a:off x="7905750" y="5551488"/>
            <a:ext cx="1833563" cy="457200"/>
          </a:xfrm>
          <a:prstGeom prst="rect">
            <a:avLst/>
          </a:prstGeom>
          <a:solidFill>
            <a:srgbClr val="FFFFCC"/>
          </a:solidFill>
          <a:ln w="9525">
            <a:noFill/>
            <a:miter lim="800000"/>
            <a:headEnd/>
            <a:tailEnd/>
          </a:ln>
        </p:spPr>
        <p:txBody>
          <a:bodyPr>
            <a:spAutoFit/>
          </a:bodyPr>
          <a:lstStyle/>
          <a:p>
            <a:pPr algn="ctr"/>
            <a:r>
              <a:rPr lang="hr-HR" sz="2400">
                <a:cs typeface="Courier New" pitchFamily="49" charset="0"/>
              </a:rPr>
              <a:t>9 7 8</a:t>
            </a:r>
          </a:p>
        </p:txBody>
      </p:sp>
      <p:sp>
        <p:nvSpPr>
          <p:cNvPr id="31762" name="Text Box 6"/>
          <p:cNvSpPr txBox="1">
            <a:spLocks noChangeArrowheads="1"/>
          </p:cNvSpPr>
          <p:nvPr/>
        </p:nvSpPr>
        <p:spPr bwMode="auto">
          <a:xfrm>
            <a:off x="7905750" y="5157788"/>
            <a:ext cx="1833563" cy="400050"/>
          </a:xfrm>
          <a:prstGeom prst="rect">
            <a:avLst/>
          </a:prstGeom>
          <a:solidFill>
            <a:srgbClr val="FF9900"/>
          </a:solidFill>
          <a:ln w="9525">
            <a:noFill/>
            <a:miter lim="800000"/>
            <a:headEnd/>
            <a:tailEnd/>
          </a:ln>
        </p:spPr>
        <p:txBody>
          <a:bodyPr anchor="ctr">
            <a:spAutoFit/>
          </a:bodyPr>
          <a:lstStyle/>
          <a:p>
            <a:r>
              <a:rPr lang="hr-HR">
                <a:solidFill>
                  <a:srgbClr val="FFFFFF"/>
                </a:solidFill>
                <a:latin typeface="Arial Narrow" pitchFamily="34" charset="0"/>
              </a:rPr>
              <a:t>izbor stožera</a:t>
            </a:r>
          </a:p>
        </p:txBody>
      </p:sp>
      <p:sp>
        <p:nvSpPr>
          <p:cNvPr id="31763" name="Text Box 6"/>
          <p:cNvSpPr txBox="1">
            <a:spLocks noChangeArrowheads="1"/>
          </p:cNvSpPr>
          <p:nvPr/>
        </p:nvSpPr>
        <p:spPr bwMode="auto">
          <a:xfrm>
            <a:off x="7239000" y="5553075"/>
            <a:ext cx="714375" cy="457200"/>
          </a:xfrm>
          <a:prstGeom prst="rect">
            <a:avLst/>
          </a:prstGeom>
          <a:solidFill>
            <a:srgbClr val="FFFFCC"/>
          </a:solidFill>
          <a:ln w="9525">
            <a:noFill/>
            <a:miter lim="800000"/>
            <a:headEnd/>
            <a:tailEnd/>
          </a:ln>
        </p:spPr>
        <p:txBody>
          <a:bodyPr>
            <a:spAutoFit/>
          </a:bodyPr>
          <a:lstStyle/>
          <a:p>
            <a:pPr algn="ctr"/>
            <a:r>
              <a:rPr lang="hr-HR" sz="2400">
                <a:solidFill>
                  <a:srgbClr val="FF3300"/>
                </a:solidFill>
                <a:cs typeface="Courier New" pitchFamily="49" charset="0"/>
              </a:rPr>
              <a:t>6</a:t>
            </a:r>
          </a:p>
        </p:txBody>
      </p:sp>
      <p:sp>
        <p:nvSpPr>
          <p:cNvPr id="3" name="Text Box 6"/>
          <p:cNvSpPr txBox="1">
            <a:spLocks noChangeArrowheads="1"/>
          </p:cNvSpPr>
          <p:nvPr/>
        </p:nvSpPr>
        <p:spPr bwMode="auto">
          <a:xfrm>
            <a:off x="5240338" y="2730500"/>
            <a:ext cx="3857625" cy="396875"/>
          </a:xfrm>
          <a:prstGeom prst="rect">
            <a:avLst/>
          </a:prstGeom>
          <a:solidFill>
            <a:srgbClr val="C13B25"/>
          </a:solidFill>
          <a:ln w="9525">
            <a:noFill/>
            <a:miter lim="800000"/>
            <a:headEnd/>
            <a:tailEnd/>
          </a:ln>
        </p:spPr>
        <p:txBody>
          <a:bodyPr anchor="ctr">
            <a:spAutoFit/>
          </a:bodyPr>
          <a:lstStyle/>
          <a:p>
            <a:r>
              <a:rPr lang="hr-HR">
                <a:solidFill>
                  <a:srgbClr val="FFFFFF"/>
                </a:solidFill>
                <a:latin typeface="Arial Narrow" pitchFamily="34" charset="0"/>
              </a:rPr>
              <a:t>vraćamo stožer na i</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Effect transition="in" filter="dissolve">
                                      <p:cBhvr>
                                        <p:cTn id="7" dur="500"/>
                                        <p:tgtEl>
                                          <p:spTgt spid="317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50">
                                            <p:bg/>
                                          </p:spTgt>
                                        </p:tgtEl>
                                        <p:attrNameLst>
                                          <p:attrName>style.visibility</p:attrName>
                                        </p:attrNameLst>
                                      </p:cBhvr>
                                      <p:to>
                                        <p:strVal val="visible"/>
                                      </p:to>
                                    </p:set>
                                    <p:animEffect transition="in" filter="dissolve">
                                      <p:cBhvr>
                                        <p:cTn id="12" dur="500"/>
                                        <p:tgtEl>
                                          <p:spTgt spid="31750">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50">
                                            <p:txEl>
                                              <p:pRg st="0" end="0"/>
                                            </p:txEl>
                                          </p:spTgt>
                                        </p:tgtEl>
                                        <p:attrNameLst>
                                          <p:attrName>style.visibility</p:attrName>
                                        </p:attrNameLst>
                                      </p:cBhvr>
                                      <p:to>
                                        <p:strVal val="visible"/>
                                      </p:to>
                                    </p:set>
                                    <p:animEffect transition="in" filter="dissolve">
                                      <p:cBhvr>
                                        <p:cTn id="17" dur="500"/>
                                        <p:tgtEl>
                                          <p:spTgt spid="3175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750">
                                            <p:txEl>
                                              <p:pRg st="1" end="1"/>
                                            </p:txEl>
                                          </p:spTgt>
                                        </p:tgtEl>
                                        <p:attrNameLst>
                                          <p:attrName>style.visibility</p:attrName>
                                        </p:attrNameLst>
                                      </p:cBhvr>
                                      <p:to>
                                        <p:strVal val="visible"/>
                                      </p:to>
                                    </p:set>
                                    <p:animEffect transition="in" filter="dissolve">
                                      <p:cBhvr>
                                        <p:cTn id="22" dur="500"/>
                                        <p:tgtEl>
                                          <p:spTgt spid="3175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0">
                                            <p:txEl>
                                              <p:pRg st="2" end="2"/>
                                            </p:txEl>
                                          </p:spTgt>
                                        </p:tgtEl>
                                        <p:attrNameLst>
                                          <p:attrName>style.visibility</p:attrName>
                                        </p:attrNameLst>
                                      </p:cBhvr>
                                      <p:to>
                                        <p:strVal val="visible"/>
                                      </p:to>
                                    </p:set>
                                    <p:animEffect transition="in" filter="dissolve">
                                      <p:cBhvr>
                                        <p:cTn id="27" dur="500"/>
                                        <p:tgtEl>
                                          <p:spTgt spid="3175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bg/>
                                          </p:spTgt>
                                        </p:tgtEl>
                                        <p:attrNameLst>
                                          <p:attrName>style.visibility</p:attrName>
                                        </p:attrNameLst>
                                      </p:cBhvr>
                                      <p:to>
                                        <p:strVal val="visible"/>
                                      </p:to>
                                    </p:set>
                                    <p:animEffect transition="in" filter="dissolve">
                                      <p:cBhvr>
                                        <p:cTn id="37" dur="500"/>
                                        <p:tgtEl>
                                          <p:spTgt spid="8">
                                            <p:bg/>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dissolve">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dissolve">
                                      <p:cBhvr>
                                        <p:cTn id="47" dur="500"/>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752">
                                            <p:bg/>
                                          </p:spTgt>
                                        </p:tgtEl>
                                        <p:attrNameLst>
                                          <p:attrName>style.visibility</p:attrName>
                                        </p:attrNameLst>
                                      </p:cBhvr>
                                      <p:to>
                                        <p:strVal val="visible"/>
                                      </p:to>
                                    </p:set>
                                    <p:animEffect transition="in" filter="dissolve">
                                      <p:cBhvr>
                                        <p:cTn id="52" dur="500"/>
                                        <p:tgtEl>
                                          <p:spTgt spid="31752">
                                            <p:bg/>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752">
                                            <p:txEl>
                                              <p:pRg st="0" end="0"/>
                                            </p:txEl>
                                          </p:spTgt>
                                        </p:tgtEl>
                                        <p:attrNameLst>
                                          <p:attrName>style.visibility</p:attrName>
                                        </p:attrNameLst>
                                      </p:cBhvr>
                                      <p:to>
                                        <p:strVal val="visible"/>
                                      </p:to>
                                    </p:set>
                                    <p:animEffect transition="in" filter="dissolve">
                                      <p:cBhvr>
                                        <p:cTn id="57" dur="500"/>
                                        <p:tgtEl>
                                          <p:spTgt spid="3175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1752">
                                            <p:txEl>
                                              <p:pRg st="1" end="1"/>
                                            </p:txEl>
                                          </p:spTgt>
                                        </p:tgtEl>
                                        <p:attrNameLst>
                                          <p:attrName>style.visibility</p:attrName>
                                        </p:attrNameLst>
                                      </p:cBhvr>
                                      <p:to>
                                        <p:strVal val="visible"/>
                                      </p:to>
                                    </p:set>
                                    <p:animEffect transition="in" filter="dissolve">
                                      <p:cBhvr>
                                        <p:cTn id="62" dur="500"/>
                                        <p:tgtEl>
                                          <p:spTgt spid="31752">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1752">
                                            <p:txEl>
                                              <p:pRg st="2" end="2"/>
                                            </p:txEl>
                                          </p:spTgt>
                                        </p:tgtEl>
                                        <p:attrNameLst>
                                          <p:attrName>style.visibility</p:attrName>
                                        </p:attrNameLst>
                                      </p:cBhvr>
                                      <p:to>
                                        <p:strVal val="visible"/>
                                      </p:to>
                                    </p:set>
                                    <p:animEffect transition="in" filter="dissolve">
                                      <p:cBhvr>
                                        <p:cTn id="67" dur="500"/>
                                        <p:tgtEl>
                                          <p:spTgt spid="31752">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3">
                                            <p:bg/>
                                          </p:spTgt>
                                        </p:tgtEl>
                                        <p:attrNameLst>
                                          <p:attrName>style.visibility</p:attrName>
                                        </p:attrNameLst>
                                      </p:cBhvr>
                                      <p:to>
                                        <p:strVal val="visible"/>
                                      </p:to>
                                    </p:set>
                                    <p:animEffect transition="in" filter="dissolve">
                                      <p:cBhvr>
                                        <p:cTn id="72" dur="500"/>
                                        <p:tgtEl>
                                          <p:spTgt spid="13">
                                            <p:bg/>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dissolve">
                                      <p:cBhvr>
                                        <p:cTn id="77" dur="500"/>
                                        <p:tgtEl>
                                          <p:spTgt spid="1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dissolve">
                                      <p:cBhvr>
                                        <p:cTn id="82" dur="500"/>
                                        <p:tgtEl>
                                          <p:spTgt spid="13">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1755"/>
                                        </p:tgtEl>
                                        <p:attrNameLst>
                                          <p:attrName>style.visibility</p:attrName>
                                        </p:attrNameLst>
                                      </p:cBhvr>
                                      <p:to>
                                        <p:strVal val="visible"/>
                                      </p:to>
                                    </p:set>
                                    <p:animEffect transition="in" filter="dissolve">
                                      <p:cBhvr>
                                        <p:cTn id="87" dur="500"/>
                                        <p:tgtEl>
                                          <p:spTgt spid="3175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1757">
                                            <p:bg/>
                                          </p:spTgt>
                                        </p:tgtEl>
                                        <p:attrNameLst>
                                          <p:attrName>style.visibility</p:attrName>
                                        </p:attrNameLst>
                                      </p:cBhvr>
                                      <p:to>
                                        <p:strVal val="visible"/>
                                      </p:to>
                                    </p:set>
                                    <p:animEffect transition="in" filter="dissolve">
                                      <p:cBhvr>
                                        <p:cTn id="92" dur="500"/>
                                        <p:tgtEl>
                                          <p:spTgt spid="31757">
                                            <p:bg/>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31757">
                                            <p:txEl>
                                              <p:pRg st="0" end="0"/>
                                            </p:txEl>
                                          </p:spTgt>
                                        </p:tgtEl>
                                        <p:attrNameLst>
                                          <p:attrName>style.visibility</p:attrName>
                                        </p:attrNameLst>
                                      </p:cBhvr>
                                      <p:to>
                                        <p:strVal val="visible"/>
                                      </p:to>
                                    </p:set>
                                    <p:animEffect transition="in" filter="dissolve">
                                      <p:cBhvr>
                                        <p:cTn id="97" dur="500"/>
                                        <p:tgtEl>
                                          <p:spTgt spid="31757">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1757">
                                            <p:txEl>
                                              <p:pRg st="1" end="1"/>
                                            </p:txEl>
                                          </p:spTgt>
                                        </p:tgtEl>
                                        <p:attrNameLst>
                                          <p:attrName>style.visibility</p:attrName>
                                        </p:attrNameLst>
                                      </p:cBhvr>
                                      <p:to>
                                        <p:strVal val="visible"/>
                                      </p:to>
                                    </p:set>
                                    <p:animEffect transition="in" filter="dissolve">
                                      <p:cBhvr>
                                        <p:cTn id="102" dur="500"/>
                                        <p:tgtEl>
                                          <p:spTgt spid="31757">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1757">
                                            <p:txEl>
                                              <p:pRg st="2" end="2"/>
                                            </p:txEl>
                                          </p:spTgt>
                                        </p:tgtEl>
                                        <p:attrNameLst>
                                          <p:attrName>style.visibility</p:attrName>
                                        </p:attrNameLst>
                                      </p:cBhvr>
                                      <p:to>
                                        <p:strVal val="visible"/>
                                      </p:to>
                                    </p:set>
                                    <p:animEffect transition="in" filter="dissolve">
                                      <p:cBhvr>
                                        <p:cTn id="107" dur="500"/>
                                        <p:tgtEl>
                                          <p:spTgt spid="31757">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dissolve">
                                      <p:cBhvr>
                                        <p:cTn id="112" dur="500"/>
                                        <p:tgtEl>
                                          <p:spTgt spid="3"/>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31758">
                                            <p:bg/>
                                          </p:spTgt>
                                        </p:tgtEl>
                                        <p:attrNameLst>
                                          <p:attrName>style.visibility</p:attrName>
                                        </p:attrNameLst>
                                      </p:cBhvr>
                                      <p:to>
                                        <p:strVal val="visible"/>
                                      </p:to>
                                    </p:set>
                                    <p:animEffect transition="in" filter="dissolve">
                                      <p:cBhvr>
                                        <p:cTn id="117" dur="500"/>
                                        <p:tgtEl>
                                          <p:spTgt spid="31758">
                                            <p:bg/>
                                          </p:spTgt>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1758">
                                            <p:txEl>
                                              <p:pRg st="0" end="0"/>
                                            </p:txEl>
                                          </p:spTgt>
                                        </p:tgtEl>
                                        <p:attrNameLst>
                                          <p:attrName>style.visibility</p:attrName>
                                        </p:attrNameLst>
                                      </p:cBhvr>
                                      <p:to>
                                        <p:strVal val="visible"/>
                                      </p:to>
                                    </p:set>
                                    <p:animEffect transition="in" filter="dissolve">
                                      <p:cBhvr>
                                        <p:cTn id="122" dur="500"/>
                                        <p:tgtEl>
                                          <p:spTgt spid="31758">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31758">
                                            <p:txEl>
                                              <p:pRg st="1" end="1"/>
                                            </p:txEl>
                                          </p:spTgt>
                                        </p:tgtEl>
                                        <p:attrNameLst>
                                          <p:attrName>style.visibility</p:attrName>
                                        </p:attrNameLst>
                                      </p:cBhvr>
                                      <p:to>
                                        <p:strVal val="visible"/>
                                      </p:to>
                                    </p:set>
                                    <p:animEffect transition="in" filter="dissolve">
                                      <p:cBhvr>
                                        <p:cTn id="127" dur="500"/>
                                        <p:tgtEl>
                                          <p:spTgt spid="31758">
                                            <p:txEl>
                                              <p:pRg st="1" end="1"/>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31758">
                                            <p:txEl>
                                              <p:pRg st="2" end="2"/>
                                            </p:txEl>
                                          </p:spTgt>
                                        </p:tgtEl>
                                        <p:attrNameLst>
                                          <p:attrName>style.visibility</p:attrName>
                                        </p:attrNameLst>
                                      </p:cBhvr>
                                      <p:to>
                                        <p:strVal val="visible"/>
                                      </p:to>
                                    </p:set>
                                    <p:animEffect transition="in" filter="dissolve">
                                      <p:cBhvr>
                                        <p:cTn id="132" dur="500"/>
                                        <p:tgtEl>
                                          <p:spTgt spid="31758">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31763"/>
                                        </p:tgtEl>
                                        <p:attrNameLst>
                                          <p:attrName>style.visibility</p:attrName>
                                        </p:attrNameLst>
                                      </p:cBhvr>
                                      <p:to>
                                        <p:strVal val="visible"/>
                                      </p:to>
                                    </p:set>
                                    <p:animEffect transition="in" filter="dissolve">
                                      <p:cBhvr>
                                        <p:cTn id="137" dur="500"/>
                                        <p:tgtEl>
                                          <p:spTgt spid="31763"/>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31759"/>
                                        </p:tgtEl>
                                        <p:attrNameLst>
                                          <p:attrName>style.visibility</p:attrName>
                                        </p:attrNameLst>
                                      </p:cBhvr>
                                      <p:to>
                                        <p:strVal val="visible"/>
                                      </p:to>
                                    </p:set>
                                    <p:animEffect transition="in" filter="dissolve">
                                      <p:cBhvr>
                                        <p:cTn id="142" dur="500"/>
                                        <p:tgtEl>
                                          <p:spTgt spid="3175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31760"/>
                                        </p:tgtEl>
                                        <p:attrNameLst>
                                          <p:attrName>style.visibility</p:attrName>
                                        </p:attrNameLst>
                                      </p:cBhvr>
                                      <p:to>
                                        <p:strVal val="visible"/>
                                      </p:to>
                                    </p:set>
                                    <p:animEffect transition="in" filter="dissolve">
                                      <p:cBhvr>
                                        <p:cTn id="145" dur="500"/>
                                        <p:tgtEl>
                                          <p:spTgt spid="3176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31761"/>
                                        </p:tgtEl>
                                        <p:attrNameLst>
                                          <p:attrName>style.visibility</p:attrName>
                                        </p:attrNameLst>
                                      </p:cBhvr>
                                      <p:to>
                                        <p:strVal val="visible"/>
                                      </p:to>
                                    </p:set>
                                    <p:animEffect transition="in" filter="dissolve">
                                      <p:cBhvr>
                                        <p:cTn id="148" dur="500"/>
                                        <p:tgtEl>
                                          <p:spTgt spid="3176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31762"/>
                                        </p:tgtEl>
                                        <p:attrNameLst>
                                          <p:attrName>style.visibility</p:attrName>
                                        </p:attrNameLst>
                                      </p:cBhvr>
                                      <p:to>
                                        <p:strVal val="visible"/>
                                      </p:to>
                                    </p:set>
                                    <p:animEffect transition="in" filter="dissolve">
                                      <p:cBhvr>
                                        <p:cTn id="151" dur="500"/>
                                        <p:tgtEl>
                                          <p:spTgt spid="3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allAtOnce" animBg="1"/>
      <p:bldP spid="8" grpId="0" build="allAtOnce" animBg="1"/>
      <p:bldP spid="31752" grpId="0" build="allAtOnce" animBg="1"/>
      <p:bldP spid="31753" grpId="0" animBg="1"/>
      <p:bldP spid="11" grpId="0" animBg="1"/>
      <p:bldP spid="31755" grpId="0" animBg="1"/>
      <p:bldP spid="13" grpId="0" build="allAtOnce" animBg="1"/>
      <p:bldP spid="31757" grpId="0" build="allAtOnce" animBg="1"/>
      <p:bldP spid="31758" grpId="0" build="allAtOnce" animBg="1"/>
      <p:bldP spid="31759" grpId="0" animBg="1"/>
      <p:bldP spid="31760" grpId="0" animBg="1"/>
      <p:bldP spid="31761" grpId="0" animBg="1"/>
      <p:bldP spid="31762" grpId="0" animBg="1"/>
      <p:bldP spid="31763"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2C8C5435-53A4-42A2-AB6E-D0767C0CF1F5}" type="slidenum">
              <a:rPr lang="hr-HR"/>
              <a:pPr>
                <a:defRPr/>
              </a:pPr>
              <a:t>29</a:t>
            </a:fld>
            <a:r>
              <a:rPr lang="hr-HR"/>
              <a:t> / 36</a:t>
            </a:r>
          </a:p>
        </p:txBody>
      </p:sp>
      <p:sp>
        <p:nvSpPr>
          <p:cNvPr id="6" name="Rectangle 18"/>
          <p:cNvSpPr>
            <a:spLocks noGrp="1" noChangeArrowheads="1"/>
          </p:cNvSpPr>
          <p:nvPr>
            <p:ph type="dt" sz="quarter" idx="12"/>
          </p:nvPr>
        </p:nvSpPr>
        <p:spPr/>
        <p:txBody>
          <a:bodyPr/>
          <a:lstStyle/>
          <a:p>
            <a:pPr>
              <a:defRPr/>
            </a:pPr>
            <a:fld id="{4617B0B3-E01C-4D8C-9103-D79ED611D0E6}"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smtClean="0"/>
              <a:t>Složenost algoritma</a:t>
            </a:r>
          </a:p>
        </p:txBody>
      </p:sp>
      <p:sp>
        <p:nvSpPr>
          <p:cNvPr id="3" name="Content Placeholder 2"/>
          <p:cNvSpPr>
            <a:spLocks noGrp="1"/>
          </p:cNvSpPr>
          <p:nvPr>
            <p:ph idx="4294967295"/>
          </p:nvPr>
        </p:nvSpPr>
        <p:spPr/>
        <p:txBody>
          <a:bodyPr/>
          <a:lstStyle/>
          <a:p>
            <a:r>
              <a:rPr lang="hr-HR" smtClean="0"/>
              <a:t>prosječno vrijeme izvođenja je </a:t>
            </a:r>
            <a:r>
              <a:rPr lang="hr-HR" b="1" i="1" smtClean="0">
                <a:solidFill>
                  <a:srgbClr val="FF3300"/>
                </a:solidFill>
                <a:latin typeface="Times New Roman" pitchFamily="18" charset="0"/>
                <a:cs typeface="Times New Roman" pitchFamily="18" charset="0"/>
              </a:rPr>
              <a:t>O(n log n)</a:t>
            </a:r>
          </a:p>
          <a:p>
            <a:pPr lvl="1"/>
            <a:r>
              <a:rPr lang="hr-HR" smtClean="0"/>
              <a:t>sortiranje je vrlo brzo, uglavnom zbog visokooptimirane unutrašnje petlje</a:t>
            </a:r>
          </a:p>
          <a:p>
            <a:r>
              <a:rPr lang="hr-HR" smtClean="0"/>
              <a:t>najgori slučaj je </a:t>
            </a:r>
            <a:r>
              <a:rPr lang="hr-HR" b="1" i="1" smtClean="0">
                <a:solidFill>
                  <a:srgbClr val="FF3300"/>
                </a:solidFill>
                <a:latin typeface="Times New Roman" pitchFamily="18" charset="0"/>
                <a:cs typeface="Times New Roman" pitchFamily="18" charset="0"/>
              </a:rPr>
              <a:t>O(n</a:t>
            </a:r>
            <a:r>
              <a:rPr lang="hr-HR" b="1" i="1" baseline="30000" smtClean="0">
                <a:solidFill>
                  <a:srgbClr val="FF3300"/>
                </a:solidFill>
                <a:latin typeface="Times New Roman" pitchFamily="18" charset="0"/>
                <a:cs typeface="Times New Roman" pitchFamily="18" charset="0"/>
              </a:rPr>
              <a:t>2</a:t>
            </a:r>
            <a:r>
              <a:rPr lang="hr-HR" b="1" i="1" smtClean="0">
                <a:solidFill>
                  <a:srgbClr val="FF3300"/>
                </a:solidFill>
                <a:latin typeface="Times New Roman" pitchFamily="18" charset="0"/>
                <a:cs typeface="Times New Roman" pitchFamily="18" charset="0"/>
              </a:rPr>
              <a:t>)</a:t>
            </a:r>
          </a:p>
          <a:p>
            <a:pPr lvl="1"/>
            <a:r>
              <a:rPr lang="hr-HR" smtClean="0"/>
              <a:t>uz krivi odabir stožera (min ili max član), dobiva se </a:t>
            </a:r>
            <a:r>
              <a:rPr lang="hr-HR" b="1" smtClean="0">
                <a:solidFill>
                  <a:srgbClr val="FF0000"/>
                </a:solidFill>
                <a:latin typeface="Courier New" pitchFamily="49" charset="0"/>
                <a:cs typeface="Courier New" pitchFamily="49" charset="0"/>
              </a:rPr>
              <a:t>n</a:t>
            </a:r>
            <a:r>
              <a:rPr lang="hr-HR" smtClean="0"/>
              <a:t> particija i za svaku je vrijeme izvođenja </a:t>
            </a:r>
            <a:r>
              <a:rPr lang="hr-HR" b="1" i="1" smtClean="0">
                <a:solidFill>
                  <a:srgbClr val="FF0000"/>
                </a:solidFill>
                <a:latin typeface="Times New Roman" pitchFamily="18" charset="0"/>
                <a:cs typeface="Times New Roman" pitchFamily="18" charset="0"/>
              </a:rPr>
              <a:t>O(n)</a:t>
            </a:r>
            <a:endParaRPr lang="hr-HR" smtClean="0"/>
          </a:p>
          <a:p>
            <a:pPr lvl="1"/>
            <a:r>
              <a:rPr lang="hr-HR" smtClean="0"/>
              <a:t>može se postići da vjerojatnost da takav slučaj nastupi eksponencijalno pada</a:t>
            </a:r>
          </a:p>
          <a:p>
            <a:endParaRPr lang="hr-HR" smtClean="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pPr>
              <a:defRPr/>
            </a:pPr>
            <a:endParaRPr lang="hr-HR"/>
          </a:p>
        </p:txBody>
      </p:sp>
      <p:sp>
        <p:nvSpPr>
          <p:cNvPr id="1481732" name="Rectangle 4"/>
          <p:cNvSpPr>
            <a:spLocks noGrp="1" noChangeArrowheads="1"/>
          </p:cNvSpPr>
          <p:nvPr>
            <p:ph type="ctrTitle"/>
          </p:nvPr>
        </p:nvSpPr>
        <p:spPr/>
        <p:txBody>
          <a:bodyPr/>
          <a:lstStyle/>
          <a:p>
            <a:pPr>
              <a:defRPr/>
            </a:pPr>
            <a:r>
              <a:rPr lang="hr-HR" sz="5400" smtClean="0"/>
              <a:t>Postupci sortiranja</a:t>
            </a:r>
          </a:p>
        </p:txBody>
      </p:sp>
      <p:sp>
        <p:nvSpPr>
          <p:cNvPr id="5" name="Rectangle 17"/>
          <p:cNvSpPr>
            <a:spLocks noGrp="1" noChangeArrowheads="1"/>
          </p:cNvSpPr>
          <p:nvPr>
            <p:ph type="sldNum" sz="quarter" idx="4294967295"/>
          </p:nvPr>
        </p:nvSpPr>
        <p:spPr>
          <a:xfrm>
            <a:off x="7372350" y="6524625"/>
            <a:ext cx="2533650" cy="217488"/>
          </a:xfrm>
        </p:spPr>
        <p:txBody>
          <a:bodyPr/>
          <a:lstStyle/>
          <a:p>
            <a:pPr>
              <a:defRPr/>
            </a:pPr>
            <a:fld id="{B04B6ADB-6EA7-4CCD-BA74-C8E0EF39BF27}" type="slidenum">
              <a:rPr lang="hr-HR"/>
              <a:pPr>
                <a:defRPr/>
              </a:pPr>
              <a:t>3</a:t>
            </a:fld>
            <a:r>
              <a:rPr lang="hr-HR"/>
              <a:t> / 36</a:t>
            </a:r>
          </a:p>
        </p:txBody>
      </p:sp>
      <p:sp>
        <p:nvSpPr>
          <p:cNvPr id="6" name="Date Placeholder 5"/>
          <p:cNvSpPr>
            <a:spLocks noGrp="1"/>
          </p:cNvSpPr>
          <p:nvPr>
            <p:ph type="dt" sz="half" idx="10"/>
          </p:nvPr>
        </p:nvSpPr>
        <p:spPr/>
        <p:txBody>
          <a:bodyPr/>
          <a:lstStyle/>
          <a:p>
            <a:pPr>
              <a:defRPr/>
            </a:pPr>
            <a:fld id="{DC796351-50E8-47ED-8BD7-73F2921A743F}" type="datetime1">
              <a:rPr lang="hr-HR" smtClean="0"/>
              <a:pPr>
                <a:defRPr/>
              </a:pPr>
              <a:t>4.3.2013.</a:t>
            </a:fld>
            <a:endParaRPr lang="hr-H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11" name="Rectangle 17"/>
          <p:cNvSpPr>
            <a:spLocks noGrp="1" noChangeArrowheads="1"/>
          </p:cNvSpPr>
          <p:nvPr>
            <p:ph type="sldNum" sz="quarter" idx="11"/>
          </p:nvPr>
        </p:nvSpPr>
        <p:spPr/>
        <p:txBody>
          <a:bodyPr/>
          <a:lstStyle/>
          <a:p>
            <a:pPr>
              <a:defRPr/>
            </a:pPr>
            <a:fld id="{527DC452-9F87-4DC8-9844-C4361E32D209}" type="slidenum">
              <a:rPr lang="hr-HR"/>
              <a:pPr>
                <a:defRPr/>
              </a:pPr>
              <a:t>30</a:t>
            </a:fld>
            <a:r>
              <a:rPr lang="hr-HR"/>
              <a:t> / 36</a:t>
            </a:r>
          </a:p>
        </p:txBody>
      </p:sp>
      <p:sp>
        <p:nvSpPr>
          <p:cNvPr id="12" name="Rectangle 18"/>
          <p:cNvSpPr>
            <a:spLocks noGrp="1" noChangeArrowheads="1"/>
          </p:cNvSpPr>
          <p:nvPr>
            <p:ph type="dt" sz="quarter" idx="12"/>
          </p:nvPr>
        </p:nvSpPr>
        <p:spPr/>
        <p:txBody>
          <a:bodyPr/>
          <a:lstStyle/>
          <a:p>
            <a:pPr>
              <a:defRPr/>
            </a:pPr>
            <a:fld id="{D9167680-25D9-4C03-91B5-857D9E7EFE4C}"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en-US" smtClean="0"/>
              <a:t>Usporedba sortova sa slo</a:t>
            </a:r>
            <a:r>
              <a:rPr lang="hr-HR" smtClean="0"/>
              <a:t>ženošću </a:t>
            </a:r>
            <a:r>
              <a:rPr lang="hr-HR" b="1" i="1" smtClean="0">
                <a:solidFill>
                  <a:srgbClr val="FF0000"/>
                </a:solidFill>
                <a:latin typeface="Times New Roman" pitchFamily="18" charset="0"/>
                <a:cs typeface="Times New Roman" pitchFamily="18" charset="0"/>
              </a:rPr>
              <a:t>O(nlogn)</a:t>
            </a:r>
          </a:p>
        </p:txBody>
      </p:sp>
      <p:pic>
        <p:nvPicPr>
          <p:cNvPr id="35846" name="Picture 5" descr="fast"/>
          <p:cNvPicPr>
            <a:picLocks noChangeAspect="1" noChangeArrowheads="1"/>
          </p:cNvPicPr>
          <p:nvPr/>
        </p:nvPicPr>
        <p:blipFill>
          <a:blip r:embed="rId3" cstate="print"/>
          <a:srcRect/>
          <a:stretch>
            <a:fillRect/>
          </a:stretch>
        </p:blipFill>
        <p:spPr bwMode="auto">
          <a:xfrm>
            <a:off x="488950" y="1125538"/>
            <a:ext cx="7620000" cy="5194300"/>
          </a:xfrm>
          <a:prstGeom prst="rect">
            <a:avLst/>
          </a:prstGeom>
          <a:noFill/>
          <a:ln w="9525">
            <a:noFill/>
            <a:miter lim="800000"/>
            <a:headEnd/>
            <a:tailEnd/>
          </a:ln>
        </p:spPr>
      </p:pic>
      <p:sp>
        <p:nvSpPr>
          <p:cNvPr id="7" name="Text Box 7"/>
          <p:cNvSpPr txBox="1">
            <a:spLocks noChangeArrowheads="1"/>
          </p:cNvSpPr>
          <p:nvPr/>
        </p:nvSpPr>
        <p:spPr bwMode="auto">
          <a:xfrm>
            <a:off x="8247063" y="1303338"/>
            <a:ext cx="7937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Heap</a:t>
            </a:r>
          </a:p>
        </p:txBody>
      </p:sp>
      <p:sp>
        <p:nvSpPr>
          <p:cNvPr id="8" name="Text Box 8"/>
          <p:cNvSpPr txBox="1">
            <a:spLocks noChangeArrowheads="1"/>
          </p:cNvSpPr>
          <p:nvPr/>
        </p:nvSpPr>
        <p:spPr bwMode="auto">
          <a:xfrm>
            <a:off x="8262938" y="1879600"/>
            <a:ext cx="9461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Merge</a:t>
            </a:r>
          </a:p>
        </p:txBody>
      </p:sp>
      <p:sp>
        <p:nvSpPr>
          <p:cNvPr id="9" name="Text Box 9"/>
          <p:cNvSpPr txBox="1">
            <a:spLocks noChangeArrowheads="1"/>
          </p:cNvSpPr>
          <p:nvPr/>
        </p:nvSpPr>
        <p:spPr bwMode="auto">
          <a:xfrm>
            <a:off x="8255000" y="3357563"/>
            <a:ext cx="9461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Quick</a:t>
            </a:r>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22B8B759-CD4F-459C-B4C2-35E3D94729F0}" type="slidenum">
              <a:rPr lang="hr-HR"/>
              <a:pPr>
                <a:defRPr/>
              </a:pPr>
              <a:t>31</a:t>
            </a:fld>
            <a:r>
              <a:rPr lang="hr-HR"/>
              <a:t> / 36</a:t>
            </a:r>
          </a:p>
        </p:txBody>
      </p:sp>
      <p:sp>
        <p:nvSpPr>
          <p:cNvPr id="6" name="Rectangle 18"/>
          <p:cNvSpPr>
            <a:spLocks noGrp="1" noChangeArrowheads="1"/>
          </p:cNvSpPr>
          <p:nvPr>
            <p:ph type="dt" sz="quarter" idx="12"/>
          </p:nvPr>
        </p:nvSpPr>
        <p:spPr/>
        <p:txBody>
          <a:bodyPr/>
          <a:lstStyle/>
          <a:p>
            <a:pPr>
              <a:defRPr/>
            </a:pPr>
            <a:fld id="{A272DD35-FAD3-4946-B1FB-1DA0FD00B078}" type="datetime1">
              <a:rPr lang="hr-HR" smtClean="0"/>
              <a:pPr>
                <a:defRPr/>
              </a:pPr>
              <a:t>4.3.2013.</a:t>
            </a:fld>
            <a:endParaRPr lang="hr-HR"/>
          </a:p>
        </p:txBody>
      </p:sp>
      <p:sp>
        <p:nvSpPr>
          <p:cNvPr id="1926148" name="Rectangle 4"/>
          <p:cNvSpPr>
            <a:spLocks noGrp="1" noChangeArrowheads="1"/>
          </p:cNvSpPr>
          <p:nvPr>
            <p:ph type="title" idx="4294967295"/>
          </p:nvPr>
        </p:nvSpPr>
        <p:spPr/>
        <p:txBody>
          <a:bodyPr/>
          <a:lstStyle/>
          <a:p>
            <a:pPr>
              <a:defRPr/>
            </a:pPr>
            <a:r>
              <a:rPr lang="hr-HR"/>
              <a:t>Postupci sortiranja</a:t>
            </a:r>
          </a:p>
        </p:txBody>
      </p:sp>
      <p:sp>
        <p:nvSpPr>
          <p:cNvPr id="1926149" name="Rectangle 5"/>
          <p:cNvSpPr>
            <a:spLocks noGrp="1" noChangeArrowheads="1"/>
          </p:cNvSpPr>
          <p:nvPr>
            <p:ph type="body" idx="4294967295"/>
          </p:nvPr>
        </p:nvSpPr>
        <p:spPr/>
        <p:txBody>
          <a:bodyPr/>
          <a:lstStyle/>
          <a:p>
            <a:pPr>
              <a:defRPr/>
            </a:pPr>
            <a:r>
              <a:rPr lang="hr-HR" smtClean="0"/>
              <a:t>sortiranje oko milijun podataka nije u praksi rijetko</a:t>
            </a:r>
          </a:p>
          <a:p>
            <a:pPr>
              <a:defRPr/>
            </a:pPr>
            <a:r>
              <a:rPr lang="hr-HR" smtClean="0"/>
              <a:t>ako jedno obavljanje programske petlje traje 1 </a:t>
            </a:r>
            <a:r>
              <a:rPr lang="hr-HR" smtClean="0">
                <a:sym typeface="Symbol" pitchFamily="18" charset="2"/>
              </a:rPr>
              <a:t></a:t>
            </a:r>
            <a:r>
              <a:rPr lang="hr-HR" smtClean="0"/>
              <a:t>s:</a:t>
            </a:r>
          </a:p>
          <a:p>
            <a:pPr lvl="1">
              <a:defRPr/>
            </a:pPr>
            <a:r>
              <a:rPr lang="hr-HR" smtClean="0"/>
              <a:t>klasični sort trajao bi reda veličine 10</a:t>
            </a:r>
            <a:r>
              <a:rPr lang="hr-HR" baseline="30000" smtClean="0"/>
              <a:t>6</a:t>
            </a:r>
            <a:r>
              <a:rPr lang="hr-HR" smtClean="0"/>
              <a:t> s (odnosno više od 11 dana)</a:t>
            </a:r>
          </a:p>
          <a:p>
            <a:pPr lvl="1">
              <a:defRPr/>
            </a:pPr>
            <a:r>
              <a:rPr lang="hr-HR" smtClean="0"/>
              <a:t>quick sort traje reda veličine 20 s</a:t>
            </a:r>
          </a:p>
          <a:p>
            <a:pPr>
              <a:defRPr/>
            </a:pPr>
            <a:r>
              <a:rPr lang="hr-HR" smtClean="0"/>
              <a:t>ne treba uvijek tražiti rješenje u kupnji bržih i skupljih računala!</a:t>
            </a:r>
          </a:p>
          <a:p>
            <a:pPr lvl="1">
              <a:defRPr/>
            </a:pPr>
            <a:r>
              <a:rPr lang="hr-HR" smtClean="0"/>
              <a:t>može se isplatiti investicija u razvoj i primjenu boljih algoritama</a:t>
            </a:r>
          </a:p>
          <a:p>
            <a:pPr lvl="1">
              <a:defRPr/>
            </a:pPr>
            <a:endParaRPr lang="hr-HR" smtClean="0"/>
          </a:p>
        </p:txBody>
      </p:sp>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B62B2CD2-9171-4328-A1F9-22A61B998150}" type="slidenum">
              <a:rPr lang="hr-HR"/>
              <a:pPr>
                <a:defRPr/>
              </a:pPr>
              <a:t>32</a:t>
            </a:fld>
            <a:r>
              <a:rPr lang="hr-HR"/>
              <a:t> / 36</a:t>
            </a:r>
          </a:p>
        </p:txBody>
      </p:sp>
      <p:sp>
        <p:nvSpPr>
          <p:cNvPr id="6" name="Rectangle 18"/>
          <p:cNvSpPr>
            <a:spLocks noGrp="1" noChangeArrowheads="1"/>
          </p:cNvSpPr>
          <p:nvPr>
            <p:ph type="dt" sz="quarter" idx="12"/>
          </p:nvPr>
        </p:nvSpPr>
        <p:spPr/>
        <p:txBody>
          <a:bodyPr/>
          <a:lstStyle/>
          <a:p>
            <a:pPr>
              <a:defRPr/>
            </a:pPr>
            <a:fld id="{08C5F45A-BA0F-4724-BED1-6BCD6295C1EC}" type="datetime1">
              <a:rPr lang="hr-HR" smtClean="0"/>
              <a:pPr>
                <a:defRPr/>
              </a:pPr>
              <a:t>4.3.2013.</a:t>
            </a:fld>
            <a:endParaRPr lang="hr-HR"/>
          </a:p>
        </p:txBody>
      </p:sp>
      <p:sp>
        <p:nvSpPr>
          <p:cNvPr id="1937410" name="Rectangle 2"/>
          <p:cNvSpPr>
            <a:spLocks noGrp="1" noChangeArrowheads="1"/>
          </p:cNvSpPr>
          <p:nvPr>
            <p:ph type="title" idx="4294967295"/>
          </p:nvPr>
        </p:nvSpPr>
        <p:spPr/>
        <p:txBody>
          <a:bodyPr/>
          <a:lstStyle/>
          <a:p>
            <a:pPr>
              <a:defRPr/>
            </a:pPr>
            <a:r>
              <a:rPr lang="hr-HR"/>
              <a:t>Indirektno sortiranje</a:t>
            </a:r>
          </a:p>
        </p:txBody>
      </p:sp>
      <p:sp>
        <p:nvSpPr>
          <p:cNvPr id="1937411" name="Rectangle 3"/>
          <p:cNvSpPr>
            <a:spLocks noGrp="1" noChangeArrowheads="1"/>
          </p:cNvSpPr>
          <p:nvPr>
            <p:ph type="body" idx="4294967295"/>
          </p:nvPr>
        </p:nvSpPr>
        <p:spPr/>
        <p:txBody>
          <a:bodyPr/>
          <a:lstStyle/>
          <a:p>
            <a:pPr>
              <a:defRPr/>
            </a:pPr>
            <a:r>
              <a:rPr lang="hr-HR" smtClean="0"/>
              <a:t>za sortiranje velikih struktura nema smisla obavljati mnogo zamjena velikog broja podataka</a:t>
            </a:r>
          </a:p>
          <a:p>
            <a:pPr lvl="1">
              <a:defRPr/>
            </a:pPr>
            <a:r>
              <a:rPr lang="hr-HR" smtClean="0"/>
              <a:t>primjeri takvih struktura</a:t>
            </a:r>
          </a:p>
          <a:p>
            <a:pPr lvl="2">
              <a:defRPr/>
            </a:pPr>
            <a:r>
              <a:rPr lang="hr-HR" smtClean="0"/>
              <a:t>matični broj studenta, prezime, ime, adresa, upisani predmeti i ocjene</a:t>
            </a:r>
          </a:p>
          <a:p>
            <a:pPr lvl="1">
              <a:defRPr/>
            </a:pPr>
            <a:r>
              <a:rPr lang="hr-HR" smtClean="0"/>
              <a:t>ako se podaci sortiraju npr. po matičnom broju, tada se izdvoje u posebno polje matični brojevi s pripadnim pokazivačima na ostale podatke</a:t>
            </a:r>
          </a:p>
          <a:p>
            <a:pPr lvl="1">
              <a:defRPr/>
            </a:pPr>
            <a:r>
              <a:rPr lang="hr-HR" smtClean="0"/>
              <a:t>sortira se (bilo kojim od postupaka) samo takvo izdvojeno polje</a:t>
            </a:r>
          </a:p>
          <a:p>
            <a:pPr lvl="2">
              <a:defRPr/>
            </a:pPr>
            <a:endParaRPr lang="hr-HR" smtClean="0"/>
          </a:p>
          <a:p>
            <a:pPr lvl="1">
              <a:defRPr/>
            </a:pPr>
            <a:endParaRPr lang="hr-HR" smtClean="0"/>
          </a:p>
          <a:p>
            <a:pPr lvl="1">
              <a:defRPr/>
            </a:pPr>
            <a:endParaRPr lang="hr-HR" smtClean="0"/>
          </a:p>
          <a:p>
            <a:pPr>
              <a:defRPr/>
            </a:pPr>
            <a:endParaRPr lang="hr-HR" smtClean="0"/>
          </a:p>
        </p:txBody>
      </p:sp>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FB4AC4FA-A6EE-408B-A266-953D37067DF5}" type="slidenum">
              <a:rPr lang="hr-HR"/>
              <a:pPr>
                <a:defRPr/>
              </a:pPr>
              <a:t>33</a:t>
            </a:fld>
            <a:r>
              <a:rPr lang="hr-HR"/>
              <a:t> / 36</a:t>
            </a:r>
          </a:p>
        </p:txBody>
      </p:sp>
      <p:sp>
        <p:nvSpPr>
          <p:cNvPr id="6" name="Rectangle 18"/>
          <p:cNvSpPr>
            <a:spLocks noGrp="1" noChangeArrowheads="1"/>
          </p:cNvSpPr>
          <p:nvPr>
            <p:ph type="dt" sz="quarter" idx="12"/>
          </p:nvPr>
        </p:nvSpPr>
        <p:spPr/>
        <p:txBody>
          <a:bodyPr/>
          <a:lstStyle/>
          <a:p>
            <a:pPr>
              <a:defRPr/>
            </a:pPr>
            <a:fld id="{CCB71BB1-5470-4F68-89F9-2CCA493DEEA0}"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a:t>Usporedba</a:t>
            </a:r>
          </a:p>
        </p:txBody>
      </p:sp>
      <p:graphicFrame>
        <p:nvGraphicFramePr>
          <p:cNvPr id="211028" name="Group 84"/>
          <p:cNvGraphicFramePr>
            <a:graphicFrameLocks noGrp="1"/>
          </p:cNvGraphicFramePr>
          <p:nvPr/>
        </p:nvGraphicFramePr>
        <p:xfrm>
          <a:off x="309563" y="2071688"/>
          <a:ext cx="9072562" cy="2971800"/>
        </p:xfrm>
        <a:graphic>
          <a:graphicData uri="http://schemas.openxmlformats.org/drawingml/2006/table">
            <a:tbl>
              <a:tblPr/>
              <a:tblGrid>
                <a:gridCol w="1512887"/>
                <a:gridCol w="1511300"/>
                <a:gridCol w="1512888"/>
                <a:gridCol w="1511300"/>
                <a:gridCol w="1512887"/>
                <a:gridCol w="15113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naziv</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najbolje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prosječno</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najgore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stabilan</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metoda</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selection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ne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biranje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insertion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da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umetanje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bubble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da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zamjena</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shell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3/2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ne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umetanje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merge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da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spajanje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quick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ne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podjela</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heap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ne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biranje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r>
            </a:tbl>
          </a:graphicData>
        </a:graphic>
      </p:graphicFrame>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AD38C047-DE85-4448-921D-B942C1CBA1C0}" type="slidenum">
              <a:rPr lang="hr-HR"/>
              <a:pPr>
                <a:defRPr/>
              </a:pPr>
              <a:t>34</a:t>
            </a:fld>
            <a:r>
              <a:rPr lang="hr-HR"/>
              <a:t> / 36</a:t>
            </a:r>
          </a:p>
        </p:txBody>
      </p:sp>
      <p:sp>
        <p:nvSpPr>
          <p:cNvPr id="6" name="Rectangle 18"/>
          <p:cNvSpPr>
            <a:spLocks noGrp="1" noChangeArrowheads="1"/>
          </p:cNvSpPr>
          <p:nvPr>
            <p:ph type="dt" sz="quarter" idx="12"/>
          </p:nvPr>
        </p:nvSpPr>
        <p:spPr/>
        <p:txBody>
          <a:bodyPr/>
          <a:lstStyle/>
          <a:p>
            <a:pPr>
              <a:defRPr/>
            </a:pPr>
            <a:fld id="{E35E5482-9DE2-490D-B565-E8C8852E2CF7}" type="datetime1">
              <a:rPr lang="hr-HR" smtClean="0"/>
              <a:pPr>
                <a:defRPr/>
              </a:pPr>
              <a:t>4.3.2013.</a:t>
            </a:fld>
            <a:endParaRPr lang="hr-HR"/>
          </a:p>
        </p:txBody>
      </p:sp>
      <p:sp>
        <p:nvSpPr>
          <p:cNvPr id="2362373" name="Rectangle 8"/>
          <p:cNvSpPr>
            <a:spLocks noGrp="1" noChangeArrowheads="1"/>
          </p:cNvSpPr>
          <p:nvPr>
            <p:ph type="title" idx="4294967295"/>
          </p:nvPr>
        </p:nvSpPr>
        <p:spPr/>
        <p:txBody>
          <a:bodyPr/>
          <a:lstStyle/>
          <a:p>
            <a:pPr>
              <a:defRPr/>
            </a:pPr>
            <a:r>
              <a:rPr lang="hr-HR" smtClean="0"/>
              <a:t>Animacije algoritama</a:t>
            </a:r>
          </a:p>
        </p:txBody>
      </p:sp>
      <p:sp>
        <p:nvSpPr>
          <p:cNvPr id="2362374" name="Rectangle 9"/>
          <p:cNvSpPr>
            <a:spLocks noGrp="1" noChangeArrowheads="1"/>
          </p:cNvSpPr>
          <p:nvPr>
            <p:ph type="body" idx="4294967295"/>
          </p:nvPr>
        </p:nvSpPr>
        <p:spPr/>
        <p:txBody>
          <a:bodyPr/>
          <a:lstStyle/>
          <a:p>
            <a:pPr>
              <a:defRPr/>
            </a:pPr>
            <a:r>
              <a:rPr lang="hr-HR" sz="1800" dirty="0" smtClean="0"/>
              <a:t>http://www.geocities.com/SiliconValley/Network/1854/Sort1.html</a:t>
            </a:r>
          </a:p>
          <a:p>
            <a:pPr>
              <a:defRPr/>
            </a:pPr>
            <a:r>
              <a:rPr lang="hr-HR" sz="1800" dirty="0" smtClean="0"/>
              <a:t>http://www.solidware.com/sort/</a:t>
            </a:r>
          </a:p>
          <a:p>
            <a:pPr>
              <a:defRPr/>
            </a:pPr>
            <a:r>
              <a:rPr lang="hr-HR" sz="1800" dirty="0" smtClean="0"/>
              <a:t>http://www.cs.hope.edu/~dershem/ccaa/animator/Animator.html</a:t>
            </a:r>
          </a:p>
          <a:p>
            <a:pPr>
              <a:defRPr/>
            </a:pPr>
            <a:r>
              <a:rPr lang="hr-HR" sz="1800" dirty="0" smtClean="0"/>
              <a:t>http://cg.scs.carleton.ca/~morin/misc/sortalg/</a:t>
            </a:r>
          </a:p>
          <a:p>
            <a:pPr>
              <a:defRPr/>
            </a:pPr>
            <a:r>
              <a:rPr lang="hr-HR" sz="1800" dirty="0" smtClean="0"/>
              <a:t>http://homepages.dcc.ufmg.br/~dorgival/applets/SortingPoints/SortingPoints.html</a:t>
            </a:r>
          </a:p>
          <a:p>
            <a:pPr>
              <a:defRPr/>
            </a:pPr>
            <a:r>
              <a:rPr lang="hr-HR" sz="1800" dirty="0" smtClean="0"/>
              <a:t>http://www.cis.fiu.edu/~weiss/Shellsort.html</a:t>
            </a:r>
          </a:p>
          <a:p>
            <a:pPr>
              <a:defRPr/>
            </a:pPr>
            <a:r>
              <a:rPr lang="hr-HR" sz="1800" dirty="0" smtClean="0"/>
              <a:t>http://www.educypedia.be/education/mathematicsjavasorting.htm</a:t>
            </a:r>
          </a:p>
          <a:p>
            <a:pPr>
              <a:defRPr/>
            </a:pPr>
            <a:endParaRPr lang="hr-HR" sz="1800" dirty="0" smtClean="0"/>
          </a:p>
          <a:p>
            <a:pPr>
              <a:defRPr/>
            </a:pPr>
            <a:r>
              <a:rPr lang="hr-HR" sz="1800" dirty="0" smtClean="0"/>
              <a:t>Google...</a:t>
            </a:r>
          </a:p>
        </p:txBody>
      </p:sp>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7DEED7A5-6C8F-4A0B-A113-5DFD276E5F21}" type="slidenum">
              <a:rPr lang="hr-HR"/>
              <a:pPr>
                <a:defRPr/>
              </a:pPr>
              <a:t>35</a:t>
            </a:fld>
            <a:r>
              <a:rPr lang="hr-HR"/>
              <a:t> / 36</a:t>
            </a:r>
          </a:p>
        </p:txBody>
      </p:sp>
      <p:sp>
        <p:nvSpPr>
          <p:cNvPr id="6" name="Rectangle 18"/>
          <p:cNvSpPr>
            <a:spLocks noGrp="1" noChangeArrowheads="1"/>
          </p:cNvSpPr>
          <p:nvPr>
            <p:ph type="dt" sz="quarter" idx="12"/>
          </p:nvPr>
        </p:nvSpPr>
        <p:spPr/>
        <p:txBody>
          <a:bodyPr/>
          <a:lstStyle/>
          <a:p>
            <a:pPr>
              <a:defRPr/>
            </a:pPr>
            <a:fld id="{30C73598-5420-4E8D-B72A-4490919CC8BB}" type="datetime1">
              <a:rPr lang="hr-HR" smtClean="0"/>
              <a:pPr>
                <a:defRPr/>
              </a:pPr>
              <a:t>4.3.2013.</a:t>
            </a:fld>
            <a:endParaRPr lang="hr-HR"/>
          </a:p>
        </p:txBody>
      </p:sp>
      <p:sp>
        <p:nvSpPr>
          <p:cNvPr id="1928196" name="Rectangle 4"/>
          <p:cNvSpPr>
            <a:spLocks noGrp="1" noChangeArrowheads="1"/>
          </p:cNvSpPr>
          <p:nvPr>
            <p:ph type="title" idx="4294967295"/>
          </p:nvPr>
        </p:nvSpPr>
        <p:spPr/>
        <p:txBody>
          <a:bodyPr/>
          <a:lstStyle/>
          <a:p>
            <a:pPr>
              <a:defRPr/>
            </a:pPr>
            <a:r>
              <a:rPr lang="hr-HR" smtClean="0"/>
              <a:t>Zadaci za vježbu</a:t>
            </a:r>
          </a:p>
        </p:txBody>
      </p:sp>
      <p:sp>
        <p:nvSpPr>
          <p:cNvPr id="1928197" name="Rectangle 5"/>
          <p:cNvSpPr>
            <a:spLocks noGrp="1" noChangeArrowheads="1"/>
          </p:cNvSpPr>
          <p:nvPr>
            <p:ph type="body" idx="4294967295"/>
          </p:nvPr>
        </p:nvSpPr>
        <p:spPr/>
        <p:txBody>
          <a:bodyPr/>
          <a:lstStyle/>
          <a:p>
            <a:r>
              <a:rPr lang="hr-HR" smtClean="0"/>
              <a:t>Napisati program koji će u cjelobrojnom polju od </a:t>
            </a:r>
            <a:r>
              <a:rPr lang="hr-HR" b="1" smtClean="0">
                <a:solidFill>
                  <a:srgbClr val="FF0000"/>
                </a:solidFill>
                <a:latin typeface="Courier New" pitchFamily="49" charset="0"/>
                <a:cs typeface="Courier New" pitchFamily="49" charset="0"/>
              </a:rPr>
              <a:t>n</a:t>
            </a:r>
            <a:r>
              <a:rPr lang="hr-HR" smtClean="0"/>
              <a:t> članova pronaći </a:t>
            </a:r>
            <a:r>
              <a:rPr lang="hr-HR" i="1" smtClean="0">
                <a:latin typeface="Times New Roman" pitchFamily="18" charset="0"/>
                <a:cs typeface="Times New Roman" pitchFamily="18" charset="0"/>
              </a:rPr>
              <a:t>k</a:t>
            </a:r>
            <a:r>
              <a:rPr lang="hr-HR" smtClean="0"/>
              <a:t>-ti najveći član polja.</a:t>
            </a:r>
          </a:p>
          <a:p>
            <a:pPr marL="914400" lvl="1" indent="-457200">
              <a:buFont typeface="Arial Narrow" pitchFamily="34" charset="0"/>
              <a:buAutoNum type="alphaLcParenR"/>
            </a:pPr>
            <a:r>
              <a:rPr lang="hr-HR" smtClean="0"/>
              <a:t>Učitano polje sortirati po padajućim vrijednostima i ispisati član s indeksom </a:t>
            </a:r>
            <a:r>
              <a:rPr lang="hr-HR" i="1" smtClean="0">
                <a:latin typeface="Times New Roman" pitchFamily="18" charset="0"/>
                <a:cs typeface="Times New Roman" pitchFamily="18" charset="0"/>
              </a:rPr>
              <a:t>k-1</a:t>
            </a:r>
            <a:r>
              <a:rPr lang="hr-HR" smtClean="0"/>
              <a:t>.</a:t>
            </a:r>
          </a:p>
          <a:p>
            <a:pPr marL="914400" lvl="1" indent="-457200">
              <a:buFont typeface="Arial Narrow" pitchFamily="34" charset="0"/>
              <a:buAutoNum type="alphaLcParenR"/>
            </a:pPr>
            <a:r>
              <a:rPr lang="hr-HR" smtClean="0"/>
              <a:t>Učitati </a:t>
            </a:r>
            <a:r>
              <a:rPr lang="hr-HR" i="1" smtClean="0">
                <a:latin typeface="Times New Roman" pitchFamily="18" charset="0"/>
                <a:cs typeface="Times New Roman" pitchFamily="18" charset="0"/>
              </a:rPr>
              <a:t>k</a:t>
            </a:r>
            <a:r>
              <a:rPr lang="hr-HR" smtClean="0"/>
              <a:t> članova polja, sortirati ih po padajućim vrijednostima. Učitavati preostale članove polja. Ako je pojedini član manji od onoga s indeksom </a:t>
            </a:r>
            <a:r>
              <a:rPr lang="hr-HR" i="1" smtClean="0">
                <a:latin typeface="Times New Roman" pitchFamily="18" charset="0"/>
                <a:cs typeface="Times New Roman" pitchFamily="18" charset="0"/>
              </a:rPr>
              <a:t>k-1</a:t>
            </a:r>
            <a:r>
              <a:rPr lang="hr-HR" smtClean="0"/>
              <a:t>, ignorirati ga, ako je veći umetnuti ga na pravo mjesto, a izbaciti član polja koji bi sad imao indeks </a:t>
            </a:r>
            <a:r>
              <a:rPr lang="hr-HR" i="1" smtClean="0">
                <a:latin typeface="Times New Roman" pitchFamily="18" charset="0"/>
                <a:cs typeface="Times New Roman" pitchFamily="18" charset="0"/>
              </a:rPr>
              <a:t>k</a:t>
            </a:r>
            <a:r>
              <a:rPr lang="hr-HR" smtClean="0"/>
              <a:t>.</a:t>
            </a:r>
          </a:p>
          <a:p>
            <a:pPr marL="914400" lvl="1" indent="-457200">
              <a:buFont typeface="Arial Narrow" pitchFamily="34" charset="0"/>
              <a:buAutoNum type="alphaLcParenR"/>
            </a:pPr>
            <a:r>
              <a:rPr lang="hr-HR" smtClean="0"/>
              <a:t>Varirati postupke sortiranja te odrediti pripadna apriorna vremena i izmjeriti aposteriorna vremena izvođenja.</a:t>
            </a:r>
          </a:p>
          <a:p>
            <a:r>
              <a:rPr lang="hr-HR" smtClean="0"/>
              <a:t>Odrediti apriorna vremena trajanja, a izmjeriti aposteriorna vremena. Varirati postupak sortiranja.</a:t>
            </a:r>
          </a:p>
        </p:txBody>
      </p:sp>
    </p:spTree>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7F270D0C-E3CF-4203-A102-8E27BD189049}" type="slidenum">
              <a:rPr lang="hr-HR"/>
              <a:pPr>
                <a:defRPr/>
              </a:pPr>
              <a:t>36</a:t>
            </a:fld>
            <a:r>
              <a:rPr lang="hr-HR"/>
              <a:t> / 36</a:t>
            </a:r>
          </a:p>
        </p:txBody>
      </p:sp>
      <p:sp>
        <p:nvSpPr>
          <p:cNvPr id="6" name="Rectangle 18"/>
          <p:cNvSpPr>
            <a:spLocks noGrp="1" noChangeArrowheads="1"/>
          </p:cNvSpPr>
          <p:nvPr>
            <p:ph type="dt" sz="quarter" idx="12"/>
          </p:nvPr>
        </p:nvSpPr>
        <p:spPr/>
        <p:txBody>
          <a:bodyPr/>
          <a:lstStyle/>
          <a:p>
            <a:pPr>
              <a:defRPr/>
            </a:pPr>
            <a:fld id="{ADD51D02-5565-4EF2-A3E8-FD7DF4DE0127}" type="datetime1">
              <a:rPr lang="hr-HR" smtClean="0"/>
              <a:pPr>
                <a:defRPr/>
              </a:pPr>
              <a:t>4.3.2013.</a:t>
            </a:fld>
            <a:endParaRPr lang="hr-HR"/>
          </a:p>
        </p:txBody>
      </p:sp>
      <p:sp>
        <p:nvSpPr>
          <p:cNvPr id="1930242" name="Rectangle 2"/>
          <p:cNvSpPr>
            <a:spLocks noGrp="1" noChangeArrowheads="1"/>
          </p:cNvSpPr>
          <p:nvPr>
            <p:ph type="title" idx="4294967295"/>
          </p:nvPr>
        </p:nvSpPr>
        <p:spPr/>
        <p:txBody>
          <a:bodyPr/>
          <a:lstStyle/>
          <a:p>
            <a:pPr>
              <a:defRPr/>
            </a:pPr>
            <a:r>
              <a:rPr lang="hr-HR" smtClean="0"/>
              <a:t>Zadaci za vježbu</a:t>
            </a:r>
          </a:p>
        </p:txBody>
      </p:sp>
      <p:sp>
        <p:nvSpPr>
          <p:cNvPr id="1930243" name="Rectangle 3"/>
          <p:cNvSpPr>
            <a:spLocks noGrp="1" noChangeArrowheads="1"/>
          </p:cNvSpPr>
          <p:nvPr>
            <p:ph type="body" idx="4294967295"/>
          </p:nvPr>
        </p:nvSpPr>
        <p:spPr>
          <a:xfrm>
            <a:off x="273050" y="1006475"/>
            <a:ext cx="9359900" cy="1458913"/>
          </a:xfrm>
        </p:spPr>
        <p:txBody>
          <a:bodyPr/>
          <a:lstStyle/>
          <a:p>
            <a:pPr>
              <a:defRPr/>
            </a:pPr>
            <a:r>
              <a:rPr lang="hr-HR" smtClean="0"/>
              <a:t>Napisati program koji će od dvije sortirane slijedne datoteke napraviti treću sortiranu slijednu datoteku. </a:t>
            </a:r>
          </a:p>
          <a:p>
            <a:pPr>
              <a:buFont typeface="Monotype Sorts" pitchFamily="2" charset="2"/>
              <a:buNone/>
              <a:defRPr/>
            </a:pPr>
            <a:r>
              <a:rPr lang="en-GB" smtClean="0">
                <a:solidFill>
                  <a:srgbClr val="0070C0"/>
                </a:solidFill>
                <a:sym typeface="Wingdings" pitchFamily="2" charset="2"/>
              </a:rPr>
              <a:t></a:t>
            </a:r>
            <a:r>
              <a:rPr lang="en-GB" smtClean="0">
                <a:solidFill>
                  <a:srgbClr val="0070C0"/>
                </a:solidFill>
              </a:rPr>
              <a:t> </a:t>
            </a:r>
            <a:r>
              <a:rPr lang="hr-HR" smtClean="0">
                <a:solidFill>
                  <a:srgbClr val="0070C0"/>
                </a:solidFill>
                <a:latin typeface="Courier New" pitchFamily="49" charset="0"/>
              </a:rPr>
              <a:t>UpariDatoteke</a:t>
            </a:r>
            <a:endParaRPr lang="hr-HR" smtClean="0">
              <a:solidFill>
                <a:srgbClr val="0070C0"/>
              </a:solidFill>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6" name="Rectangle 17"/>
          <p:cNvSpPr>
            <a:spLocks noGrp="1" noChangeArrowheads="1"/>
          </p:cNvSpPr>
          <p:nvPr>
            <p:ph type="sldNum" sz="quarter" idx="11"/>
          </p:nvPr>
        </p:nvSpPr>
        <p:spPr/>
        <p:txBody>
          <a:bodyPr/>
          <a:lstStyle/>
          <a:p>
            <a:pPr>
              <a:defRPr/>
            </a:pPr>
            <a:fld id="{393B3297-9298-4406-8140-EE6BE834301A}" type="slidenum">
              <a:rPr lang="hr-HR"/>
              <a:pPr>
                <a:defRPr/>
              </a:pPr>
              <a:t>4</a:t>
            </a:fld>
            <a:r>
              <a:rPr lang="hr-HR"/>
              <a:t> / 36</a:t>
            </a:r>
          </a:p>
        </p:txBody>
      </p:sp>
      <p:sp>
        <p:nvSpPr>
          <p:cNvPr id="7" name="Rectangle 18"/>
          <p:cNvSpPr>
            <a:spLocks noGrp="1" noChangeArrowheads="1"/>
          </p:cNvSpPr>
          <p:nvPr>
            <p:ph type="dt" sz="quarter" idx="12"/>
          </p:nvPr>
        </p:nvSpPr>
        <p:spPr/>
        <p:txBody>
          <a:bodyPr/>
          <a:lstStyle/>
          <a:p>
            <a:pPr>
              <a:defRPr/>
            </a:pPr>
            <a:fld id="{D0C92821-EBFA-4295-BAC6-C1C24D850C30}" type="datetime1">
              <a:rPr lang="hr-HR" smtClean="0"/>
              <a:pPr>
                <a:defRPr/>
              </a:pPr>
              <a:t>4.3.2013.</a:t>
            </a:fld>
            <a:endParaRPr lang="hr-HR"/>
          </a:p>
        </p:txBody>
      </p:sp>
      <p:sp>
        <p:nvSpPr>
          <p:cNvPr id="2300933" name="Rectangle 2"/>
          <p:cNvSpPr>
            <a:spLocks noGrp="1" noChangeArrowheads="1"/>
          </p:cNvSpPr>
          <p:nvPr>
            <p:ph type="title" idx="4294967295"/>
          </p:nvPr>
        </p:nvSpPr>
        <p:spPr/>
        <p:txBody>
          <a:bodyPr/>
          <a:lstStyle/>
          <a:p>
            <a:pPr>
              <a:defRPr/>
            </a:pPr>
            <a:r>
              <a:rPr lang="hr-HR" smtClean="0"/>
              <a:t>Algoritmi</a:t>
            </a:r>
          </a:p>
        </p:txBody>
      </p:sp>
      <p:sp>
        <p:nvSpPr>
          <p:cNvPr id="2300934" name="Rectangle 3"/>
          <p:cNvSpPr>
            <a:spLocks noGrp="1" noChangeArrowheads="1"/>
          </p:cNvSpPr>
          <p:nvPr>
            <p:ph type="body" idx="4294967295"/>
          </p:nvPr>
        </p:nvSpPr>
        <p:spPr/>
        <p:txBody>
          <a:bodyPr/>
          <a:lstStyle/>
          <a:p>
            <a:pPr>
              <a:defRPr/>
            </a:pPr>
            <a:r>
              <a:rPr lang="hr-HR" smtClean="0"/>
              <a:t>odabrani postupci za ilustraciju:</a:t>
            </a:r>
          </a:p>
          <a:p>
            <a:pPr lvl="1">
              <a:defRPr/>
            </a:pPr>
            <a:r>
              <a:rPr lang="hr-HR" smtClean="0"/>
              <a:t>sortiranje biranjem (</a:t>
            </a:r>
            <a:r>
              <a:rPr lang="hr-HR" i="1" smtClean="0"/>
              <a:t>selection sort</a:t>
            </a:r>
            <a:r>
              <a:rPr lang="hr-HR" smtClean="0"/>
              <a:t>)</a:t>
            </a:r>
          </a:p>
          <a:p>
            <a:pPr lvl="1">
              <a:defRPr/>
            </a:pPr>
            <a:r>
              <a:rPr lang="hr-HR" smtClean="0"/>
              <a:t>bubble sort</a:t>
            </a:r>
          </a:p>
          <a:p>
            <a:pPr lvl="1">
              <a:defRPr/>
            </a:pPr>
            <a:r>
              <a:rPr lang="hr-HR" smtClean="0"/>
              <a:t>sortiranje umetanjem (</a:t>
            </a:r>
            <a:r>
              <a:rPr lang="hr-HR" i="1" smtClean="0"/>
              <a:t>insertion sort</a:t>
            </a:r>
            <a:r>
              <a:rPr lang="hr-HR" smtClean="0"/>
              <a:t>)</a:t>
            </a:r>
          </a:p>
          <a:p>
            <a:pPr lvl="1">
              <a:defRPr/>
            </a:pPr>
            <a:r>
              <a:rPr lang="hr-HR" smtClean="0"/>
              <a:t>Shellov sort</a:t>
            </a:r>
          </a:p>
          <a:p>
            <a:pPr lvl="1">
              <a:defRPr/>
            </a:pPr>
            <a:r>
              <a:rPr lang="hr-HR" smtClean="0"/>
              <a:t>mergesort</a:t>
            </a:r>
          </a:p>
          <a:p>
            <a:pPr lvl="1">
              <a:defRPr/>
            </a:pPr>
            <a:r>
              <a:rPr lang="hr-HR" smtClean="0"/>
              <a:t>quick sort</a:t>
            </a:r>
          </a:p>
          <a:p>
            <a:pPr lvl="1">
              <a:defRPr/>
            </a:pPr>
            <a:r>
              <a:rPr lang="hr-HR" smtClean="0"/>
              <a:t>sortiranje s pomoću gomile (</a:t>
            </a:r>
            <a:r>
              <a:rPr lang="hr-HR" i="1" smtClean="0"/>
              <a:t>heap sort</a:t>
            </a:r>
            <a:r>
              <a:rPr lang="hr-HR" smtClean="0"/>
              <a:t>) - kasnije!</a:t>
            </a:r>
          </a:p>
        </p:txBody>
      </p:sp>
      <p:sp>
        <p:nvSpPr>
          <p:cNvPr id="12295" name="Rectangle 5"/>
          <p:cNvSpPr>
            <a:spLocks noChangeArrowheads="1"/>
          </p:cNvSpPr>
          <p:nvPr/>
        </p:nvSpPr>
        <p:spPr bwMode="auto">
          <a:xfrm>
            <a:off x="4376738" y="5516563"/>
            <a:ext cx="5213350" cy="838200"/>
          </a:xfrm>
          <a:prstGeom prst="rect">
            <a:avLst/>
          </a:prstGeom>
          <a:noFill/>
          <a:ln w="9525" algn="ctr">
            <a:noFill/>
            <a:miter lim="800000"/>
            <a:headEnd/>
            <a:tailEnd/>
          </a:ln>
        </p:spPr>
        <p:txBody>
          <a:bodyPr wrap="none">
            <a:spAutoFit/>
          </a:bodyPr>
          <a:lstStyle/>
          <a:p>
            <a:pPr algn="r"/>
            <a:r>
              <a:rPr lang="hr-HR" sz="2400" b="0">
                <a:solidFill>
                  <a:srgbClr val="0070C0"/>
                </a:solidFill>
                <a:sym typeface="Wingdings" pitchFamily="2" charset="2"/>
              </a:rPr>
              <a:t></a:t>
            </a:r>
            <a:r>
              <a:rPr lang="hr-HR" sz="2400" b="0">
                <a:solidFill>
                  <a:srgbClr val="0070C0"/>
                </a:solidFill>
              </a:rPr>
              <a:t> Sortovi</a:t>
            </a:r>
          </a:p>
          <a:p>
            <a:pPr lvl="1" algn="r">
              <a:lnSpc>
                <a:spcPct val="105000"/>
              </a:lnSpc>
              <a:buClr>
                <a:srgbClr val="FF0000"/>
              </a:buClr>
              <a:buSzPct val="75000"/>
            </a:pPr>
            <a:r>
              <a:rPr lang="hr-HR"/>
              <a:t>http://www.solidware.com/sort/</a:t>
            </a:r>
            <a:endParaRPr lang="hr-HR" sz="2400">
              <a:solidFill>
                <a:srgbClr val="59C1FF"/>
              </a:solidFill>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93" name="Rectangle 17"/>
          <p:cNvSpPr>
            <a:spLocks noGrp="1" noChangeArrowheads="1"/>
          </p:cNvSpPr>
          <p:nvPr>
            <p:ph type="sldNum" sz="quarter" idx="11"/>
          </p:nvPr>
        </p:nvSpPr>
        <p:spPr/>
        <p:txBody>
          <a:bodyPr/>
          <a:lstStyle/>
          <a:p>
            <a:pPr>
              <a:defRPr/>
            </a:pPr>
            <a:fld id="{63538EE6-1339-4DB7-8D75-E4A5025B9F14}" type="slidenum">
              <a:rPr lang="hr-HR"/>
              <a:pPr>
                <a:defRPr/>
              </a:pPr>
              <a:t>5</a:t>
            </a:fld>
            <a:r>
              <a:rPr lang="hr-HR"/>
              <a:t> / 36</a:t>
            </a:r>
          </a:p>
        </p:txBody>
      </p:sp>
      <p:sp>
        <p:nvSpPr>
          <p:cNvPr id="94" name="Rectangle 18"/>
          <p:cNvSpPr>
            <a:spLocks noGrp="1" noChangeArrowheads="1"/>
          </p:cNvSpPr>
          <p:nvPr>
            <p:ph type="dt" sz="quarter" idx="12"/>
          </p:nvPr>
        </p:nvSpPr>
        <p:spPr/>
        <p:txBody>
          <a:bodyPr/>
          <a:lstStyle/>
          <a:p>
            <a:pPr>
              <a:defRPr/>
            </a:pPr>
            <a:fld id="{B87165B3-84CD-40DF-B06B-D6873BBF5490}" type="datetime1">
              <a:rPr lang="hr-HR" smtClean="0"/>
              <a:pPr>
                <a:defRPr/>
              </a:pPr>
              <a:t>4.3.2013.</a:t>
            </a:fld>
            <a:endParaRPr lang="hr-HR"/>
          </a:p>
        </p:txBody>
      </p:sp>
      <p:sp>
        <p:nvSpPr>
          <p:cNvPr id="1932290" name="Rectangle 2"/>
          <p:cNvSpPr>
            <a:spLocks noGrp="1" noChangeArrowheads="1"/>
          </p:cNvSpPr>
          <p:nvPr>
            <p:ph type="title" idx="4294967295"/>
          </p:nvPr>
        </p:nvSpPr>
        <p:spPr/>
        <p:txBody>
          <a:bodyPr/>
          <a:lstStyle/>
          <a:p>
            <a:pPr>
              <a:defRPr/>
            </a:pPr>
            <a:r>
              <a:rPr lang="hr-HR"/>
              <a:t>Sortiranje biranjem (selection sort)</a:t>
            </a:r>
          </a:p>
        </p:txBody>
      </p:sp>
      <p:sp>
        <p:nvSpPr>
          <p:cNvPr id="2302984" name="Rectangle 3"/>
          <p:cNvSpPr>
            <a:spLocks noGrp="1" noChangeArrowheads="1"/>
          </p:cNvSpPr>
          <p:nvPr>
            <p:ph type="body" idx="4294967295"/>
          </p:nvPr>
        </p:nvSpPr>
        <p:spPr/>
        <p:txBody>
          <a:bodyPr/>
          <a:lstStyle/>
          <a:p>
            <a:r>
              <a:rPr lang="hr-HR" smtClean="0"/>
              <a:t>pronađi najmanji element niza i zamijeni ga s prvim elementom niza</a:t>
            </a:r>
          </a:p>
          <a:p>
            <a:r>
              <a:rPr lang="hr-HR" smtClean="0"/>
              <a:t>ponavljaj s ostatkom niza, smanjujući nesortirani dio</a:t>
            </a:r>
            <a:endParaRPr lang="hr-HR" sz="1800" smtClean="0"/>
          </a:p>
        </p:txBody>
      </p:sp>
      <p:sp>
        <p:nvSpPr>
          <p:cNvPr id="8" name="Rectangle 20"/>
          <p:cNvSpPr>
            <a:spLocks noChangeArrowheads="1"/>
          </p:cNvSpPr>
          <p:nvPr/>
        </p:nvSpPr>
        <p:spPr bwMode="auto">
          <a:xfrm>
            <a:off x="2000250" y="2276475"/>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9" name="Rectangle 21"/>
          <p:cNvSpPr>
            <a:spLocks noChangeArrowheads="1"/>
          </p:cNvSpPr>
          <p:nvPr/>
        </p:nvSpPr>
        <p:spPr bwMode="auto">
          <a:xfrm>
            <a:off x="2720975" y="22764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10" name="Rectangle 22"/>
          <p:cNvSpPr>
            <a:spLocks noChangeArrowheads="1"/>
          </p:cNvSpPr>
          <p:nvPr/>
        </p:nvSpPr>
        <p:spPr bwMode="auto">
          <a:xfrm>
            <a:off x="3440113" y="22764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11" name="Rectangle 23"/>
          <p:cNvSpPr>
            <a:spLocks noChangeArrowheads="1"/>
          </p:cNvSpPr>
          <p:nvPr/>
        </p:nvSpPr>
        <p:spPr bwMode="auto">
          <a:xfrm>
            <a:off x="4160838" y="22764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12" name="Rectangle 24"/>
          <p:cNvSpPr>
            <a:spLocks noChangeArrowheads="1"/>
          </p:cNvSpPr>
          <p:nvPr/>
        </p:nvSpPr>
        <p:spPr bwMode="auto">
          <a:xfrm>
            <a:off x="4879975" y="2276475"/>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13" name="Rectangle 25"/>
          <p:cNvSpPr>
            <a:spLocks noChangeArrowheads="1"/>
          </p:cNvSpPr>
          <p:nvPr/>
        </p:nvSpPr>
        <p:spPr bwMode="auto">
          <a:xfrm>
            <a:off x="5600700" y="22764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14" name="Rectangle 26"/>
          <p:cNvSpPr>
            <a:spLocks noChangeArrowheads="1"/>
          </p:cNvSpPr>
          <p:nvPr/>
        </p:nvSpPr>
        <p:spPr bwMode="auto">
          <a:xfrm>
            <a:off x="6319838" y="22764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15" name="Rectangle 27"/>
          <p:cNvSpPr>
            <a:spLocks noChangeArrowheads="1"/>
          </p:cNvSpPr>
          <p:nvPr/>
        </p:nvSpPr>
        <p:spPr bwMode="auto">
          <a:xfrm>
            <a:off x="7040563" y="22764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18" name="Rectangle 20"/>
          <p:cNvSpPr>
            <a:spLocks noChangeArrowheads="1"/>
          </p:cNvSpPr>
          <p:nvPr/>
        </p:nvSpPr>
        <p:spPr bwMode="auto">
          <a:xfrm>
            <a:off x="2000250" y="270510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19" name="Rectangle 21"/>
          <p:cNvSpPr>
            <a:spLocks noChangeArrowheads="1"/>
          </p:cNvSpPr>
          <p:nvPr/>
        </p:nvSpPr>
        <p:spPr bwMode="auto">
          <a:xfrm>
            <a:off x="2720975" y="27051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20" name="Rectangle 22"/>
          <p:cNvSpPr>
            <a:spLocks noChangeArrowheads="1"/>
          </p:cNvSpPr>
          <p:nvPr/>
        </p:nvSpPr>
        <p:spPr bwMode="auto">
          <a:xfrm>
            <a:off x="3440113" y="27051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21" name="Rectangle 23"/>
          <p:cNvSpPr>
            <a:spLocks noChangeArrowheads="1"/>
          </p:cNvSpPr>
          <p:nvPr/>
        </p:nvSpPr>
        <p:spPr bwMode="auto">
          <a:xfrm>
            <a:off x="4160838" y="27051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22" name="Rectangle 24"/>
          <p:cNvSpPr>
            <a:spLocks noChangeArrowheads="1"/>
          </p:cNvSpPr>
          <p:nvPr/>
        </p:nvSpPr>
        <p:spPr bwMode="auto">
          <a:xfrm>
            <a:off x="4879975" y="2705100"/>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23" name="Rectangle 25"/>
          <p:cNvSpPr>
            <a:spLocks noChangeArrowheads="1"/>
          </p:cNvSpPr>
          <p:nvPr/>
        </p:nvSpPr>
        <p:spPr bwMode="auto">
          <a:xfrm>
            <a:off x="5600700" y="27051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24" name="Rectangle 26"/>
          <p:cNvSpPr>
            <a:spLocks noChangeArrowheads="1"/>
          </p:cNvSpPr>
          <p:nvPr/>
        </p:nvSpPr>
        <p:spPr bwMode="auto">
          <a:xfrm>
            <a:off x="6319838" y="27051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25" name="Rectangle 27"/>
          <p:cNvSpPr>
            <a:spLocks noChangeArrowheads="1"/>
          </p:cNvSpPr>
          <p:nvPr/>
        </p:nvSpPr>
        <p:spPr bwMode="auto">
          <a:xfrm>
            <a:off x="7040563" y="27051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36" name="Rectangle 20"/>
          <p:cNvSpPr>
            <a:spLocks noChangeArrowheads="1"/>
          </p:cNvSpPr>
          <p:nvPr/>
        </p:nvSpPr>
        <p:spPr bwMode="auto">
          <a:xfrm>
            <a:off x="2000250" y="313372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37" name="Rectangle 21"/>
          <p:cNvSpPr>
            <a:spLocks noChangeArrowheads="1"/>
          </p:cNvSpPr>
          <p:nvPr/>
        </p:nvSpPr>
        <p:spPr bwMode="auto">
          <a:xfrm>
            <a:off x="2720975" y="31337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38" name="Rectangle 22"/>
          <p:cNvSpPr>
            <a:spLocks noChangeArrowheads="1"/>
          </p:cNvSpPr>
          <p:nvPr/>
        </p:nvSpPr>
        <p:spPr bwMode="auto">
          <a:xfrm>
            <a:off x="3440113" y="31337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39" name="Rectangle 23"/>
          <p:cNvSpPr>
            <a:spLocks noChangeArrowheads="1"/>
          </p:cNvSpPr>
          <p:nvPr/>
        </p:nvSpPr>
        <p:spPr bwMode="auto">
          <a:xfrm>
            <a:off x="4160838" y="31337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40" name="Rectangle 24"/>
          <p:cNvSpPr>
            <a:spLocks noChangeArrowheads="1"/>
          </p:cNvSpPr>
          <p:nvPr/>
        </p:nvSpPr>
        <p:spPr bwMode="auto">
          <a:xfrm>
            <a:off x="4879975" y="3133725"/>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41" name="Rectangle 25"/>
          <p:cNvSpPr>
            <a:spLocks noChangeArrowheads="1"/>
          </p:cNvSpPr>
          <p:nvPr/>
        </p:nvSpPr>
        <p:spPr bwMode="auto">
          <a:xfrm>
            <a:off x="5600700" y="31337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42" name="Rectangle 26"/>
          <p:cNvSpPr>
            <a:spLocks noChangeArrowheads="1"/>
          </p:cNvSpPr>
          <p:nvPr/>
        </p:nvSpPr>
        <p:spPr bwMode="auto">
          <a:xfrm>
            <a:off x="6319838" y="31337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43" name="Rectangle 27"/>
          <p:cNvSpPr>
            <a:spLocks noChangeArrowheads="1"/>
          </p:cNvSpPr>
          <p:nvPr/>
        </p:nvSpPr>
        <p:spPr bwMode="auto">
          <a:xfrm>
            <a:off x="7040563" y="31337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44" name="Rectangle 20"/>
          <p:cNvSpPr>
            <a:spLocks noChangeArrowheads="1"/>
          </p:cNvSpPr>
          <p:nvPr/>
        </p:nvSpPr>
        <p:spPr bwMode="auto">
          <a:xfrm>
            <a:off x="2028825" y="356235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45" name="Rectangle 21"/>
          <p:cNvSpPr>
            <a:spLocks noChangeArrowheads="1"/>
          </p:cNvSpPr>
          <p:nvPr/>
        </p:nvSpPr>
        <p:spPr bwMode="auto">
          <a:xfrm>
            <a:off x="2749550" y="35623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46" name="Rectangle 22"/>
          <p:cNvSpPr>
            <a:spLocks noChangeArrowheads="1"/>
          </p:cNvSpPr>
          <p:nvPr/>
        </p:nvSpPr>
        <p:spPr bwMode="auto">
          <a:xfrm>
            <a:off x="3468688" y="356235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47" name="Rectangle 23"/>
          <p:cNvSpPr>
            <a:spLocks noChangeArrowheads="1"/>
          </p:cNvSpPr>
          <p:nvPr/>
        </p:nvSpPr>
        <p:spPr bwMode="auto">
          <a:xfrm>
            <a:off x="4189413" y="35623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48" name="Rectangle 24"/>
          <p:cNvSpPr>
            <a:spLocks noChangeArrowheads="1"/>
          </p:cNvSpPr>
          <p:nvPr/>
        </p:nvSpPr>
        <p:spPr bwMode="auto">
          <a:xfrm>
            <a:off x="4908550" y="3562350"/>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49" name="Rectangle 25"/>
          <p:cNvSpPr>
            <a:spLocks noChangeArrowheads="1"/>
          </p:cNvSpPr>
          <p:nvPr/>
        </p:nvSpPr>
        <p:spPr bwMode="auto">
          <a:xfrm>
            <a:off x="5629275" y="35623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50" name="Rectangle 26"/>
          <p:cNvSpPr>
            <a:spLocks noChangeArrowheads="1"/>
          </p:cNvSpPr>
          <p:nvPr/>
        </p:nvSpPr>
        <p:spPr bwMode="auto">
          <a:xfrm>
            <a:off x="6348413" y="35623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51" name="Rectangle 27"/>
          <p:cNvSpPr>
            <a:spLocks noChangeArrowheads="1"/>
          </p:cNvSpPr>
          <p:nvPr/>
        </p:nvSpPr>
        <p:spPr bwMode="auto">
          <a:xfrm>
            <a:off x="7069138" y="35623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52" name="Rectangle 20"/>
          <p:cNvSpPr>
            <a:spLocks noChangeArrowheads="1"/>
          </p:cNvSpPr>
          <p:nvPr/>
        </p:nvSpPr>
        <p:spPr bwMode="auto">
          <a:xfrm>
            <a:off x="2039938" y="399097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53" name="Rectangle 21"/>
          <p:cNvSpPr>
            <a:spLocks noChangeArrowheads="1"/>
          </p:cNvSpPr>
          <p:nvPr/>
        </p:nvSpPr>
        <p:spPr bwMode="auto">
          <a:xfrm>
            <a:off x="2760663" y="39909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54" name="Rectangle 22"/>
          <p:cNvSpPr>
            <a:spLocks noChangeArrowheads="1"/>
          </p:cNvSpPr>
          <p:nvPr/>
        </p:nvSpPr>
        <p:spPr bwMode="auto">
          <a:xfrm>
            <a:off x="3479800" y="39909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55" name="Rectangle 23"/>
          <p:cNvSpPr>
            <a:spLocks noChangeArrowheads="1"/>
          </p:cNvSpPr>
          <p:nvPr/>
        </p:nvSpPr>
        <p:spPr bwMode="auto">
          <a:xfrm>
            <a:off x="4200525" y="39909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56" name="Rectangle 24"/>
          <p:cNvSpPr>
            <a:spLocks noChangeArrowheads="1"/>
          </p:cNvSpPr>
          <p:nvPr/>
        </p:nvSpPr>
        <p:spPr bwMode="auto">
          <a:xfrm>
            <a:off x="4919663" y="3990975"/>
            <a:ext cx="500062"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57" name="Rectangle 25"/>
          <p:cNvSpPr>
            <a:spLocks noChangeArrowheads="1"/>
          </p:cNvSpPr>
          <p:nvPr/>
        </p:nvSpPr>
        <p:spPr bwMode="auto">
          <a:xfrm>
            <a:off x="5640388" y="39909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58" name="Rectangle 26"/>
          <p:cNvSpPr>
            <a:spLocks noChangeArrowheads="1"/>
          </p:cNvSpPr>
          <p:nvPr/>
        </p:nvSpPr>
        <p:spPr bwMode="auto">
          <a:xfrm>
            <a:off x="6359525" y="39909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59" name="Rectangle 27"/>
          <p:cNvSpPr>
            <a:spLocks noChangeArrowheads="1"/>
          </p:cNvSpPr>
          <p:nvPr/>
        </p:nvSpPr>
        <p:spPr bwMode="auto">
          <a:xfrm>
            <a:off x="7080250" y="39909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60" name="Rectangle 20"/>
          <p:cNvSpPr>
            <a:spLocks noChangeArrowheads="1"/>
          </p:cNvSpPr>
          <p:nvPr/>
        </p:nvSpPr>
        <p:spPr bwMode="auto">
          <a:xfrm>
            <a:off x="2039938" y="441960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61" name="Rectangle 21"/>
          <p:cNvSpPr>
            <a:spLocks noChangeArrowheads="1"/>
          </p:cNvSpPr>
          <p:nvPr/>
        </p:nvSpPr>
        <p:spPr bwMode="auto">
          <a:xfrm>
            <a:off x="2760663" y="441960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62" name="Rectangle 22"/>
          <p:cNvSpPr>
            <a:spLocks noChangeArrowheads="1"/>
          </p:cNvSpPr>
          <p:nvPr/>
        </p:nvSpPr>
        <p:spPr bwMode="auto">
          <a:xfrm>
            <a:off x="3479800" y="44196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63" name="Rectangle 23"/>
          <p:cNvSpPr>
            <a:spLocks noChangeArrowheads="1"/>
          </p:cNvSpPr>
          <p:nvPr/>
        </p:nvSpPr>
        <p:spPr bwMode="auto">
          <a:xfrm>
            <a:off x="4200525" y="44196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64" name="Rectangle 24"/>
          <p:cNvSpPr>
            <a:spLocks noChangeArrowheads="1"/>
          </p:cNvSpPr>
          <p:nvPr/>
        </p:nvSpPr>
        <p:spPr bwMode="auto">
          <a:xfrm>
            <a:off x="4919663" y="441960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65" name="Rectangle 25"/>
          <p:cNvSpPr>
            <a:spLocks noChangeArrowheads="1"/>
          </p:cNvSpPr>
          <p:nvPr/>
        </p:nvSpPr>
        <p:spPr bwMode="auto">
          <a:xfrm>
            <a:off x="5640388" y="44196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66" name="Rectangle 26"/>
          <p:cNvSpPr>
            <a:spLocks noChangeArrowheads="1"/>
          </p:cNvSpPr>
          <p:nvPr/>
        </p:nvSpPr>
        <p:spPr bwMode="auto">
          <a:xfrm>
            <a:off x="6359525" y="44196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67" name="Rectangle 27"/>
          <p:cNvSpPr>
            <a:spLocks noChangeArrowheads="1"/>
          </p:cNvSpPr>
          <p:nvPr/>
        </p:nvSpPr>
        <p:spPr bwMode="auto">
          <a:xfrm>
            <a:off x="7080250" y="44196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68" name="Rectangle 20"/>
          <p:cNvSpPr>
            <a:spLocks noChangeArrowheads="1"/>
          </p:cNvSpPr>
          <p:nvPr/>
        </p:nvSpPr>
        <p:spPr bwMode="auto">
          <a:xfrm>
            <a:off x="2049463" y="484822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69" name="Rectangle 21"/>
          <p:cNvSpPr>
            <a:spLocks noChangeArrowheads="1"/>
          </p:cNvSpPr>
          <p:nvPr/>
        </p:nvSpPr>
        <p:spPr bwMode="auto">
          <a:xfrm>
            <a:off x="2770188" y="48482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70" name="Rectangle 22"/>
          <p:cNvSpPr>
            <a:spLocks noChangeArrowheads="1"/>
          </p:cNvSpPr>
          <p:nvPr/>
        </p:nvSpPr>
        <p:spPr bwMode="auto">
          <a:xfrm>
            <a:off x="3489325" y="48482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71" name="Rectangle 23"/>
          <p:cNvSpPr>
            <a:spLocks noChangeArrowheads="1"/>
          </p:cNvSpPr>
          <p:nvPr/>
        </p:nvSpPr>
        <p:spPr bwMode="auto">
          <a:xfrm>
            <a:off x="4210050" y="48482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72" name="Rectangle 24"/>
          <p:cNvSpPr>
            <a:spLocks noChangeArrowheads="1"/>
          </p:cNvSpPr>
          <p:nvPr/>
        </p:nvSpPr>
        <p:spPr bwMode="auto">
          <a:xfrm>
            <a:off x="4929188" y="484822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73" name="Rectangle 25"/>
          <p:cNvSpPr>
            <a:spLocks noChangeArrowheads="1"/>
          </p:cNvSpPr>
          <p:nvPr/>
        </p:nvSpPr>
        <p:spPr bwMode="auto">
          <a:xfrm>
            <a:off x="5649913" y="48482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74" name="Rectangle 26"/>
          <p:cNvSpPr>
            <a:spLocks noChangeArrowheads="1"/>
          </p:cNvSpPr>
          <p:nvPr/>
        </p:nvSpPr>
        <p:spPr bwMode="auto">
          <a:xfrm>
            <a:off x="6369050" y="48482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75" name="Rectangle 27"/>
          <p:cNvSpPr>
            <a:spLocks noChangeArrowheads="1"/>
          </p:cNvSpPr>
          <p:nvPr/>
        </p:nvSpPr>
        <p:spPr bwMode="auto">
          <a:xfrm>
            <a:off x="7089775" y="48482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76" name="Rectangle 20"/>
          <p:cNvSpPr>
            <a:spLocks noChangeArrowheads="1"/>
          </p:cNvSpPr>
          <p:nvPr/>
        </p:nvSpPr>
        <p:spPr bwMode="auto">
          <a:xfrm>
            <a:off x="2049463" y="527685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77" name="Rectangle 21"/>
          <p:cNvSpPr>
            <a:spLocks noChangeArrowheads="1"/>
          </p:cNvSpPr>
          <p:nvPr/>
        </p:nvSpPr>
        <p:spPr bwMode="auto">
          <a:xfrm>
            <a:off x="2770188" y="527685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78" name="Rectangle 22"/>
          <p:cNvSpPr>
            <a:spLocks noChangeArrowheads="1"/>
          </p:cNvSpPr>
          <p:nvPr/>
        </p:nvSpPr>
        <p:spPr bwMode="auto">
          <a:xfrm>
            <a:off x="3489325" y="52768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79" name="Rectangle 23"/>
          <p:cNvSpPr>
            <a:spLocks noChangeArrowheads="1"/>
          </p:cNvSpPr>
          <p:nvPr/>
        </p:nvSpPr>
        <p:spPr bwMode="auto">
          <a:xfrm>
            <a:off x="4210050" y="52768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80" name="Rectangle 24"/>
          <p:cNvSpPr>
            <a:spLocks noChangeArrowheads="1"/>
          </p:cNvSpPr>
          <p:nvPr/>
        </p:nvSpPr>
        <p:spPr bwMode="auto">
          <a:xfrm>
            <a:off x="4929188" y="527685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81" name="Rectangle 25"/>
          <p:cNvSpPr>
            <a:spLocks noChangeArrowheads="1"/>
          </p:cNvSpPr>
          <p:nvPr/>
        </p:nvSpPr>
        <p:spPr bwMode="auto">
          <a:xfrm>
            <a:off x="5649913" y="527685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82" name="Rectangle 26"/>
          <p:cNvSpPr>
            <a:spLocks noChangeArrowheads="1"/>
          </p:cNvSpPr>
          <p:nvPr/>
        </p:nvSpPr>
        <p:spPr bwMode="auto">
          <a:xfrm>
            <a:off x="6369050" y="52768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83" name="Rectangle 27"/>
          <p:cNvSpPr>
            <a:spLocks noChangeArrowheads="1"/>
          </p:cNvSpPr>
          <p:nvPr/>
        </p:nvSpPr>
        <p:spPr bwMode="auto">
          <a:xfrm>
            <a:off x="7089775" y="52768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84" name="Rectangle 20"/>
          <p:cNvSpPr>
            <a:spLocks noChangeArrowheads="1"/>
          </p:cNvSpPr>
          <p:nvPr/>
        </p:nvSpPr>
        <p:spPr bwMode="auto">
          <a:xfrm>
            <a:off x="2060575" y="570547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85" name="Rectangle 21"/>
          <p:cNvSpPr>
            <a:spLocks noChangeArrowheads="1"/>
          </p:cNvSpPr>
          <p:nvPr/>
        </p:nvSpPr>
        <p:spPr bwMode="auto">
          <a:xfrm>
            <a:off x="2781300" y="57054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86" name="Rectangle 22"/>
          <p:cNvSpPr>
            <a:spLocks noChangeArrowheads="1"/>
          </p:cNvSpPr>
          <p:nvPr/>
        </p:nvSpPr>
        <p:spPr bwMode="auto">
          <a:xfrm>
            <a:off x="3500438" y="57054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87" name="Rectangle 23"/>
          <p:cNvSpPr>
            <a:spLocks noChangeArrowheads="1"/>
          </p:cNvSpPr>
          <p:nvPr/>
        </p:nvSpPr>
        <p:spPr bwMode="auto">
          <a:xfrm>
            <a:off x="4221163" y="57054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88" name="Rectangle 24"/>
          <p:cNvSpPr>
            <a:spLocks noChangeArrowheads="1"/>
          </p:cNvSpPr>
          <p:nvPr/>
        </p:nvSpPr>
        <p:spPr bwMode="auto">
          <a:xfrm>
            <a:off x="4940300" y="570547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89" name="Rectangle 25"/>
          <p:cNvSpPr>
            <a:spLocks noChangeArrowheads="1"/>
          </p:cNvSpPr>
          <p:nvPr/>
        </p:nvSpPr>
        <p:spPr bwMode="auto">
          <a:xfrm>
            <a:off x="5661025" y="57054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90" name="Rectangle 26"/>
          <p:cNvSpPr>
            <a:spLocks noChangeArrowheads="1"/>
          </p:cNvSpPr>
          <p:nvPr/>
        </p:nvSpPr>
        <p:spPr bwMode="auto">
          <a:xfrm>
            <a:off x="6380163" y="57054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91" name="Rectangle 27"/>
          <p:cNvSpPr>
            <a:spLocks noChangeArrowheads="1"/>
          </p:cNvSpPr>
          <p:nvPr/>
        </p:nvSpPr>
        <p:spPr bwMode="auto">
          <a:xfrm>
            <a:off x="7100888" y="57054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0"/>
                                        </p:tgtEl>
                                        <p:attrNameLst>
                                          <p:attrName>fillcolor</p:attrName>
                                        </p:attrNameLst>
                                      </p:cBhvr>
                                      <p:to>
                                        <a:schemeClr val="accent2"/>
                                      </p:to>
                                    </p:animClr>
                                    <p:set>
                                      <p:cBhvr>
                                        <p:cTn id="33" dur="1000" fill="hold"/>
                                        <p:tgtEl>
                                          <p:spTgt spid="10"/>
                                        </p:tgtEl>
                                        <p:attrNameLst>
                                          <p:attrName>fill.type</p:attrName>
                                        </p:attrNameLst>
                                      </p:cBhvr>
                                      <p:to>
                                        <p:strVal val="solid"/>
                                      </p:to>
                                    </p:set>
                                    <p:set>
                                      <p:cBhvr>
                                        <p:cTn id="34" dur="1000" fill="hold"/>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dissolve">
                                      <p:cBhvr>
                                        <p:cTn id="45" dur="500"/>
                                        <p:tgtEl>
                                          <p:spTgt spid="2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dissolve">
                                      <p:cBhvr>
                                        <p:cTn id="48" dur="500"/>
                                        <p:tgtEl>
                                          <p:spTgt spid="2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dissolve">
                                      <p:cBhvr>
                                        <p:cTn id="57" dur="500"/>
                                        <p:tgtEl>
                                          <p:spTgt spid="2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1000" fill="hold"/>
                                        <p:tgtEl>
                                          <p:spTgt spid="25"/>
                                        </p:tgtEl>
                                        <p:attrNameLst>
                                          <p:attrName>fillcolor</p:attrName>
                                        </p:attrNameLst>
                                      </p:cBhvr>
                                      <p:to>
                                        <a:schemeClr val="accent2"/>
                                      </p:to>
                                    </p:animClr>
                                    <p:set>
                                      <p:cBhvr>
                                        <p:cTn id="65" dur="1000" fill="hold"/>
                                        <p:tgtEl>
                                          <p:spTgt spid="25"/>
                                        </p:tgtEl>
                                        <p:attrNameLst>
                                          <p:attrName>fill.type</p:attrName>
                                        </p:attrNameLst>
                                      </p:cBhvr>
                                      <p:to>
                                        <p:strVal val="solid"/>
                                      </p:to>
                                    </p:set>
                                    <p:set>
                                      <p:cBhvr>
                                        <p:cTn id="66" dur="1000" fill="hold"/>
                                        <p:tgtEl>
                                          <p:spTgt spid="25"/>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dissolve">
                                      <p:cBhvr>
                                        <p:cTn id="71" dur="500"/>
                                        <p:tgtEl>
                                          <p:spTgt spid="3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dissolve">
                                      <p:cBhvr>
                                        <p:cTn id="77" dur="500"/>
                                        <p:tgtEl>
                                          <p:spTgt spid="38"/>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dissolve">
                                      <p:cBhvr>
                                        <p:cTn id="80" dur="500"/>
                                        <p:tgtEl>
                                          <p:spTgt spid="39"/>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dissolve">
                                      <p:cBhvr>
                                        <p:cTn id="83" dur="500"/>
                                        <p:tgtEl>
                                          <p:spTgt spid="40"/>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dissolve">
                                      <p:cBhvr>
                                        <p:cTn id="86" dur="500"/>
                                        <p:tgtEl>
                                          <p:spTgt spid="4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dissolve">
                                      <p:cBhvr>
                                        <p:cTn id="89" dur="500"/>
                                        <p:tgtEl>
                                          <p:spTgt spid="4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dissolve">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1000" fill="hold"/>
                                        <p:tgtEl>
                                          <p:spTgt spid="42"/>
                                        </p:tgtEl>
                                        <p:attrNameLst>
                                          <p:attrName>fillcolor</p:attrName>
                                        </p:attrNameLst>
                                      </p:cBhvr>
                                      <p:to>
                                        <a:schemeClr val="accent2"/>
                                      </p:to>
                                    </p:animClr>
                                    <p:set>
                                      <p:cBhvr>
                                        <p:cTn id="97" dur="1000" fill="hold"/>
                                        <p:tgtEl>
                                          <p:spTgt spid="42"/>
                                        </p:tgtEl>
                                        <p:attrNameLst>
                                          <p:attrName>fill.type</p:attrName>
                                        </p:attrNameLst>
                                      </p:cBhvr>
                                      <p:to>
                                        <p:strVal val="solid"/>
                                      </p:to>
                                    </p:set>
                                    <p:set>
                                      <p:cBhvr>
                                        <p:cTn id="98" dur="1000" fill="hold"/>
                                        <p:tgtEl>
                                          <p:spTgt spid="42"/>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dissolve">
                                      <p:cBhvr>
                                        <p:cTn id="103" dur="500"/>
                                        <p:tgtEl>
                                          <p:spTgt spid="44"/>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dissolve">
                                      <p:cBhvr>
                                        <p:cTn id="106" dur="500"/>
                                        <p:tgtEl>
                                          <p:spTgt spid="4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dissolve">
                                      <p:cBhvr>
                                        <p:cTn id="109" dur="500"/>
                                        <p:tgtEl>
                                          <p:spTgt spid="4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dissolve">
                                      <p:cBhvr>
                                        <p:cTn id="112" dur="500"/>
                                        <p:tgtEl>
                                          <p:spTgt spid="4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dissolve">
                                      <p:cBhvr>
                                        <p:cTn id="115" dur="500"/>
                                        <p:tgtEl>
                                          <p:spTgt spid="4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dissolve">
                                      <p:cBhvr>
                                        <p:cTn id="118" dur="500"/>
                                        <p:tgtEl>
                                          <p:spTgt spid="4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dissolve">
                                      <p:cBhvr>
                                        <p:cTn id="121" dur="500"/>
                                        <p:tgtEl>
                                          <p:spTgt spid="5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dissolve">
                                      <p:cBhvr>
                                        <p:cTn id="124" dur="500"/>
                                        <p:tgtEl>
                                          <p:spTgt spid="51"/>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hold" nodeType="clickEffect">
                                  <p:stCondLst>
                                    <p:cond delay="0"/>
                                  </p:stCondLst>
                                  <p:childTnLst>
                                    <p:animClr clrSpc="rgb" dir="cw">
                                      <p:cBhvr>
                                        <p:cTn id="128" dur="1000" fill="hold"/>
                                        <p:tgtEl>
                                          <p:spTgt spid="51"/>
                                        </p:tgtEl>
                                        <p:attrNameLst>
                                          <p:attrName>fillcolor</p:attrName>
                                        </p:attrNameLst>
                                      </p:cBhvr>
                                      <p:to>
                                        <a:schemeClr val="accent2"/>
                                      </p:to>
                                    </p:animClr>
                                    <p:set>
                                      <p:cBhvr>
                                        <p:cTn id="129" dur="1000" fill="hold"/>
                                        <p:tgtEl>
                                          <p:spTgt spid="51"/>
                                        </p:tgtEl>
                                        <p:attrNameLst>
                                          <p:attrName>fill.type</p:attrName>
                                        </p:attrNameLst>
                                      </p:cBhvr>
                                      <p:to>
                                        <p:strVal val="solid"/>
                                      </p:to>
                                    </p:set>
                                    <p:set>
                                      <p:cBhvr>
                                        <p:cTn id="130" dur="1000" fill="hold"/>
                                        <p:tgtEl>
                                          <p:spTgt spid="51"/>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dissolve">
                                      <p:cBhvr>
                                        <p:cTn id="135" dur="500"/>
                                        <p:tgtEl>
                                          <p:spTgt spid="5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dissolve">
                                      <p:cBhvr>
                                        <p:cTn id="138" dur="500"/>
                                        <p:tgtEl>
                                          <p:spTgt spid="53"/>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dissolve">
                                      <p:cBhvr>
                                        <p:cTn id="141" dur="500"/>
                                        <p:tgtEl>
                                          <p:spTgt spid="54"/>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dissolve">
                                      <p:cBhvr>
                                        <p:cTn id="144" dur="500"/>
                                        <p:tgtEl>
                                          <p:spTgt spid="55"/>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6"/>
                                        </p:tgtEl>
                                        <p:attrNameLst>
                                          <p:attrName>style.visibility</p:attrName>
                                        </p:attrNameLst>
                                      </p:cBhvr>
                                      <p:to>
                                        <p:strVal val="visible"/>
                                      </p:to>
                                    </p:set>
                                    <p:animEffect transition="in" filter="dissolve">
                                      <p:cBhvr>
                                        <p:cTn id="147" dur="500"/>
                                        <p:tgtEl>
                                          <p:spTgt spid="56"/>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7"/>
                                        </p:tgtEl>
                                        <p:attrNameLst>
                                          <p:attrName>style.visibility</p:attrName>
                                        </p:attrNameLst>
                                      </p:cBhvr>
                                      <p:to>
                                        <p:strVal val="visible"/>
                                      </p:to>
                                    </p:set>
                                    <p:animEffect transition="in" filter="dissolve">
                                      <p:cBhvr>
                                        <p:cTn id="150" dur="500"/>
                                        <p:tgtEl>
                                          <p:spTgt spid="57"/>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dissolve">
                                      <p:cBhvr>
                                        <p:cTn id="153" dur="500"/>
                                        <p:tgtEl>
                                          <p:spTgt spid="58"/>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dissolve">
                                      <p:cBhvr>
                                        <p:cTn id="156" dur="500"/>
                                        <p:tgtEl>
                                          <p:spTgt spid="59"/>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mph" presetSubtype="2" fill="hold" nodeType="clickEffect">
                                  <p:stCondLst>
                                    <p:cond delay="0"/>
                                  </p:stCondLst>
                                  <p:childTnLst>
                                    <p:animClr clrSpc="rgb" dir="cw">
                                      <p:cBhvr>
                                        <p:cTn id="160" dur="1000" fill="hold"/>
                                        <p:tgtEl>
                                          <p:spTgt spid="57"/>
                                        </p:tgtEl>
                                        <p:attrNameLst>
                                          <p:attrName>fillcolor</p:attrName>
                                        </p:attrNameLst>
                                      </p:cBhvr>
                                      <p:to>
                                        <a:schemeClr val="accent2"/>
                                      </p:to>
                                    </p:animClr>
                                    <p:set>
                                      <p:cBhvr>
                                        <p:cTn id="161" dur="1000" fill="hold"/>
                                        <p:tgtEl>
                                          <p:spTgt spid="57"/>
                                        </p:tgtEl>
                                        <p:attrNameLst>
                                          <p:attrName>fill.type</p:attrName>
                                        </p:attrNameLst>
                                      </p:cBhvr>
                                      <p:to>
                                        <p:strVal val="solid"/>
                                      </p:to>
                                    </p:set>
                                    <p:set>
                                      <p:cBhvr>
                                        <p:cTn id="162" dur="1000" fill="hold"/>
                                        <p:tgtEl>
                                          <p:spTgt spid="57"/>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dissolve">
                                      <p:cBhvr>
                                        <p:cTn id="167" dur="500"/>
                                        <p:tgtEl>
                                          <p:spTgt spid="60"/>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1"/>
                                        </p:tgtEl>
                                        <p:attrNameLst>
                                          <p:attrName>style.visibility</p:attrName>
                                        </p:attrNameLst>
                                      </p:cBhvr>
                                      <p:to>
                                        <p:strVal val="visible"/>
                                      </p:to>
                                    </p:set>
                                    <p:animEffect transition="in" filter="dissolve">
                                      <p:cBhvr>
                                        <p:cTn id="170" dur="500"/>
                                        <p:tgtEl>
                                          <p:spTgt spid="61"/>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dissolve">
                                      <p:cBhvr>
                                        <p:cTn id="173" dur="500"/>
                                        <p:tgtEl>
                                          <p:spTgt spid="62"/>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63"/>
                                        </p:tgtEl>
                                        <p:attrNameLst>
                                          <p:attrName>style.visibility</p:attrName>
                                        </p:attrNameLst>
                                      </p:cBhvr>
                                      <p:to>
                                        <p:strVal val="visible"/>
                                      </p:to>
                                    </p:set>
                                    <p:animEffect transition="in" filter="dissolve">
                                      <p:cBhvr>
                                        <p:cTn id="176" dur="500"/>
                                        <p:tgtEl>
                                          <p:spTgt spid="63"/>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dissolve">
                                      <p:cBhvr>
                                        <p:cTn id="179" dur="500"/>
                                        <p:tgtEl>
                                          <p:spTgt spid="64"/>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dissolve">
                                      <p:cBhvr>
                                        <p:cTn id="182" dur="500"/>
                                        <p:tgtEl>
                                          <p:spTgt spid="65"/>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6"/>
                                        </p:tgtEl>
                                        <p:attrNameLst>
                                          <p:attrName>style.visibility</p:attrName>
                                        </p:attrNameLst>
                                      </p:cBhvr>
                                      <p:to>
                                        <p:strVal val="visible"/>
                                      </p:to>
                                    </p:set>
                                    <p:animEffect transition="in" filter="dissolve">
                                      <p:cBhvr>
                                        <p:cTn id="185" dur="500"/>
                                        <p:tgtEl>
                                          <p:spTgt spid="66"/>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dissolve">
                                      <p:cBhvr>
                                        <p:cTn id="188" dur="500"/>
                                        <p:tgtEl>
                                          <p:spTgt spid="67"/>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mph" presetSubtype="2" fill="hold" nodeType="clickEffect">
                                  <p:stCondLst>
                                    <p:cond delay="0"/>
                                  </p:stCondLst>
                                  <p:childTnLst>
                                    <p:animClr clrSpc="rgb" dir="cw">
                                      <p:cBhvr>
                                        <p:cTn id="192" dur="1000" fill="hold"/>
                                        <p:tgtEl>
                                          <p:spTgt spid="66"/>
                                        </p:tgtEl>
                                        <p:attrNameLst>
                                          <p:attrName>fillcolor</p:attrName>
                                        </p:attrNameLst>
                                      </p:cBhvr>
                                      <p:to>
                                        <a:schemeClr val="accent2"/>
                                      </p:to>
                                    </p:animClr>
                                    <p:set>
                                      <p:cBhvr>
                                        <p:cTn id="193" dur="1000" fill="hold"/>
                                        <p:tgtEl>
                                          <p:spTgt spid="66"/>
                                        </p:tgtEl>
                                        <p:attrNameLst>
                                          <p:attrName>fill.type</p:attrName>
                                        </p:attrNameLst>
                                      </p:cBhvr>
                                      <p:to>
                                        <p:strVal val="solid"/>
                                      </p:to>
                                    </p:set>
                                    <p:set>
                                      <p:cBhvr>
                                        <p:cTn id="194" dur="1000" fill="hold"/>
                                        <p:tgtEl>
                                          <p:spTgt spid="66"/>
                                        </p:tgtEl>
                                        <p:attrNameLst>
                                          <p:attrName>fill.on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dissolve">
                                      <p:cBhvr>
                                        <p:cTn id="199" dur="500"/>
                                        <p:tgtEl>
                                          <p:spTgt spid="68"/>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dissolve">
                                      <p:cBhvr>
                                        <p:cTn id="202" dur="500"/>
                                        <p:tgtEl>
                                          <p:spTgt spid="69"/>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dissolve">
                                      <p:cBhvr>
                                        <p:cTn id="205" dur="500"/>
                                        <p:tgtEl>
                                          <p:spTgt spid="70"/>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dissolve">
                                      <p:cBhvr>
                                        <p:cTn id="208" dur="500"/>
                                        <p:tgtEl>
                                          <p:spTgt spid="71"/>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72"/>
                                        </p:tgtEl>
                                        <p:attrNameLst>
                                          <p:attrName>style.visibility</p:attrName>
                                        </p:attrNameLst>
                                      </p:cBhvr>
                                      <p:to>
                                        <p:strVal val="visible"/>
                                      </p:to>
                                    </p:set>
                                    <p:animEffect transition="in" filter="dissolve">
                                      <p:cBhvr>
                                        <p:cTn id="211" dur="500"/>
                                        <p:tgtEl>
                                          <p:spTgt spid="72"/>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73"/>
                                        </p:tgtEl>
                                        <p:attrNameLst>
                                          <p:attrName>style.visibility</p:attrName>
                                        </p:attrNameLst>
                                      </p:cBhvr>
                                      <p:to>
                                        <p:strVal val="visible"/>
                                      </p:to>
                                    </p:set>
                                    <p:animEffect transition="in" filter="dissolve">
                                      <p:cBhvr>
                                        <p:cTn id="214" dur="500"/>
                                        <p:tgtEl>
                                          <p:spTgt spid="73"/>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74"/>
                                        </p:tgtEl>
                                        <p:attrNameLst>
                                          <p:attrName>style.visibility</p:attrName>
                                        </p:attrNameLst>
                                      </p:cBhvr>
                                      <p:to>
                                        <p:strVal val="visible"/>
                                      </p:to>
                                    </p:set>
                                    <p:animEffect transition="in" filter="dissolve">
                                      <p:cBhvr>
                                        <p:cTn id="217" dur="500"/>
                                        <p:tgtEl>
                                          <p:spTgt spid="74"/>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75"/>
                                        </p:tgtEl>
                                        <p:attrNameLst>
                                          <p:attrName>style.visibility</p:attrName>
                                        </p:attrNameLst>
                                      </p:cBhvr>
                                      <p:to>
                                        <p:strVal val="visible"/>
                                      </p:to>
                                    </p:set>
                                    <p:animEffect transition="in" filter="dissolve">
                                      <p:cBhvr>
                                        <p:cTn id="220" dur="500"/>
                                        <p:tgtEl>
                                          <p:spTgt spid="75"/>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76"/>
                                        </p:tgtEl>
                                        <p:attrNameLst>
                                          <p:attrName>style.visibility</p:attrName>
                                        </p:attrNameLst>
                                      </p:cBhvr>
                                      <p:to>
                                        <p:strVal val="visible"/>
                                      </p:to>
                                    </p:set>
                                    <p:animEffect transition="in" filter="dissolve">
                                      <p:cBhvr>
                                        <p:cTn id="225" dur="500"/>
                                        <p:tgtEl>
                                          <p:spTgt spid="76"/>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77"/>
                                        </p:tgtEl>
                                        <p:attrNameLst>
                                          <p:attrName>style.visibility</p:attrName>
                                        </p:attrNameLst>
                                      </p:cBhvr>
                                      <p:to>
                                        <p:strVal val="visible"/>
                                      </p:to>
                                    </p:set>
                                    <p:animEffect transition="in" filter="dissolve">
                                      <p:cBhvr>
                                        <p:cTn id="228" dur="500"/>
                                        <p:tgtEl>
                                          <p:spTgt spid="77"/>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78"/>
                                        </p:tgtEl>
                                        <p:attrNameLst>
                                          <p:attrName>style.visibility</p:attrName>
                                        </p:attrNameLst>
                                      </p:cBhvr>
                                      <p:to>
                                        <p:strVal val="visible"/>
                                      </p:to>
                                    </p:set>
                                    <p:animEffect transition="in" filter="dissolve">
                                      <p:cBhvr>
                                        <p:cTn id="231" dur="500"/>
                                        <p:tgtEl>
                                          <p:spTgt spid="78"/>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79"/>
                                        </p:tgtEl>
                                        <p:attrNameLst>
                                          <p:attrName>style.visibility</p:attrName>
                                        </p:attrNameLst>
                                      </p:cBhvr>
                                      <p:to>
                                        <p:strVal val="visible"/>
                                      </p:to>
                                    </p:set>
                                    <p:animEffect transition="in" filter="dissolve">
                                      <p:cBhvr>
                                        <p:cTn id="234" dur="500"/>
                                        <p:tgtEl>
                                          <p:spTgt spid="79"/>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81"/>
                                        </p:tgtEl>
                                        <p:attrNameLst>
                                          <p:attrName>style.visibility</p:attrName>
                                        </p:attrNameLst>
                                      </p:cBhvr>
                                      <p:to>
                                        <p:strVal val="visible"/>
                                      </p:to>
                                    </p:set>
                                    <p:animEffect transition="in" filter="dissolve">
                                      <p:cBhvr>
                                        <p:cTn id="240" dur="500"/>
                                        <p:tgtEl>
                                          <p:spTgt spid="81"/>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82"/>
                                        </p:tgtEl>
                                        <p:attrNameLst>
                                          <p:attrName>style.visibility</p:attrName>
                                        </p:attrNameLst>
                                      </p:cBhvr>
                                      <p:to>
                                        <p:strVal val="visible"/>
                                      </p:to>
                                    </p:set>
                                    <p:animEffect transition="in" filter="dissolve">
                                      <p:cBhvr>
                                        <p:cTn id="243" dur="500"/>
                                        <p:tgtEl>
                                          <p:spTgt spid="82"/>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83"/>
                                        </p:tgtEl>
                                        <p:attrNameLst>
                                          <p:attrName>style.visibility</p:attrName>
                                        </p:attrNameLst>
                                      </p:cBhvr>
                                      <p:to>
                                        <p:strVal val="visible"/>
                                      </p:to>
                                    </p:set>
                                    <p:animEffect transition="in" filter="dissolve">
                                      <p:cBhvr>
                                        <p:cTn id="246" dur="500"/>
                                        <p:tgtEl>
                                          <p:spTgt spid="83"/>
                                        </p:tgtEl>
                                      </p:cBhvr>
                                    </p:animEffec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grpId="0" nodeType="clickEffect">
                                  <p:stCondLst>
                                    <p:cond delay="0"/>
                                  </p:stCondLst>
                                  <p:childTnLst>
                                    <p:set>
                                      <p:cBhvr>
                                        <p:cTn id="250" dur="1" fill="hold">
                                          <p:stCondLst>
                                            <p:cond delay="0"/>
                                          </p:stCondLst>
                                        </p:cTn>
                                        <p:tgtEl>
                                          <p:spTgt spid="84"/>
                                        </p:tgtEl>
                                        <p:attrNameLst>
                                          <p:attrName>style.visibility</p:attrName>
                                        </p:attrNameLst>
                                      </p:cBhvr>
                                      <p:to>
                                        <p:strVal val="visible"/>
                                      </p:to>
                                    </p:set>
                                    <p:animEffect transition="in" filter="dissolve">
                                      <p:cBhvr>
                                        <p:cTn id="251" dur="500"/>
                                        <p:tgtEl>
                                          <p:spTgt spid="84"/>
                                        </p:tgtEl>
                                      </p:cBhvr>
                                    </p:animEffect>
                                  </p:childTnLst>
                                </p:cTn>
                              </p:par>
                              <p:par>
                                <p:cTn id="252" presetID="9" presetClass="entr" presetSubtype="0" fill="hold" grpId="0" nodeType="withEffect">
                                  <p:stCondLst>
                                    <p:cond delay="0"/>
                                  </p:stCondLst>
                                  <p:childTnLst>
                                    <p:set>
                                      <p:cBhvr>
                                        <p:cTn id="253" dur="1" fill="hold">
                                          <p:stCondLst>
                                            <p:cond delay="0"/>
                                          </p:stCondLst>
                                        </p:cTn>
                                        <p:tgtEl>
                                          <p:spTgt spid="85"/>
                                        </p:tgtEl>
                                        <p:attrNameLst>
                                          <p:attrName>style.visibility</p:attrName>
                                        </p:attrNameLst>
                                      </p:cBhvr>
                                      <p:to>
                                        <p:strVal val="visible"/>
                                      </p:to>
                                    </p:set>
                                    <p:animEffect transition="in" filter="dissolve">
                                      <p:cBhvr>
                                        <p:cTn id="254" dur="500"/>
                                        <p:tgtEl>
                                          <p:spTgt spid="85"/>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86"/>
                                        </p:tgtEl>
                                        <p:attrNameLst>
                                          <p:attrName>style.visibility</p:attrName>
                                        </p:attrNameLst>
                                      </p:cBhvr>
                                      <p:to>
                                        <p:strVal val="visible"/>
                                      </p:to>
                                    </p:set>
                                    <p:animEffect transition="in" filter="dissolve">
                                      <p:cBhvr>
                                        <p:cTn id="257" dur="500"/>
                                        <p:tgtEl>
                                          <p:spTgt spid="86"/>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87"/>
                                        </p:tgtEl>
                                        <p:attrNameLst>
                                          <p:attrName>style.visibility</p:attrName>
                                        </p:attrNameLst>
                                      </p:cBhvr>
                                      <p:to>
                                        <p:strVal val="visible"/>
                                      </p:to>
                                    </p:set>
                                    <p:animEffect transition="in" filter="dissolve">
                                      <p:cBhvr>
                                        <p:cTn id="260" dur="500"/>
                                        <p:tgtEl>
                                          <p:spTgt spid="87"/>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88"/>
                                        </p:tgtEl>
                                        <p:attrNameLst>
                                          <p:attrName>style.visibility</p:attrName>
                                        </p:attrNameLst>
                                      </p:cBhvr>
                                      <p:to>
                                        <p:strVal val="visible"/>
                                      </p:to>
                                    </p:set>
                                    <p:animEffect transition="in" filter="dissolve">
                                      <p:cBhvr>
                                        <p:cTn id="263" dur="500"/>
                                        <p:tgtEl>
                                          <p:spTgt spid="88"/>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89"/>
                                        </p:tgtEl>
                                        <p:attrNameLst>
                                          <p:attrName>style.visibility</p:attrName>
                                        </p:attrNameLst>
                                      </p:cBhvr>
                                      <p:to>
                                        <p:strVal val="visible"/>
                                      </p:to>
                                    </p:set>
                                    <p:animEffect transition="in" filter="dissolve">
                                      <p:cBhvr>
                                        <p:cTn id="266" dur="500"/>
                                        <p:tgtEl>
                                          <p:spTgt spid="89"/>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90"/>
                                        </p:tgtEl>
                                        <p:attrNameLst>
                                          <p:attrName>style.visibility</p:attrName>
                                        </p:attrNameLst>
                                      </p:cBhvr>
                                      <p:to>
                                        <p:strVal val="visible"/>
                                      </p:to>
                                    </p:set>
                                    <p:animEffect transition="in" filter="dissolve">
                                      <p:cBhvr>
                                        <p:cTn id="269" dur="500"/>
                                        <p:tgtEl>
                                          <p:spTgt spid="90"/>
                                        </p:tgtEl>
                                      </p:cBhvr>
                                    </p:animEffect>
                                  </p:childTnLst>
                                </p:cTn>
                              </p:par>
                              <p:par>
                                <p:cTn id="270" presetID="9" presetClass="entr" presetSubtype="0" fill="hold" grpId="0" nodeType="withEffect">
                                  <p:stCondLst>
                                    <p:cond delay="0"/>
                                  </p:stCondLst>
                                  <p:childTnLst>
                                    <p:set>
                                      <p:cBhvr>
                                        <p:cTn id="271" dur="1" fill="hold">
                                          <p:stCondLst>
                                            <p:cond delay="0"/>
                                          </p:stCondLst>
                                        </p:cTn>
                                        <p:tgtEl>
                                          <p:spTgt spid="91"/>
                                        </p:tgtEl>
                                        <p:attrNameLst>
                                          <p:attrName>style.visibility</p:attrName>
                                        </p:attrNameLst>
                                      </p:cBhvr>
                                      <p:to>
                                        <p:strVal val="visible"/>
                                      </p:to>
                                    </p:set>
                                    <p:animEffect transition="in" filter="dissolve">
                                      <p:cBhvr>
                                        <p:cTn id="27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2" grpId="0" animBg="1"/>
      <p:bldP spid="23" grpId="0" animBg="1"/>
      <p:bldP spid="24" grpId="0" animBg="1"/>
      <p:bldP spid="2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14" name="Rectangle 17"/>
          <p:cNvSpPr>
            <a:spLocks noGrp="1" noChangeArrowheads="1"/>
          </p:cNvSpPr>
          <p:nvPr>
            <p:ph type="sldNum" sz="quarter" idx="11"/>
          </p:nvPr>
        </p:nvSpPr>
        <p:spPr/>
        <p:txBody>
          <a:bodyPr/>
          <a:lstStyle/>
          <a:p>
            <a:pPr>
              <a:defRPr/>
            </a:pPr>
            <a:fld id="{EAEC1015-0315-4C26-8EDB-ABD6D808BB8C}" type="slidenum">
              <a:rPr lang="hr-HR"/>
              <a:pPr>
                <a:defRPr/>
              </a:pPr>
              <a:t>6</a:t>
            </a:fld>
            <a:r>
              <a:rPr lang="hr-HR"/>
              <a:t> / 36</a:t>
            </a:r>
          </a:p>
        </p:txBody>
      </p:sp>
      <p:sp>
        <p:nvSpPr>
          <p:cNvPr id="15" name="Rectangle 18"/>
          <p:cNvSpPr>
            <a:spLocks noGrp="1" noChangeArrowheads="1"/>
          </p:cNvSpPr>
          <p:nvPr>
            <p:ph type="dt" sz="quarter" idx="12"/>
          </p:nvPr>
        </p:nvSpPr>
        <p:spPr/>
        <p:txBody>
          <a:bodyPr/>
          <a:lstStyle/>
          <a:p>
            <a:pPr>
              <a:defRPr/>
            </a:pPr>
            <a:fld id="{EF2B8397-F2C3-4512-8260-99BC09612B43}" type="datetime1">
              <a:rPr lang="hr-HR" smtClean="0"/>
              <a:pPr>
                <a:defRPr/>
              </a:pPr>
              <a:t>4.3.2013.</a:t>
            </a:fld>
            <a:endParaRPr lang="hr-HR"/>
          </a:p>
        </p:txBody>
      </p:sp>
      <p:sp>
        <p:nvSpPr>
          <p:cNvPr id="7" name="Title 6"/>
          <p:cNvSpPr>
            <a:spLocks noGrp="1"/>
          </p:cNvSpPr>
          <p:nvPr>
            <p:ph type="title" idx="4294967295"/>
          </p:nvPr>
        </p:nvSpPr>
        <p:spPr/>
        <p:txBody>
          <a:bodyPr/>
          <a:lstStyle/>
          <a:p>
            <a:pPr>
              <a:defRPr/>
            </a:pPr>
            <a:r>
              <a:rPr lang="hr-HR" smtClean="0"/>
              <a:t>Algoritam i složenost</a:t>
            </a:r>
          </a:p>
        </p:txBody>
      </p:sp>
      <p:sp>
        <p:nvSpPr>
          <p:cNvPr id="2305030" name="Rectangle 16"/>
          <p:cNvSpPr>
            <a:spLocks noGrp="1" noChangeArrowheads="1"/>
          </p:cNvSpPr>
          <p:nvPr>
            <p:ph type="body" idx="4294967295"/>
          </p:nvPr>
        </p:nvSpPr>
        <p:spPr/>
        <p:txBody>
          <a:bodyPr/>
          <a:lstStyle/>
          <a:p>
            <a:r>
              <a:rPr lang="hr-HR" smtClean="0"/>
              <a:t>izvedba - 2 petlje:</a:t>
            </a:r>
          </a:p>
          <a:p>
            <a:pPr lvl="1"/>
            <a:r>
              <a:rPr lang="hr-HR" smtClean="0"/>
              <a:t>vanjska određuje granice sortiranog dijela niza</a:t>
            </a:r>
          </a:p>
          <a:p>
            <a:pPr lvl="1"/>
            <a:r>
              <a:rPr lang="hr-HR" smtClean="0"/>
              <a:t>unutarnja traži najmanji element u nizu</a:t>
            </a:r>
          </a:p>
        </p:txBody>
      </p:sp>
      <p:sp>
        <p:nvSpPr>
          <p:cNvPr id="2056" name="Rectangle 5"/>
          <p:cNvSpPr>
            <a:spLocks noChangeArrowheads="1"/>
          </p:cNvSpPr>
          <p:nvPr/>
        </p:nvSpPr>
        <p:spPr bwMode="auto">
          <a:xfrm>
            <a:off x="415925" y="2636838"/>
            <a:ext cx="7143750" cy="3692525"/>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a:t>void SelectionSort (</a:t>
            </a:r>
            <a:r>
              <a:rPr lang="hr-HR"/>
              <a:t>int</a:t>
            </a:r>
            <a:r>
              <a:rPr lang="en-US"/>
              <a:t> A [], int N) {</a:t>
            </a:r>
          </a:p>
          <a:p>
            <a:pPr>
              <a:spcBef>
                <a:spcPct val="0"/>
              </a:spcBef>
              <a:spcAft>
                <a:spcPct val="20000"/>
              </a:spcAft>
            </a:pPr>
            <a:r>
              <a:rPr lang="hr-HR"/>
              <a:t>  </a:t>
            </a:r>
            <a:r>
              <a:rPr lang="en-US"/>
              <a:t>int i, j, min;</a:t>
            </a:r>
          </a:p>
          <a:p>
            <a:pPr>
              <a:spcBef>
                <a:spcPct val="0"/>
              </a:spcBef>
              <a:spcAft>
                <a:spcPct val="20000"/>
              </a:spcAft>
            </a:pPr>
            <a:r>
              <a:rPr lang="hr-HR"/>
              <a:t>    </a:t>
            </a:r>
            <a:r>
              <a:rPr lang="en-US"/>
              <a:t>for (i = 0; i &lt; N; i++) {</a:t>
            </a:r>
          </a:p>
          <a:p>
            <a:pPr>
              <a:spcBef>
                <a:spcPct val="0"/>
              </a:spcBef>
              <a:spcAft>
                <a:spcPct val="20000"/>
              </a:spcAft>
            </a:pPr>
            <a:r>
              <a:rPr lang="hr-HR"/>
              <a:t>      </a:t>
            </a:r>
            <a:r>
              <a:rPr lang="en-US"/>
              <a:t>min = i;</a:t>
            </a:r>
          </a:p>
          <a:p>
            <a:pPr>
              <a:spcBef>
                <a:spcPct val="0"/>
              </a:spcBef>
              <a:spcAft>
                <a:spcPct val="20000"/>
              </a:spcAft>
            </a:pPr>
            <a:r>
              <a:rPr lang="hr-HR"/>
              <a:t>      </a:t>
            </a:r>
            <a:r>
              <a:rPr lang="en-US"/>
              <a:t>for (j = i+1; j &lt; N; j++) {</a:t>
            </a:r>
          </a:p>
          <a:p>
            <a:pPr>
              <a:spcBef>
                <a:spcPct val="0"/>
              </a:spcBef>
              <a:spcAft>
                <a:spcPct val="20000"/>
              </a:spcAft>
            </a:pPr>
            <a:r>
              <a:rPr lang="en-US"/>
              <a:t>      </a:t>
            </a:r>
            <a:r>
              <a:rPr lang="hr-HR"/>
              <a:t>  </a:t>
            </a:r>
            <a:r>
              <a:rPr lang="en-US"/>
              <a:t>if (A[j] &lt; A[min]) min = j;</a:t>
            </a:r>
          </a:p>
          <a:p>
            <a:pPr>
              <a:spcBef>
                <a:spcPct val="0"/>
              </a:spcBef>
              <a:spcAft>
                <a:spcPct val="20000"/>
              </a:spcAft>
            </a:pPr>
            <a:r>
              <a:rPr lang="en-US"/>
              <a:t>	</a:t>
            </a:r>
            <a:r>
              <a:rPr lang="hr-HR"/>
              <a:t> </a:t>
            </a:r>
            <a:r>
              <a:rPr lang="en-US"/>
              <a:t>}</a:t>
            </a:r>
          </a:p>
          <a:p>
            <a:pPr>
              <a:spcBef>
                <a:spcPct val="0"/>
              </a:spcBef>
              <a:spcAft>
                <a:spcPct val="20000"/>
              </a:spcAft>
            </a:pPr>
            <a:r>
              <a:rPr lang="en-US"/>
              <a:t>	</a:t>
            </a:r>
            <a:r>
              <a:rPr lang="hr-HR"/>
              <a:t> </a:t>
            </a:r>
            <a:r>
              <a:rPr lang="en-US"/>
              <a:t>Zamijeni(&amp;A[i], &amp;A[min]);</a:t>
            </a:r>
          </a:p>
          <a:p>
            <a:pPr>
              <a:spcBef>
                <a:spcPct val="0"/>
              </a:spcBef>
              <a:spcAft>
                <a:spcPct val="20000"/>
              </a:spcAft>
            </a:pPr>
            <a:r>
              <a:rPr lang="hr-HR"/>
              <a:t>    </a:t>
            </a:r>
            <a:r>
              <a:rPr lang="en-US"/>
              <a:t>}</a:t>
            </a:r>
            <a:endParaRPr lang="hr-HR"/>
          </a:p>
          <a:p>
            <a:pPr>
              <a:spcBef>
                <a:spcPct val="0"/>
              </a:spcBef>
              <a:spcAft>
                <a:spcPct val="20000"/>
              </a:spcAft>
            </a:pPr>
            <a:r>
              <a:rPr lang="en-US"/>
              <a:t>}</a:t>
            </a:r>
          </a:p>
        </p:txBody>
      </p:sp>
      <p:cxnSp>
        <p:nvCxnSpPr>
          <p:cNvPr id="11" name="Straight Connector 10"/>
          <p:cNvCxnSpPr/>
          <p:nvPr/>
        </p:nvCxnSpPr>
        <p:spPr bwMode="auto">
          <a:xfrm>
            <a:off x="1065213" y="5949950"/>
            <a:ext cx="8143875"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sp>
        <p:nvSpPr>
          <p:cNvPr id="22" name="Text Box 12"/>
          <p:cNvSpPr txBox="1">
            <a:spLocks noChangeArrowheads="1"/>
          </p:cNvSpPr>
          <p:nvPr/>
        </p:nvSpPr>
        <p:spPr bwMode="auto">
          <a:xfrm>
            <a:off x="7751763" y="4508500"/>
            <a:ext cx="1211262" cy="461963"/>
          </a:xfrm>
          <a:prstGeom prst="rect">
            <a:avLst/>
          </a:prstGeom>
          <a:noFill/>
          <a:ln w="9525" algn="ctr">
            <a:noFill/>
            <a:miter lim="800000"/>
            <a:headEnd/>
            <a:tailEnd/>
          </a:ln>
        </p:spPr>
        <p:txBody>
          <a:bodyPr wrap="none">
            <a:spAutoFit/>
          </a:bodyPr>
          <a:lstStyle/>
          <a:p>
            <a:pPr>
              <a:defRPr/>
            </a:pPr>
            <a:r>
              <a:rPr lang="hr-HR" sz="2400" b="0" i="1">
                <a:effectLst>
                  <a:outerShdw blurRad="38100" dist="38100" dir="2700000" algn="tl">
                    <a:srgbClr val="000000">
                      <a:alpha val="43137"/>
                    </a:srgbClr>
                  </a:outerShdw>
                </a:effectLst>
                <a:latin typeface="Times New Roman" pitchFamily="18" charset="0"/>
              </a:rPr>
              <a:t>O(n-i-1)</a:t>
            </a:r>
          </a:p>
        </p:txBody>
      </p:sp>
      <p:graphicFrame>
        <p:nvGraphicFramePr>
          <p:cNvPr id="103440" name="Object 1043"/>
          <p:cNvGraphicFramePr>
            <a:graphicFrameLocks noChangeAspect="1"/>
          </p:cNvGraphicFramePr>
          <p:nvPr/>
        </p:nvGraphicFramePr>
        <p:xfrm>
          <a:off x="8069263" y="2492375"/>
          <a:ext cx="1598612" cy="785813"/>
        </p:xfrm>
        <a:graphic>
          <a:graphicData uri="http://schemas.openxmlformats.org/presentationml/2006/ole">
            <p:oleObj spid="_x0000_s2050" name="Equation" r:id="rId4" imgW="888840" imgH="431640" progId="">
              <p:embed/>
            </p:oleObj>
          </a:graphicData>
        </a:graphic>
      </p:graphicFrame>
      <p:sp>
        <p:nvSpPr>
          <p:cNvPr id="2059" name="Line 18"/>
          <p:cNvSpPr>
            <a:spLocks noChangeShapeType="1"/>
          </p:cNvSpPr>
          <p:nvPr/>
        </p:nvSpPr>
        <p:spPr bwMode="auto">
          <a:xfrm>
            <a:off x="7761288" y="4149725"/>
            <a:ext cx="0" cy="1079500"/>
          </a:xfrm>
          <a:prstGeom prst="line">
            <a:avLst/>
          </a:prstGeom>
          <a:noFill/>
          <a:ln w="9525">
            <a:solidFill>
              <a:srgbClr val="000000"/>
            </a:solidFill>
            <a:round/>
            <a:headEnd type="triangle" w="med" len="med"/>
            <a:tailEnd type="triangle" w="med" len="med"/>
          </a:ln>
        </p:spPr>
        <p:txBody>
          <a:bodyPr wrap="none" anchor="ctr"/>
          <a:lstStyle/>
          <a:p>
            <a:endParaRPr lang="en-US"/>
          </a:p>
        </p:txBody>
      </p:sp>
      <p:cxnSp>
        <p:nvCxnSpPr>
          <p:cNvPr id="2" name="Straight Connector 10"/>
          <p:cNvCxnSpPr/>
          <p:nvPr/>
        </p:nvCxnSpPr>
        <p:spPr bwMode="auto">
          <a:xfrm>
            <a:off x="1065213" y="3386138"/>
            <a:ext cx="8143875" cy="1587"/>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sp>
        <p:nvSpPr>
          <p:cNvPr id="2061" name="Line 20"/>
          <p:cNvSpPr>
            <a:spLocks noChangeShapeType="1"/>
          </p:cNvSpPr>
          <p:nvPr/>
        </p:nvSpPr>
        <p:spPr bwMode="auto">
          <a:xfrm>
            <a:off x="9129713" y="3376613"/>
            <a:ext cx="0" cy="2590800"/>
          </a:xfrm>
          <a:prstGeom prst="line">
            <a:avLst/>
          </a:prstGeom>
          <a:noFill/>
          <a:ln w="9525">
            <a:solidFill>
              <a:srgbClr val="000000"/>
            </a:solidFill>
            <a:round/>
            <a:headEnd type="triangle" w="med" len="med"/>
            <a:tailEnd type="triangle" w="med" len="med"/>
          </a:ln>
        </p:spPr>
        <p:txBody>
          <a:bodyPr wrap="none" anchor="ctr"/>
          <a:lstStyle/>
          <a:p>
            <a:endParaRPr lang="en-US"/>
          </a:p>
        </p:txBody>
      </p:sp>
      <p:cxnSp>
        <p:nvCxnSpPr>
          <p:cNvPr id="6" name="Straight Connector 10"/>
          <p:cNvCxnSpPr/>
          <p:nvPr/>
        </p:nvCxnSpPr>
        <p:spPr bwMode="auto">
          <a:xfrm>
            <a:off x="1423988" y="4149725"/>
            <a:ext cx="6624637" cy="0"/>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8" name="Straight Connector 10"/>
          <p:cNvCxnSpPr/>
          <p:nvPr/>
        </p:nvCxnSpPr>
        <p:spPr bwMode="auto">
          <a:xfrm>
            <a:off x="1423988" y="5229225"/>
            <a:ext cx="6624637" cy="0"/>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3440"/>
                                        </p:tgtEl>
                                        <p:attrNameLst>
                                          <p:attrName>style.visibility</p:attrName>
                                        </p:attrNameLst>
                                      </p:cBhvr>
                                      <p:to>
                                        <p:strVal val="visible"/>
                                      </p:to>
                                    </p:set>
                                    <p:animEffect transition="in" filter="dissolve">
                                      <p:cBhvr>
                                        <p:cTn id="12" dur="500"/>
                                        <p:tgtEl>
                                          <p:spTgt spid="103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5" name="Rectangle 17"/>
          <p:cNvSpPr>
            <a:spLocks noGrp="1" noChangeArrowheads="1"/>
          </p:cNvSpPr>
          <p:nvPr>
            <p:ph type="sldNum" sz="quarter" idx="11"/>
          </p:nvPr>
        </p:nvSpPr>
        <p:spPr/>
        <p:txBody>
          <a:bodyPr/>
          <a:lstStyle/>
          <a:p>
            <a:pPr>
              <a:defRPr/>
            </a:pPr>
            <a:fld id="{38678524-703D-4B19-B625-2C081F78E761}" type="slidenum">
              <a:rPr lang="hr-HR"/>
              <a:pPr>
                <a:defRPr/>
              </a:pPr>
              <a:t>7</a:t>
            </a:fld>
            <a:r>
              <a:rPr lang="hr-HR"/>
              <a:t> / 36</a:t>
            </a:r>
          </a:p>
        </p:txBody>
      </p:sp>
      <p:sp>
        <p:nvSpPr>
          <p:cNvPr id="6" name="Rectangle 18"/>
          <p:cNvSpPr>
            <a:spLocks noGrp="1" noChangeArrowheads="1"/>
          </p:cNvSpPr>
          <p:nvPr>
            <p:ph type="dt" sz="quarter" idx="12"/>
          </p:nvPr>
        </p:nvSpPr>
        <p:spPr/>
        <p:txBody>
          <a:bodyPr/>
          <a:lstStyle/>
          <a:p>
            <a:pPr>
              <a:defRPr/>
            </a:pPr>
            <a:fld id="{6A163D8C-0209-44BE-AFFD-93BE6BB5F513}" type="datetime1">
              <a:rPr lang="hr-HR" smtClean="0"/>
              <a:pPr>
                <a:defRPr/>
              </a:pPr>
              <a:t>4.3.2013.</a:t>
            </a:fld>
            <a:endParaRPr lang="hr-HR"/>
          </a:p>
        </p:txBody>
      </p:sp>
      <p:sp>
        <p:nvSpPr>
          <p:cNvPr id="2307077" name="Rectangle 8"/>
          <p:cNvSpPr>
            <a:spLocks noGrp="1" noChangeArrowheads="1"/>
          </p:cNvSpPr>
          <p:nvPr>
            <p:ph type="title" idx="4294967295"/>
          </p:nvPr>
        </p:nvSpPr>
        <p:spPr/>
        <p:txBody>
          <a:bodyPr/>
          <a:lstStyle/>
          <a:p>
            <a:r>
              <a:rPr lang="hr-HR" smtClean="0"/>
              <a:t>Analiza vremena izvođenja</a:t>
            </a:r>
          </a:p>
        </p:txBody>
      </p:sp>
      <p:sp>
        <p:nvSpPr>
          <p:cNvPr id="2307078" name="Rectangle 9"/>
          <p:cNvSpPr>
            <a:spLocks noGrp="1" noChangeArrowheads="1"/>
          </p:cNvSpPr>
          <p:nvPr>
            <p:ph type="body" idx="4294967295"/>
          </p:nvPr>
        </p:nvSpPr>
        <p:spPr/>
        <p:txBody>
          <a:bodyPr/>
          <a:lstStyle/>
          <a:p>
            <a:pPr>
              <a:lnSpc>
                <a:spcPct val="95000"/>
              </a:lnSpc>
            </a:pPr>
            <a:r>
              <a:rPr lang="hr-HR" smtClean="0"/>
              <a:t>dominira usporedba; zamjena ima manje</a:t>
            </a:r>
          </a:p>
          <a:p>
            <a:pPr>
              <a:lnSpc>
                <a:spcPct val="95000"/>
              </a:lnSpc>
            </a:pPr>
            <a:r>
              <a:rPr lang="hr-HR" smtClean="0"/>
              <a:t>vrijeme izvođenja ne ovisi o početnom redoslijedu, nego o broju elemenata</a:t>
            </a:r>
          </a:p>
          <a:p>
            <a:pPr>
              <a:lnSpc>
                <a:spcPct val="95000"/>
              </a:lnSpc>
            </a:pPr>
            <a:r>
              <a:rPr lang="en-US" b="1" i="1" smtClean="0">
                <a:solidFill>
                  <a:srgbClr val="FF0000"/>
                </a:solidFill>
                <a:latin typeface="Times New Roman" pitchFamily="18" charset="0"/>
              </a:rPr>
              <a:t>O(</a:t>
            </a:r>
            <a:r>
              <a:rPr lang="hr-HR" b="1" i="1" smtClean="0">
                <a:solidFill>
                  <a:srgbClr val="FF0000"/>
                </a:solidFill>
                <a:latin typeface="Times New Roman" pitchFamily="18" charset="0"/>
              </a:rPr>
              <a:t>n</a:t>
            </a:r>
            <a:r>
              <a:rPr lang="hr-HR" b="1" i="1" baseline="30000" smtClean="0">
                <a:solidFill>
                  <a:srgbClr val="FF0000"/>
                </a:solidFill>
                <a:latin typeface="Times New Roman" pitchFamily="18" charset="0"/>
              </a:rPr>
              <a:t>2</a:t>
            </a:r>
            <a:r>
              <a:rPr lang="en-US" b="1" i="1" smtClean="0">
                <a:solidFill>
                  <a:srgbClr val="FF0000"/>
                </a:solidFill>
                <a:latin typeface="Times New Roman" pitchFamily="18" charset="0"/>
              </a:rPr>
              <a:t>)</a:t>
            </a:r>
            <a:r>
              <a:rPr lang="en-US" smtClean="0"/>
              <a:t> - otprilike </a:t>
            </a:r>
            <a:r>
              <a:rPr lang="hr-HR" b="1" smtClean="0">
                <a:solidFill>
                  <a:srgbClr val="FF0000"/>
                </a:solidFill>
                <a:latin typeface="Courier New" pitchFamily="49" charset="0"/>
              </a:rPr>
              <a:t>n</a:t>
            </a:r>
            <a:r>
              <a:rPr lang="en-US" b="1" baseline="30000" smtClean="0">
                <a:solidFill>
                  <a:srgbClr val="FF0000"/>
                </a:solidFill>
                <a:latin typeface="Courier New" pitchFamily="49" charset="0"/>
              </a:rPr>
              <a:t>2</a:t>
            </a:r>
            <a:r>
              <a:rPr lang="en-US" b="1" smtClean="0">
                <a:solidFill>
                  <a:srgbClr val="FF0000"/>
                </a:solidFill>
                <a:latin typeface="Courier New" pitchFamily="49" charset="0"/>
              </a:rPr>
              <a:t>/2</a:t>
            </a:r>
            <a:r>
              <a:rPr lang="en-US" smtClean="0"/>
              <a:t> usporedbi i </a:t>
            </a:r>
            <a:r>
              <a:rPr lang="hr-HR" b="1" smtClean="0">
                <a:solidFill>
                  <a:srgbClr val="FF0000"/>
                </a:solidFill>
                <a:latin typeface="Courier New" pitchFamily="49" charset="0"/>
              </a:rPr>
              <a:t>n</a:t>
            </a:r>
            <a:r>
              <a:rPr lang="en-US" smtClean="0"/>
              <a:t> zamjena u </a:t>
            </a:r>
            <a:r>
              <a:rPr lang="hr-HR" smtClean="0"/>
              <a:t>prosječnom i u najgorem</a:t>
            </a:r>
            <a:r>
              <a:rPr lang="en-US" smtClean="0"/>
              <a:t> </a:t>
            </a:r>
            <a:r>
              <a:rPr lang="hr-HR" smtClean="0"/>
              <a:t>slučaju</a:t>
            </a:r>
            <a:endParaRPr lang="en-US" smtClean="0"/>
          </a:p>
          <a:p>
            <a:pPr lvl="1">
              <a:lnSpc>
                <a:spcPct val="95000"/>
              </a:lnSpc>
            </a:pPr>
            <a:r>
              <a:rPr lang="hr-HR" smtClean="0"/>
              <a:t>n</a:t>
            </a:r>
            <a:r>
              <a:rPr lang="en-US" smtClean="0"/>
              <a:t>ije bitno br</a:t>
            </a:r>
            <a:r>
              <a:rPr lang="hr-HR" smtClean="0"/>
              <a:t>ži </a:t>
            </a:r>
            <a:r>
              <a:rPr lang="en-US" smtClean="0"/>
              <a:t>kad su ulazni elementi blizu svojih mjesta</a:t>
            </a:r>
            <a:endParaRPr lang="hr-HR" smtClean="0"/>
          </a:p>
          <a:p>
            <a:pPr>
              <a:lnSpc>
                <a:spcPct val="95000"/>
              </a:lnSpc>
            </a:pPr>
            <a:r>
              <a:rPr lang="hr-HR" smtClean="0"/>
              <a:t>ubrzanje: </a:t>
            </a:r>
          </a:p>
          <a:p>
            <a:pPr lvl="1">
              <a:lnSpc>
                <a:spcPct val="95000"/>
              </a:lnSpc>
            </a:pPr>
            <a:r>
              <a:rPr lang="hr-HR" smtClean="0"/>
              <a:t>sortirati odjednom s obje strane</a:t>
            </a:r>
          </a:p>
          <a:p>
            <a:pPr>
              <a:lnSpc>
                <a:spcPct val="95000"/>
              </a:lnSpc>
            </a:pPr>
            <a:r>
              <a:rPr lang="hr-HR" smtClean="0"/>
              <a:t>najgori slučaj: naopako sortiran niz</a:t>
            </a: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6" name="Rectangle 17"/>
          <p:cNvSpPr>
            <a:spLocks noGrp="1" noChangeArrowheads="1"/>
          </p:cNvSpPr>
          <p:nvPr>
            <p:ph type="sldNum" sz="quarter" idx="11"/>
          </p:nvPr>
        </p:nvSpPr>
        <p:spPr/>
        <p:txBody>
          <a:bodyPr/>
          <a:lstStyle/>
          <a:p>
            <a:pPr>
              <a:defRPr/>
            </a:pPr>
            <a:fld id="{2B01FE00-A13A-45A8-BCD0-A08FDA68D521}" type="slidenum">
              <a:rPr lang="hr-HR"/>
              <a:pPr>
                <a:defRPr/>
              </a:pPr>
              <a:t>8</a:t>
            </a:fld>
            <a:r>
              <a:rPr lang="hr-HR"/>
              <a:t> / 36</a:t>
            </a:r>
          </a:p>
        </p:txBody>
      </p:sp>
      <p:sp>
        <p:nvSpPr>
          <p:cNvPr id="7" name="Rectangle 18"/>
          <p:cNvSpPr>
            <a:spLocks noGrp="1" noChangeArrowheads="1"/>
          </p:cNvSpPr>
          <p:nvPr>
            <p:ph type="dt" sz="quarter" idx="12"/>
          </p:nvPr>
        </p:nvSpPr>
        <p:spPr/>
        <p:txBody>
          <a:bodyPr/>
          <a:lstStyle/>
          <a:p>
            <a:pPr>
              <a:defRPr/>
            </a:pPr>
            <a:fld id="{CEE8019B-2E7E-4D1D-BE43-70E14286868D}" type="datetime1">
              <a:rPr lang="hr-HR" smtClean="0"/>
              <a:pPr>
                <a:defRPr/>
              </a:pPr>
              <a:t>4.3.2013.</a:t>
            </a:fld>
            <a:endParaRPr lang="hr-HR"/>
          </a:p>
        </p:txBody>
      </p:sp>
      <p:sp>
        <p:nvSpPr>
          <p:cNvPr id="1933314" name="Rectangle 2"/>
          <p:cNvSpPr>
            <a:spLocks noGrp="1" noChangeArrowheads="1"/>
          </p:cNvSpPr>
          <p:nvPr>
            <p:ph type="title" idx="4294967295"/>
          </p:nvPr>
        </p:nvSpPr>
        <p:spPr/>
        <p:txBody>
          <a:bodyPr/>
          <a:lstStyle/>
          <a:p>
            <a:pPr>
              <a:defRPr/>
            </a:pPr>
            <a:r>
              <a:rPr lang="hr-HR"/>
              <a:t>Bubble-sort</a:t>
            </a:r>
          </a:p>
        </p:txBody>
      </p:sp>
      <p:sp>
        <p:nvSpPr>
          <p:cNvPr id="1933315" name="Rectangle 3"/>
          <p:cNvSpPr>
            <a:spLocks noGrp="1" noChangeArrowheads="1"/>
          </p:cNvSpPr>
          <p:nvPr>
            <p:ph idx="4294967295"/>
          </p:nvPr>
        </p:nvSpPr>
        <p:spPr/>
        <p:txBody>
          <a:bodyPr/>
          <a:lstStyle/>
          <a:p>
            <a:pPr>
              <a:spcBef>
                <a:spcPct val="0"/>
              </a:spcBef>
              <a:defRPr/>
            </a:pPr>
            <a:r>
              <a:rPr lang="hr-HR" smtClean="0"/>
              <a:t>ideja: zamjena susjednih elemenata ako nisu u dobrom redoslijedu</a:t>
            </a:r>
          </a:p>
          <a:p>
            <a:pPr lvl="1">
              <a:spcBef>
                <a:spcPct val="0"/>
              </a:spcBef>
              <a:defRPr/>
            </a:pPr>
            <a:r>
              <a:rPr lang="hr-HR" smtClean="0"/>
              <a:t>kreni od početka niza prema kraju </a:t>
            </a:r>
          </a:p>
          <a:p>
            <a:pPr lvl="1">
              <a:spcBef>
                <a:spcPct val="0"/>
              </a:spcBef>
              <a:defRPr/>
            </a:pPr>
            <a:r>
              <a:rPr lang="hr-HR" smtClean="0"/>
              <a:t>zamijeni 2 elementa ako je prvi veći od drugog</a:t>
            </a:r>
          </a:p>
          <a:p>
            <a:pPr lvl="1">
              <a:spcBef>
                <a:spcPct val="0"/>
              </a:spcBef>
              <a:defRPr/>
            </a:pPr>
            <a:r>
              <a:rPr lang="hr-HR" smtClean="0"/>
              <a:t>ubrzanje: ako u prolasku kroz cijeli niz nije bilo zamjene, niz je sortiran</a:t>
            </a:r>
          </a:p>
          <a:p>
            <a:pPr lvl="1">
              <a:spcBef>
                <a:spcPct val="0"/>
              </a:spcBef>
              <a:buFont typeface="Wingdings" pitchFamily="2" charset="2"/>
              <a:buNone/>
              <a:defRPr/>
            </a:pPr>
            <a:endParaRPr lang="hr-HR" smtClean="0"/>
          </a:p>
        </p:txBody>
      </p:sp>
      <p:pic>
        <p:nvPicPr>
          <p:cNvPr id="15367" name="Picture 70" descr="G:\ASP\temp\Bubble_sort_animation.gif"/>
          <p:cNvPicPr>
            <a:picLocks noChangeAspect="1" noChangeArrowheads="1"/>
          </p:cNvPicPr>
          <p:nvPr/>
        </p:nvPicPr>
        <p:blipFill>
          <a:blip r:embed="rId3" cstate="print"/>
          <a:srcRect/>
          <a:stretch>
            <a:fillRect/>
          </a:stretch>
        </p:blipFill>
        <p:spPr bwMode="auto">
          <a:xfrm>
            <a:off x="2936875" y="2852738"/>
            <a:ext cx="3429000" cy="3333750"/>
          </a:xfrm>
          <a:prstGeom prst="rect">
            <a:avLst/>
          </a:prstGeom>
          <a:noFill/>
          <a:ln w="9525">
            <a:solidFill>
              <a:schemeClr val="bg2"/>
            </a:solidFill>
            <a:miter lim="800000"/>
            <a:headEnd/>
            <a:tailEnd/>
          </a:ln>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6"/>
          <p:cNvSpPr>
            <a:spLocks noGrp="1" noChangeArrowheads="1"/>
          </p:cNvSpPr>
          <p:nvPr>
            <p:ph type="ftr" sz="quarter" idx="10"/>
          </p:nvPr>
        </p:nvSpPr>
        <p:spPr>
          <a:noFill/>
        </p:spPr>
        <p:txBody>
          <a:bodyPr/>
          <a:lstStyle/>
          <a:p>
            <a:r>
              <a:rPr lang="nn-NO" smtClean="0"/>
              <a:t>Algoritmi i strukture podataka, FER</a:t>
            </a:r>
            <a:endParaRPr lang="hr-HR" smtClean="0"/>
          </a:p>
        </p:txBody>
      </p:sp>
      <p:sp>
        <p:nvSpPr>
          <p:cNvPr id="20" name="Rectangle 17"/>
          <p:cNvSpPr>
            <a:spLocks noGrp="1" noChangeArrowheads="1"/>
          </p:cNvSpPr>
          <p:nvPr>
            <p:ph type="sldNum" sz="quarter" idx="11"/>
          </p:nvPr>
        </p:nvSpPr>
        <p:spPr/>
        <p:txBody>
          <a:bodyPr/>
          <a:lstStyle/>
          <a:p>
            <a:pPr>
              <a:defRPr/>
            </a:pPr>
            <a:fld id="{C7EE806F-4C6F-421C-88D6-620C140EACAF}" type="slidenum">
              <a:rPr lang="hr-HR"/>
              <a:pPr>
                <a:defRPr/>
              </a:pPr>
              <a:t>9</a:t>
            </a:fld>
            <a:r>
              <a:rPr lang="hr-HR"/>
              <a:t> / 36</a:t>
            </a:r>
          </a:p>
        </p:txBody>
      </p:sp>
      <p:sp>
        <p:nvSpPr>
          <p:cNvPr id="21" name="Rectangle 18"/>
          <p:cNvSpPr>
            <a:spLocks noGrp="1" noChangeArrowheads="1"/>
          </p:cNvSpPr>
          <p:nvPr>
            <p:ph type="dt" sz="quarter" idx="12"/>
          </p:nvPr>
        </p:nvSpPr>
        <p:spPr/>
        <p:txBody>
          <a:bodyPr/>
          <a:lstStyle/>
          <a:p>
            <a:pPr>
              <a:defRPr/>
            </a:pPr>
            <a:fld id="{EF3A01BE-88F9-4BFB-86D9-C9B4591B3DDD}" type="datetime1">
              <a:rPr lang="hr-HR" smtClean="0"/>
              <a:pPr>
                <a:defRPr/>
              </a:pPr>
              <a:t>4.3.2013.</a:t>
            </a:fld>
            <a:endParaRPr lang="hr-HR"/>
          </a:p>
        </p:txBody>
      </p:sp>
      <p:sp>
        <p:nvSpPr>
          <p:cNvPr id="2" name="Title 1"/>
          <p:cNvSpPr>
            <a:spLocks noGrp="1"/>
          </p:cNvSpPr>
          <p:nvPr>
            <p:ph type="title" idx="4294967295"/>
          </p:nvPr>
        </p:nvSpPr>
        <p:spPr/>
        <p:txBody>
          <a:bodyPr/>
          <a:lstStyle/>
          <a:p>
            <a:pPr>
              <a:defRPr/>
            </a:pPr>
            <a:r>
              <a:rPr lang="hr-HR"/>
              <a:t>Primjer sortiranja bubble-sortom</a:t>
            </a:r>
          </a:p>
        </p:txBody>
      </p:sp>
      <p:sp>
        <p:nvSpPr>
          <p:cNvPr id="7" name="Text Box 6"/>
          <p:cNvSpPr txBox="1">
            <a:spLocks noChangeArrowheads="1"/>
          </p:cNvSpPr>
          <p:nvPr/>
        </p:nvSpPr>
        <p:spPr bwMode="auto">
          <a:xfrm>
            <a:off x="309563" y="1428750"/>
            <a:ext cx="2071687" cy="3059113"/>
          </a:xfrm>
          <a:prstGeom prst="rect">
            <a:avLst/>
          </a:prstGeom>
          <a:solidFill>
            <a:srgbClr val="FFFFCC"/>
          </a:solidFill>
          <a:ln w="9525">
            <a:noFill/>
            <a:miter lim="800000"/>
            <a:headEnd/>
            <a:tailEnd/>
          </a:ln>
        </p:spPr>
        <p:txBody>
          <a:bodyPr>
            <a:spAutoFit/>
          </a:bodyPr>
          <a:lstStyle/>
          <a:p>
            <a:pPr>
              <a:defRPr/>
            </a:pPr>
            <a:r>
              <a:rPr lang="hr-HR">
                <a:solidFill>
                  <a:srgbClr val="FF0000"/>
                </a:solidFill>
                <a:latin typeface="Tahoma" pitchFamily="34" charset="0"/>
              </a:rPr>
              <a:t>6 4</a:t>
            </a:r>
            <a:r>
              <a:rPr lang="hr-HR">
                <a:latin typeface="Tahoma" pitchFamily="34" charset="0"/>
              </a:rPr>
              <a:t> 1 8 7 5 3 2</a:t>
            </a:r>
          </a:p>
          <a:p>
            <a:pPr>
              <a:defRPr/>
            </a:pPr>
            <a:r>
              <a:rPr lang="hr-HR">
                <a:latin typeface="Tahoma" pitchFamily="34" charset="0"/>
              </a:rPr>
              <a:t>4 </a:t>
            </a:r>
            <a:r>
              <a:rPr lang="hr-HR">
                <a:solidFill>
                  <a:srgbClr val="FF0000"/>
                </a:solidFill>
                <a:latin typeface="Tahoma" pitchFamily="34" charset="0"/>
              </a:rPr>
              <a:t>6 1</a:t>
            </a:r>
            <a:r>
              <a:rPr lang="hr-HR">
                <a:latin typeface="Tahoma" pitchFamily="34" charset="0"/>
              </a:rPr>
              <a:t> 8 7 5 3 2</a:t>
            </a:r>
          </a:p>
          <a:p>
            <a:pPr>
              <a:defRPr/>
            </a:pPr>
            <a:r>
              <a:rPr lang="hr-HR">
                <a:latin typeface="Tahoma" pitchFamily="34" charset="0"/>
              </a:rPr>
              <a:t>4 1 </a:t>
            </a:r>
            <a:r>
              <a:rPr lang="hr-HR">
                <a:solidFill>
                  <a:srgbClr val="FF0000"/>
                </a:solidFill>
                <a:latin typeface="Tahoma" pitchFamily="34" charset="0"/>
              </a:rPr>
              <a:t>6 8</a:t>
            </a:r>
            <a:r>
              <a:rPr lang="hr-HR">
                <a:latin typeface="Tahoma" pitchFamily="34" charset="0"/>
              </a:rPr>
              <a:t> 7 5 3 2</a:t>
            </a:r>
          </a:p>
          <a:p>
            <a:pPr>
              <a:defRPr/>
            </a:pPr>
            <a:r>
              <a:rPr lang="hr-HR">
                <a:latin typeface="Tahoma" pitchFamily="34" charset="0"/>
              </a:rPr>
              <a:t>4 1 6 </a:t>
            </a:r>
            <a:r>
              <a:rPr lang="hr-HR">
                <a:solidFill>
                  <a:srgbClr val="FF0000"/>
                </a:solidFill>
                <a:latin typeface="Tahoma" pitchFamily="34" charset="0"/>
              </a:rPr>
              <a:t>8 7</a:t>
            </a:r>
            <a:r>
              <a:rPr lang="hr-HR">
                <a:latin typeface="Tahoma" pitchFamily="34" charset="0"/>
              </a:rPr>
              <a:t> 5 3 2</a:t>
            </a:r>
          </a:p>
          <a:p>
            <a:pPr>
              <a:defRPr/>
            </a:pPr>
            <a:r>
              <a:rPr lang="hr-HR">
                <a:latin typeface="Tahoma" pitchFamily="34" charset="0"/>
              </a:rPr>
              <a:t>4 1 6 7 </a:t>
            </a:r>
            <a:r>
              <a:rPr lang="hr-HR">
                <a:solidFill>
                  <a:srgbClr val="FF0000"/>
                </a:solidFill>
                <a:latin typeface="Tahoma" pitchFamily="34" charset="0"/>
              </a:rPr>
              <a:t>8 5</a:t>
            </a:r>
            <a:r>
              <a:rPr lang="hr-HR">
                <a:latin typeface="Tahoma" pitchFamily="34" charset="0"/>
              </a:rPr>
              <a:t> 3 2</a:t>
            </a:r>
          </a:p>
          <a:p>
            <a:pPr>
              <a:defRPr/>
            </a:pPr>
            <a:r>
              <a:rPr lang="hr-HR">
                <a:latin typeface="Tahoma" pitchFamily="34" charset="0"/>
              </a:rPr>
              <a:t>4 1 6 7 5 </a:t>
            </a:r>
            <a:r>
              <a:rPr lang="hr-HR">
                <a:solidFill>
                  <a:srgbClr val="FF0000"/>
                </a:solidFill>
                <a:latin typeface="Tahoma" pitchFamily="34" charset="0"/>
              </a:rPr>
              <a:t>8 3</a:t>
            </a:r>
            <a:r>
              <a:rPr lang="hr-HR">
                <a:latin typeface="Tahoma" pitchFamily="34" charset="0"/>
              </a:rPr>
              <a:t> 2</a:t>
            </a:r>
          </a:p>
          <a:p>
            <a:pPr>
              <a:defRPr/>
            </a:pPr>
            <a:r>
              <a:rPr lang="hr-HR">
                <a:latin typeface="Tahoma" pitchFamily="34" charset="0"/>
              </a:rPr>
              <a:t>4 1 6 7 5 3 </a:t>
            </a:r>
            <a:r>
              <a:rPr lang="hr-HR">
                <a:solidFill>
                  <a:srgbClr val="FF0000"/>
                </a:solidFill>
                <a:latin typeface="Tahoma" pitchFamily="34" charset="0"/>
              </a:rPr>
              <a:t>8 2</a:t>
            </a:r>
          </a:p>
          <a:p>
            <a:pPr>
              <a:defRPr/>
            </a:pPr>
            <a:r>
              <a:rPr lang="hr-HR">
                <a:latin typeface="Tahoma" pitchFamily="34" charset="0"/>
              </a:rPr>
              <a:t>4 1 6 7 5 3 2 </a:t>
            </a:r>
            <a:r>
              <a:rPr lang="hr-HR">
                <a:solidFill>
                  <a:schemeClr val="bg2">
                    <a:lumMod val="60000"/>
                    <a:lumOff val="40000"/>
                  </a:schemeClr>
                </a:solidFill>
                <a:latin typeface="Tahoma" pitchFamily="34" charset="0"/>
              </a:rPr>
              <a:t>8</a:t>
            </a:r>
            <a:endParaRPr lang="hr-HR">
              <a:solidFill>
                <a:srgbClr val="00B050"/>
              </a:solidFill>
              <a:latin typeface="Tahoma" pitchFamily="34" charset="0"/>
            </a:endParaRPr>
          </a:p>
        </p:txBody>
      </p:sp>
      <p:sp>
        <p:nvSpPr>
          <p:cNvPr id="8" name="Text Box 7"/>
          <p:cNvSpPr txBox="1">
            <a:spLocks noChangeArrowheads="1"/>
          </p:cNvSpPr>
          <p:nvPr/>
        </p:nvSpPr>
        <p:spPr bwMode="auto">
          <a:xfrm>
            <a:off x="2524125" y="1428750"/>
            <a:ext cx="2071688" cy="2616200"/>
          </a:xfrm>
          <a:prstGeom prst="rect">
            <a:avLst/>
          </a:prstGeom>
          <a:solidFill>
            <a:schemeClr val="accent4">
              <a:lumMod val="40000"/>
              <a:lumOff val="60000"/>
            </a:schemeClr>
          </a:solidFill>
          <a:ln w="9525">
            <a:noFill/>
            <a:miter lim="800000"/>
            <a:headEnd/>
            <a:tailEnd/>
          </a:ln>
        </p:spPr>
        <p:txBody>
          <a:bodyPr>
            <a:spAutoFit/>
          </a:bodyPr>
          <a:lstStyle/>
          <a:p>
            <a:pPr>
              <a:defRPr/>
            </a:pPr>
            <a:r>
              <a:rPr lang="hr-HR">
                <a:solidFill>
                  <a:srgbClr val="FF0000"/>
                </a:solidFill>
                <a:latin typeface="Tahoma" pitchFamily="34" charset="0"/>
              </a:rPr>
              <a:t>4 1</a:t>
            </a:r>
            <a:r>
              <a:rPr lang="hr-HR">
                <a:latin typeface="Tahoma" pitchFamily="34" charset="0"/>
              </a:rPr>
              <a:t> 6 7 5 3 2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4 6</a:t>
            </a:r>
            <a:r>
              <a:rPr lang="en-US">
                <a:latin typeface="Tahoma" pitchFamily="34" charset="0"/>
              </a:rPr>
              <a:t> </a:t>
            </a:r>
            <a:r>
              <a:rPr lang="hr-HR">
                <a:latin typeface="Tahoma" pitchFamily="34" charset="0"/>
              </a:rPr>
              <a:t>7 5 3 2 </a:t>
            </a:r>
            <a:r>
              <a:rPr lang="hr-HR">
                <a:solidFill>
                  <a:schemeClr val="bg2">
                    <a:lumMod val="60000"/>
                    <a:lumOff val="40000"/>
                  </a:schemeClr>
                </a:solidFill>
                <a:latin typeface="Tahoma" pitchFamily="34" charset="0"/>
              </a:rPr>
              <a:t>8</a:t>
            </a:r>
          </a:p>
          <a:p>
            <a:pPr>
              <a:defRPr/>
            </a:pPr>
            <a:r>
              <a:rPr lang="hr-HR">
                <a:latin typeface="Tahoma" pitchFamily="34" charset="0"/>
              </a:rPr>
              <a:t>1 4 </a:t>
            </a:r>
            <a:r>
              <a:rPr lang="hr-HR">
                <a:solidFill>
                  <a:srgbClr val="FF0000"/>
                </a:solidFill>
                <a:latin typeface="Tahoma" pitchFamily="34" charset="0"/>
              </a:rPr>
              <a:t>6</a:t>
            </a:r>
            <a:r>
              <a:rPr lang="en-US">
                <a:solidFill>
                  <a:srgbClr val="FF0000"/>
                </a:solidFill>
                <a:latin typeface="Tahoma" pitchFamily="34" charset="0"/>
              </a:rPr>
              <a:t> </a:t>
            </a:r>
            <a:r>
              <a:rPr lang="hr-HR">
                <a:solidFill>
                  <a:srgbClr val="FF0000"/>
                </a:solidFill>
                <a:latin typeface="Tahoma" pitchFamily="34" charset="0"/>
              </a:rPr>
              <a:t>7</a:t>
            </a:r>
            <a:r>
              <a:rPr lang="hr-HR">
                <a:latin typeface="Tahoma" pitchFamily="34" charset="0"/>
              </a:rPr>
              <a:t> 5 3 2 </a:t>
            </a:r>
            <a:r>
              <a:rPr lang="hr-HR">
                <a:solidFill>
                  <a:schemeClr val="bg2">
                    <a:lumMod val="60000"/>
                    <a:lumOff val="40000"/>
                  </a:schemeClr>
                </a:solidFill>
                <a:latin typeface="Tahoma" pitchFamily="34" charset="0"/>
              </a:rPr>
              <a:t>8</a:t>
            </a:r>
          </a:p>
          <a:p>
            <a:pPr>
              <a:defRPr/>
            </a:pPr>
            <a:r>
              <a:rPr lang="hr-HR">
                <a:latin typeface="Tahoma" pitchFamily="34" charset="0"/>
              </a:rPr>
              <a:t>1 4 6 </a:t>
            </a:r>
            <a:r>
              <a:rPr lang="hr-HR">
                <a:solidFill>
                  <a:srgbClr val="FF0000"/>
                </a:solidFill>
                <a:latin typeface="Tahoma" pitchFamily="34" charset="0"/>
              </a:rPr>
              <a:t>7 5</a:t>
            </a:r>
            <a:r>
              <a:rPr lang="hr-HR">
                <a:latin typeface="Tahoma" pitchFamily="34" charset="0"/>
              </a:rPr>
              <a:t> 3 2 </a:t>
            </a:r>
            <a:r>
              <a:rPr lang="hr-HR">
                <a:solidFill>
                  <a:schemeClr val="bg2">
                    <a:lumMod val="60000"/>
                    <a:lumOff val="40000"/>
                  </a:schemeClr>
                </a:solidFill>
                <a:latin typeface="Tahoma" pitchFamily="34" charset="0"/>
              </a:rPr>
              <a:t>8</a:t>
            </a:r>
          </a:p>
          <a:p>
            <a:pPr>
              <a:defRPr/>
            </a:pPr>
            <a:r>
              <a:rPr lang="hr-HR">
                <a:latin typeface="Tahoma" pitchFamily="34" charset="0"/>
              </a:rPr>
              <a:t>1 4 6 5</a:t>
            </a:r>
            <a:r>
              <a:rPr lang="hr-HR">
                <a:solidFill>
                  <a:srgbClr val="FF0000"/>
                </a:solidFill>
                <a:latin typeface="Tahoma" pitchFamily="34" charset="0"/>
              </a:rPr>
              <a:t> 7</a:t>
            </a:r>
            <a:r>
              <a:rPr lang="hr-HR">
                <a:latin typeface="Tahoma" pitchFamily="34" charset="0"/>
              </a:rPr>
              <a:t> </a:t>
            </a:r>
            <a:r>
              <a:rPr lang="hr-HR">
                <a:solidFill>
                  <a:srgbClr val="FF0000"/>
                </a:solidFill>
                <a:latin typeface="Tahoma" pitchFamily="34" charset="0"/>
              </a:rPr>
              <a:t>3</a:t>
            </a:r>
            <a:r>
              <a:rPr lang="hr-HR">
                <a:latin typeface="Tahoma" pitchFamily="34" charset="0"/>
              </a:rPr>
              <a:t> 2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1 4 6 5</a:t>
            </a:r>
            <a:r>
              <a:rPr lang="hr-HR">
                <a:solidFill>
                  <a:srgbClr val="FF0000"/>
                </a:solidFill>
                <a:latin typeface="Tahoma" pitchFamily="34" charset="0"/>
              </a:rPr>
              <a:t> </a:t>
            </a:r>
            <a:r>
              <a:rPr lang="hr-HR">
                <a:latin typeface="Tahoma" pitchFamily="34" charset="0"/>
              </a:rPr>
              <a:t>3 </a:t>
            </a:r>
            <a:r>
              <a:rPr lang="hr-HR">
                <a:solidFill>
                  <a:srgbClr val="FF0000"/>
                </a:solidFill>
                <a:latin typeface="Tahoma" pitchFamily="34" charset="0"/>
              </a:rPr>
              <a:t>7</a:t>
            </a:r>
            <a:r>
              <a:rPr lang="hr-HR">
                <a:latin typeface="Tahoma" pitchFamily="34" charset="0"/>
              </a:rPr>
              <a:t> </a:t>
            </a:r>
            <a:r>
              <a:rPr lang="hr-HR">
                <a:solidFill>
                  <a:srgbClr val="FF0000"/>
                </a:solidFill>
                <a:latin typeface="Tahoma" pitchFamily="34" charset="0"/>
              </a:rPr>
              <a:t>2</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1 4 6 5</a:t>
            </a:r>
            <a:r>
              <a:rPr lang="hr-HR">
                <a:solidFill>
                  <a:srgbClr val="FF0000"/>
                </a:solidFill>
                <a:latin typeface="Tahoma" pitchFamily="34" charset="0"/>
              </a:rPr>
              <a:t> </a:t>
            </a:r>
            <a:r>
              <a:rPr lang="hr-HR">
                <a:latin typeface="Tahoma" pitchFamily="34" charset="0"/>
              </a:rPr>
              <a:t>3 2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9" name="Text Box 3"/>
          <p:cNvSpPr txBox="1">
            <a:spLocks noChangeArrowheads="1"/>
          </p:cNvSpPr>
          <p:nvPr/>
        </p:nvSpPr>
        <p:spPr bwMode="auto">
          <a:xfrm>
            <a:off x="4667250" y="1428750"/>
            <a:ext cx="2071688" cy="2246313"/>
          </a:xfrm>
          <a:prstGeom prst="rect">
            <a:avLst/>
          </a:prstGeom>
          <a:solidFill>
            <a:srgbClr val="CCFFCC"/>
          </a:solidFill>
          <a:ln w="9525">
            <a:noFill/>
            <a:miter lim="800000"/>
            <a:headEnd/>
            <a:tailEnd/>
          </a:ln>
        </p:spPr>
        <p:txBody>
          <a:bodyPr>
            <a:spAutoFit/>
          </a:bodyPr>
          <a:lstStyle/>
          <a:p>
            <a:pPr>
              <a:defRPr/>
            </a:pPr>
            <a:r>
              <a:rPr lang="hr-HR">
                <a:solidFill>
                  <a:srgbClr val="FF0000"/>
                </a:solidFill>
                <a:latin typeface="Tahoma" pitchFamily="34" charset="0"/>
              </a:rPr>
              <a:t>1 4</a:t>
            </a:r>
            <a:r>
              <a:rPr lang="hr-HR">
                <a:latin typeface="Tahoma" pitchFamily="34" charset="0"/>
              </a:rPr>
              <a:t> 6 5</a:t>
            </a:r>
            <a:r>
              <a:rPr lang="hr-HR">
                <a:solidFill>
                  <a:srgbClr val="FF0000"/>
                </a:solidFill>
                <a:latin typeface="Tahoma" pitchFamily="34" charset="0"/>
              </a:rPr>
              <a:t> </a:t>
            </a:r>
            <a:r>
              <a:rPr lang="hr-HR">
                <a:latin typeface="Tahoma" pitchFamily="34" charset="0"/>
              </a:rPr>
              <a:t>3 2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4 6</a:t>
            </a:r>
            <a:r>
              <a:rPr lang="hr-HR">
                <a:latin typeface="Tahoma" pitchFamily="34" charset="0"/>
              </a:rPr>
              <a:t> 5</a:t>
            </a:r>
            <a:r>
              <a:rPr lang="hr-HR">
                <a:solidFill>
                  <a:srgbClr val="FF0000"/>
                </a:solidFill>
                <a:latin typeface="Tahoma" pitchFamily="34" charset="0"/>
              </a:rPr>
              <a:t> </a:t>
            </a:r>
            <a:r>
              <a:rPr lang="hr-HR">
                <a:latin typeface="Tahoma" pitchFamily="34" charset="0"/>
              </a:rPr>
              <a:t>3 2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a:t>
            </a:r>
            <a:r>
              <a:rPr lang="hr-HR">
                <a:solidFill>
                  <a:srgbClr val="FF0000"/>
                </a:solidFill>
                <a:latin typeface="Tahoma" pitchFamily="34" charset="0"/>
              </a:rPr>
              <a:t>6 5 </a:t>
            </a:r>
            <a:r>
              <a:rPr lang="hr-HR">
                <a:latin typeface="Tahoma" pitchFamily="34" charset="0"/>
              </a:rPr>
              <a:t>3 2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1 4 5 </a:t>
            </a:r>
            <a:r>
              <a:rPr lang="hr-HR">
                <a:solidFill>
                  <a:srgbClr val="FF0000"/>
                </a:solidFill>
                <a:latin typeface="Tahoma" pitchFamily="34" charset="0"/>
              </a:rPr>
              <a:t>6 3</a:t>
            </a:r>
            <a:r>
              <a:rPr lang="hr-HR">
                <a:latin typeface="Tahoma" pitchFamily="34" charset="0"/>
              </a:rPr>
              <a:t>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1 4 5 3</a:t>
            </a:r>
            <a:r>
              <a:rPr lang="hr-HR">
                <a:solidFill>
                  <a:srgbClr val="FF0000"/>
                </a:solidFill>
                <a:latin typeface="Tahoma" pitchFamily="34" charset="0"/>
              </a:rPr>
              <a:t> 6 2</a:t>
            </a:r>
            <a:r>
              <a:rPr lang="hr-HR">
                <a:latin typeface="Tahoma" pitchFamily="34" charset="0"/>
              </a:rPr>
              <a:t>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1 4 5 3</a:t>
            </a:r>
            <a:r>
              <a:rPr lang="hr-HR">
                <a:solidFill>
                  <a:srgbClr val="FF0000"/>
                </a:solidFill>
                <a:latin typeface="Tahoma" pitchFamily="34" charset="0"/>
              </a:rPr>
              <a:t> </a:t>
            </a:r>
            <a:r>
              <a:rPr lang="hr-HR">
                <a:latin typeface="Tahoma" pitchFamily="34" charset="0"/>
              </a:rPr>
              <a:t>2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13" name="Text Box 3"/>
          <p:cNvSpPr txBox="1">
            <a:spLocks noChangeArrowheads="1"/>
          </p:cNvSpPr>
          <p:nvPr/>
        </p:nvSpPr>
        <p:spPr bwMode="auto">
          <a:xfrm>
            <a:off x="6810375" y="1428750"/>
            <a:ext cx="2071688" cy="1878013"/>
          </a:xfrm>
          <a:prstGeom prst="rect">
            <a:avLst/>
          </a:prstGeom>
          <a:solidFill>
            <a:srgbClr val="E89688">
              <a:alpha val="37647"/>
            </a:srgbClr>
          </a:solidFill>
          <a:ln w="9525">
            <a:noFill/>
            <a:miter lim="800000"/>
            <a:headEnd/>
            <a:tailEnd/>
          </a:ln>
        </p:spPr>
        <p:txBody>
          <a:bodyPr>
            <a:spAutoFit/>
          </a:bodyPr>
          <a:lstStyle/>
          <a:p>
            <a:pPr>
              <a:defRPr/>
            </a:pPr>
            <a:r>
              <a:rPr lang="hr-HR">
                <a:solidFill>
                  <a:srgbClr val="FF0000"/>
                </a:solidFill>
                <a:latin typeface="Tahoma" pitchFamily="34" charset="0"/>
              </a:rPr>
              <a:t>1 4</a:t>
            </a:r>
            <a:r>
              <a:rPr lang="hr-HR">
                <a:latin typeface="Tahoma" pitchFamily="34" charset="0"/>
              </a:rPr>
              <a:t> 5 3</a:t>
            </a:r>
            <a:r>
              <a:rPr lang="hr-HR">
                <a:solidFill>
                  <a:srgbClr val="FF0000"/>
                </a:solidFill>
                <a:latin typeface="Tahoma" pitchFamily="34" charset="0"/>
              </a:rPr>
              <a:t> </a:t>
            </a:r>
            <a:r>
              <a:rPr lang="hr-HR">
                <a:latin typeface="Tahoma" pitchFamily="34" charset="0"/>
              </a:rPr>
              <a:t>2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4 5</a:t>
            </a:r>
            <a:r>
              <a:rPr lang="hr-HR">
                <a:latin typeface="Tahoma" pitchFamily="34" charset="0"/>
              </a:rPr>
              <a:t> 3</a:t>
            </a:r>
            <a:r>
              <a:rPr lang="hr-HR">
                <a:solidFill>
                  <a:srgbClr val="FF0000"/>
                </a:solidFill>
                <a:latin typeface="Tahoma" pitchFamily="34" charset="0"/>
              </a:rPr>
              <a:t> </a:t>
            </a:r>
            <a:r>
              <a:rPr lang="hr-HR">
                <a:latin typeface="Tahoma" pitchFamily="34" charset="0"/>
              </a:rPr>
              <a:t>2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1 4 </a:t>
            </a:r>
            <a:r>
              <a:rPr lang="hr-HR">
                <a:solidFill>
                  <a:srgbClr val="FF0000"/>
                </a:solidFill>
                <a:latin typeface="Tahoma" pitchFamily="34" charset="0"/>
              </a:rPr>
              <a:t>5 3 </a:t>
            </a:r>
            <a:r>
              <a:rPr lang="hr-HR">
                <a:latin typeface="Tahoma" pitchFamily="34" charset="0"/>
              </a:rPr>
              <a:t>2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1 4 3 </a:t>
            </a:r>
            <a:r>
              <a:rPr lang="hr-HR">
                <a:solidFill>
                  <a:srgbClr val="FF0000"/>
                </a:solidFill>
                <a:latin typeface="Tahoma" pitchFamily="34" charset="0"/>
              </a:rPr>
              <a:t>5 2</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1 4 3 2</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15" name="Text Box 3"/>
          <p:cNvSpPr txBox="1">
            <a:spLocks noChangeArrowheads="1"/>
          </p:cNvSpPr>
          <p:nvPr/>
        </p:nvSpPr>
        <p:spPr bwMode="auto">
          <a:xfrm>
            <a:off x="2524125" y="4672013"/>
            <a:ext cx="2071688" cy="1508125"/>
          </a:xfrm>
          <a:prstGeom prst="rect">
            <a:avLst/>
          </a:prstGeom>
          <a:solidFill>
            <a:srgbClr val="E89688">
              <a:alpha val="37647"/>
            </a:srgbClr>
          </a:solidFill>
          <a:ln w="9525">
            <a:noFill/>
            <a:miter lim="800000"/>
            <a:headEnd/>
            <a:tailEnd/>
          </a:ln>
        </p:spPr>
        <p:txBody>
          <a:bodyPr>
            <a:spAutoFit/>
          </a:bodyPr>
          <a:lstStyle/>
          <a:p>
            <a:pPr>
              <a:defRPr/>
            </a:pPr>
            <a:r>
              <a:rPr lang="hr-HR">
                <a:solidFill>
                  <a:srgbClr val="FF0000"/>
                </a:solidFill>
                <a:latin typeface="Tahoma" pitchFamily="34" charset="0"/>
              </a:rPr>
              <a:t>1 4</a:t>
            </a:r>
            <a:r>
              <a:rPr lang="hr-HR">
                <a:latin typeface="Tahoma" pitchFamily="34" charset="0"/>
              </a:rPr>
              <a:t> 3 2</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4 3</a:t>
            </a:r>
            <a:r>
              <a:rPr lang="hr-HR">
                <a:latin typeface="Tahoma" pitchFamily="34" charset="0"/>
              </a:rPr>
              <a:t> 2</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1 3 </a:t>
            </a:r>
            <a:r>
              <a:rPr lang="hr-HR">
                <a:solidFill>
                  <a:srgbClr val="FF0000"/>
                </a:solidFill>
                <a:latin typeface="Tahoma" pitchFamily="34" charset="0"/>
              </a:rPr>
              <a:t>4 2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1 3 2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17" name="Text Box 3"/>
          <p:cNvSpPr txBox="1">
            <a:spLocks noChangeArrowheads="1"/>
          </p:cNvSpPr>
          <p:nvPr/>
        </p:nvSpPr>
        <p:spPr bwMode="auto">
          <a:xfrm>
            <a:off x="4738688" y="4672013"/>
            <a:ext cx="2071687" cy="1138237"/>
          </a:xfrm>
          <a:prstGeom prst="rect">
            <a:avLst/>
          </a:prstGeom>
          <a:solidFill>
            <a:srgbClr val="FFC000">
              <a:alpha val="45098"/>
            </a:srgbClr>
          </a:solidFill>
          <a:ln w="9525">
            <a:noFill/>
            <a:miter lim="800000"/>
            <a:headEnd/>
            <a:tailEnd/>
          </a:ln>
        </p:spPr>
        <p:txBody>
          <a:bodyPr>
            <a:spAutoFit/>
          </a:bodyPr>
          <a:lstStyle/>
          <a:p>
            <a:pPr>
              <a:defRPr/>
            </a:pPr>
            <a:r>
              <a:rPr lang="hr-HR">
                <a:solidFill>
                  <a:srgbClr val="FF0000"/>
                </a:solidFill>
                <a:latin typeface="Tahoma" pitchFamily="34" charset="0"/>
              </a:rPr>
              <a:t>1 3</a:t>
            </a:r>
            <a:r>
              <a:rPr lang="hr-HR">
                <a:latin typeface="Tahoma" pitchFamily="34" charset="0"/>
              </a:rPr>
              <a:t> 2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3 2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1 2 </a:t>
            </a:r>
            <a:r>
              <a:rPr lang="hr-HR">
                <a:solidFill>
                  <a:schemeClr val="bg2">
                    <a:lumMod val="60000"/>
                    <a:lumOff val="40000"/>
                  </a:schemeClr>
                </a:solidFill>
                <a:latin typeface="Tahoma" pitchFamily="34" charset="0"/>
              </a:rPr>
              <a:t>3</a:t>
            </a:r>
            <a:r>
              <a:rPr lang="hr-HR">
                <a:latin typeface="Tahoma" pitchFamily="34" charset="0"/>
              </a:rPr>
              <a:t>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19" name="Text Box 3"/>
          <p:cNvSpPr txBox="1">
            <a:spLocks noChangeArrowheads="1"/>
          </p:cNvSpPr>
          <p:nvPr/>
        </p:nvSpPr>
        <p:spPr bwMode="auto">
          <a:xfrm>
            <a:off x="6953250" y="4672013"/>
            <a:ext cx="2071688" cy="768350"/>
          </a:xfrm>
          <a:prstGeom prst="rect">
            <a:avLst/>
          </a:prstGeom>
          <a:solidFill>
            <a:srgbClr val="DFDB25">
              <a:alpha val="43137"/>
            </a:srgbClr>
          </a:solidFill>
          <a:ln w="9525">
            <a:noFill/>
            <a:miter lim="800000"/>
            <a:headEnd/>
            <a:tailEnd/>
          </a:ln>
        </p:spPr>
        <p:txBody>
          <a:bodyPr>
            <a:spAutoFit/>
          </a:bodyPr>
          <a:lstStyle/>
          <a:p>
            <a:pPr>
              <a:defRPr/>
            </a:pPr>
            <a:r>
              <a:rPr lang="hr-HR">
                <a:solidFill>
                  <a:srgbClr val="FF0000"/>
                </a:solidFill>
                <a:latin typeface="Tahoma" pitchFamily="34" charset="0"/>
              </a:rPr>
              <a:t>1 2 </a:t>
            </a:r>
            <a:r>
              <a:rPr lang="hr-HR">
                <a:solidFill>
                  <a:schemeClr val="bg2">
                    <a:lumMod val="60000"/>
                    <a:lumOff val="40000"/>
                  </a:schemeClr>
                </a:solidFill>
                <a:latin typeface="Tahoma" pitchFamily="34" charset="0"/>
              </a:rPr>
              <a:t>3</a:t>
            </a:r>
            <a:r>
              <a:rPr lang="hr-HR">
                <a:latin typeface="Tahoma" pitchFamily="34" charset="0"/>
              </a:rPr>
              <a:t>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solidFill>
                  <a:schemeClr val="bg2">
                    <a:lumMod val="60000"/>
                    <a:lumOff val="40000"/>
                  </a:schemeClr>
                </a:solidFill>
                <a:latin typeface="Tahoma" pitchFamily="34" charset="0"/>
              </a:rPr>
              <a:t>1</a:t>
            </a:r>
            <a:r>
              <a:rPr lang="hr-HR">
                <a:solidFill>
                  <a:srgbClr val="FF0000"/>
                </a:solidFill>
                <a:latin typeface="Tahoma" pitchFamily="34" charset="0"/>
              </a:rPr>
              <a:t> </a:t>
            </a:r>
            <a:r>
              <a:rPr lang="hr-HR">
                <a:solidFill>
                  <a:schemeClr val="bg2">
                    <a:lumMod val="60000"/>
                    <a:lumOff val="40000"/>
                  </a:schemeClr>
                </a:solidFill>
                <a:latin typeface="Tahoma" pitchFamily="34" charset="0"/>
              </a:rPr>
              <a:t>2</a:t>
            </a:r>
            <a:r>
              <a:rPr lang="hr-HR">
                <a:solidFill>
                  <a:srgbClr val="FF0000"/>
                </a:solidFill>
                <a:latin typeface="Tahoma" pitchFamily="34" charset="0"/>
              </a:rPr>
              <a:t> </a:t>
            </a:r>
            <a:r>
              <a:rPr lang="hr-HR">
                <a:solidFill>
                  <a:schemeClr val="bg2">
                    <a:lumMod val="60000"/>
                    <a:lumOff val="40000"/>
                  </a:schemeClr>
                </a:solidFill>
                <a:latin typeface="Tahoma" pitchFamily="34" charset="0"/>
              </a:rPr>
              <a:t>3</a:t>
            </a:r>
            <a:r>
              <a:rPr lang="hr-HR">
                <a:latin typeface="Tahoma" pitchFamily="34" charset="0"/>
              </a:rPr>
              <a:t>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p:txBody>
      </p:sp>
      <p:sp>
        <p:nvSpPr>
          <p:cNvPr id="13325" name="Text Box 6"/>
          <p:cNvSpPr txBox="1">
            <a:spLocks noChangeArrowheads="1"/>
          </p:cNvSpPr>
          <p:nvPr/>
        </p:nvSpPr>
        <p:spPr bwMode="auto">
          <a:xfrm>
            <a:off x="309563" y="1058863"/>
            <a:ext cx="2071687" cy="369887"/>
          </a:xfrm>
          <a:prstGeom prst="rect">
            <a:avLst/>
          </a:prstGeom>
          <a:solidFill>
            <a:srgbClr val="FF9900"/>
          </a:solidFill>
          <a:ln w="9525">
            <a:noFill/>
            <a:miter lim="800000"/>
            <a:headEnd/>
            <a:tailEnd/>
          </a:ln>
        </p:spPr>
        <p:txBody>
          <a:bodyPr anchor="ctr">
            <a:spAutoFit/>
          </a:bodyPr>
          <a:lstStyle/>
          <a:p>
            <a:r>
              <a:rPr lang="hr-HR" sz="1800">
                <a:solidFill>
                  <a:srgbClr val="FFFFFF"/>
                </a:solidFill>
                <a:latin typeface="Arial" charset="0"/>
              </a:rPr>
              <a:t>1. prolaz</a:t>
            </a:r>
            <a:endParaRPr lang="hr-HR" sz="1800">
              <a:solidFill>
                <a:srgbClr val="FFFFFF"/>
              </a:solidFill>
              <a:latin typeface="Tahoma" charset="0"/>
            </a:endParaRPr>
          </a:p>
        </p:txBody>
      </p:sp>
      <p:sp>
        <p:nvSpPr>
          <p:cNvPr id="11" name="Text Box 6"/>
          <p:cNvSpPr txBox="1">
            <a:spLocks noChangeArrowheads="1"/>
          </p:cNvSpPr>
          <p:nvPr/>
        </p:nvSpPr>
        <p:spPr bwMode="auto">
          <a:xfrm>
            <a:off x="2524125" y="1058863"/>
            <a:ext cx="2071688" cy="369887"/>
          </a:xfrm>
          <a:prstGeom prst="rect">
            <a:avLst/>
          </a:prstGeom>
          <a:solidFill>
            <a:schemeClr val="bg1">
              <a:lumMod val="60000"/>
              <a:lumOff val="40000"/>
            </a:schemeClr>
          </a:solidFill>
          <a:ln w="9525">
            <a:noFill/>
            <a:miter lim="800000"/>
            <a:headEnd/>
            <a:tailEnd/>
          </a:ln>
        </p:spPr>
        <p:txBody>
          <a:bodyPr anchor="ctr">
            <a:spAutoFit/>
          </a:bodyPr>
          <a:lstStyle/>
          <a:p>
            <a:pPr>
              <a:defRPr/>
            </a:pPr>
            <a:r>
              <a:rPr lang="hr-HR" sz="1800">
                <a:solidFill>
                  <a:srgbClr val="FFFFFF"/>
                </a:solidFill>
                <a:latin typeface="Arial" charset="0"/>
              </a:rPr>
              <a:t>2. prolaz</a:t>
            </a:r>
            <a:endParaRPr lang="hr-HR" sz="1800">
              <a:solidFill>
                <a:srgbClr val="FFFFFF"/>
              </a:solidFill>
              <a:latin typeface="Tahoma" pitchFamily="34" charset="0"/>
            </a:endParaRPr>
          </a:p>
        </p:txBody>
      </p:sp>
      <p:sp>
        <p:nvSpPr>
          <p:cNvPr id="13327" name="Text Box 6"/>
          <p:cNvSpPr txBox="1">
            <a:spLocks noChangeArrowheads="1"/>
          </p:cNvSpPr>
          <p:nvPr/>
        </p:nvSpPr>
        <p:spPr bwMode="auto">
          <a:xfrm>
            <a:off x="4667250" y="1058863"/>
            <a:ext cx="2071688" cy="369887"/>
          </a:xfrm>
          <a:prstGeom prst="rect">
            <a:avLst/>
          </a:prstGeom>
          <a:solidFill>
            <a:srgbClr val="00B050"/>
          </a:solidFill>
          <a:ln w="9525">
            <a:noFill/>
            <a:miter lim="800000"/>
            <a:headEnd/>
            <a:tailEnd/>
          </a:ln>
        </p:spPr>
        <p:txBody>
          <a:bodyPr anchor="ctr">
            <a:spAutoFit/>
          </a:bodyPr>
          <a:lstStyle/>
          <a:p>
            <a:r>
              <a:rPr lang="hr-HR" sz="1800">
                <a:solidFill>
                  <a:srgbClr val="FFFFFF"/>
                </a:solidFill>
                <a:latin typeface="Arial" charset="0"/>
              </a:rPr>
              <a:t>3. prolaz</a:t>
            </a:r>
            <a:endParaRPr lang="hr-HR" sz="1800">
              <a:solidFill>
                <a:srgbClr val="FFFFFF"/>
              </a:solidFill>
              <a:latin typeface="Tahoma" charset="0"/>
            </a:endParaRPr>
          </a:p>
        </p:txBody>
      </p:sp>
      <p:sp>
        <p:nvSpPr>
          <p:cNvPr id="13328" name="Text Box 6"/>
          <p:cNvSpPr txBox="1">
            <a:spLocks noChangeArrowheads="1"/>
          </p:cNvSpPr>
          <p:nvPr/>
        </p:nvSpPr>
        <p:spPr bwMode="auto">
          <a:xfrm>
            <a:off x="6810375" y="1058863"/>
            <a:ext cx="2071688" cy="369887"/>
          </a:xfrm>
          <a:prstGeom prst="rect">
            <a:avLst/>
          </a:prstGeom>
          <a:solidFill>
            <a:srgbClr val="C13B25"/>
          </a:solidFill>
          <a:ln w="9525">
            <a:noFill/>
            <a:miter lim="800000"/>
            <a:headEnd/>
            <a:tailEnd/>
          </a:ln>
        </p:spPr>
        <p:txBody>
          <a:bodyPr anchor="ctr">
            <a:spAutoFit/>
          </a:bodyPr>
          <a:lstStyle/>
          <a:p>
            <a:r>
              <a:rPr lang="hr-HR" sz="1800">
                <a:solidFill>
                  <a:srgbClr val="FFFFFF"/>
                </a:solidFill>
                <a:latin typeface="Arial" charset="0"/>
              </a:rPr>
              <a:t>4. prolaz</a:t>
            </a:r>
            <a:endParaRPr lang="hr-HR" sz="1800">
              <a:solidFill>
                <a:srgbClr val="FFFFFF"/>
              </a:solidFill>
              <a:latin typeface="Tahoma" charset="0"/>
            </a:endParaRPr>
          </a:p>
        </p:txBody>
      </p:sp>
      <p:sp>
        <p:nvSpPr>
          <p:cNvPr id="13329" name="Text Box 6"/>
          <p:cNvSpPr txBox="1">
            <a:spLocks noChangeArrowheads="1"/>
          </p:cNvSpPr>
          <p:nvPr/>
        </p:nvSpPr>
        <p:spPr bwMode="auto">
          <a:xfrm>
            <a:off x="2524125" y="4344988"/>
            <a:ext cx="2071688" cy="369887"/>
          </a:xfrm>
          <a:prstGeom prst="rect">
            <a:avLst/>
          </a:prstGeom>
          <a:solidFill>
            <a:srgbClr val="C13B25"/>
          </a:solidFill>
          <a:ln w="9525">
            <a:noFill/>
            <a:miter lim="800000"/>
            <a:headEnd/>
            <a:tailEnd/>
          </a:ln>
        </p:spPr>
        <p:txBody>
          <a:bodyPr anchor="ctr">
            <a:spAutoFit/>
          </a:bodyPr>
          <a:lstStyle/>
          <a:p>
            <a:r>
              <a:rPr lang="hr-HR" sz="1800">
                <a:solidFill>
                  <a:srgbClr val="FFFFFF"/>
                </a:solidFill>
                <a:latin typeface="Arial" charset="0"/>
              </a:rPr>
              <a:t>5. prolaz</a:t>
            </a:r>
            <a:endParaRPr lang="hr-HR" sz="1800">
              <a:solidFill>
                <a:srgbClr val="FFFFFF"/>
              </a:solidFill>
              <a:latin typeface="Tahoma" charset="0"/>
            </a:endParaRPr>
          </a:p>
        </p:txBody>
      </p:sp>
      <p:sp>
        <p:nvSpPr>
          <p:cNvPr id="13330" name="Text Box 6"/>
          <p:cNvSpPr txBox="1">
            <a:spLocks noChangeArrowheads="1"/>
          </p:cNvSpPr>
          <p:nvPr/>
        </p:nvSpPr>
        <p:spPr bwMode="auto">
          <a:xfrm>
            <a:off x="4738688" y="4344988"/>
            <a:ext cx="2071687" cy="369887"/>
          </a:xfrm>
          <a:prstGeom prst="rect">
            <a:avLst/>
          </a:prstGeom>
          <a:solidFill>
            <a:srgbClr val="FFC000"/>
          </a:solidFill>
          <a:ln w="9525">
            <a:noFill/>
            <a:miter lim="800000"/>
            <a:headEnd/>
            <a:tailEnd/>
          </a:ln>
        </p:spPr>
        <p:txBody>
          <a:bodyPr anchor="ctr">
            <a:spAutoFit/>
          </a:bodyPr>
          <a:lstStyle/>
          <a:p>
            <a:r>
              <a:rPr lang="hr-HR" sz="1800">
                <a:solidFill>
                  <a:srgbClr val="FFFFFF"/>
                </a:solidFill>
                <a:latin typeface="Arial" charset="0"/>
              </a:rPr>
              <a:t>6. prolaz</a:t>
            </a:r>
            <a:endParaRPr lang="hr-HR" sz="1800">
              <a:solidFill>
                <a:srgbClr val="FFFFFF"/>
              </a:solidFill>
              <a:latin typeface="Tahoma" charset="0"/>
            </a:endParaRPr>
          </a:p>
        </p:txBody>
      </p:sp>
      <p:sp>
        <p:nvSpPr>
          <p:cNvPr id="13331" name="Text Box 6"/>
          <p:cNvSpPr txBox="1">
            <a:spLocks noChangeArrowheads="1"/>
          </p:cNvSpPr>
          <p:nvPr/>
        </p:nvSpPr>
        <p:spPr bwMode="auto">
          <a:xfrm>
            <a:off x="6953250" y="4344988"/>
            <a:ext cx="2071688" cy="369887"/>
          </a:xfrm>
          <a:prstGeom prst="rect">
            <a:avLst/>
          </a:prstGeom>
          <a:solidFill>
            <a:srgbClr val="DFDB25"/>
          </a:solidFill>
          <a:ln w="9525">
            <a:noFill/>
            <a:miter lim="800000"/>
            <a:headEnd/>
            <a:tailEnd/>
          </a:ln>
        </p:spPr>
        <p:txBody>
          <a:bodyPr anchor="ctr">
            <a:spAutoFit/>
          </a:bodyPr>
          <a:lstStyle/>
          <a:p>
            <a:r>
              <a:rPr lang="hr-HR" sz="1800">
                <a:solidFill>
                  <a:srgbClr val="FFFFFF"/>
                </a:solidFill>
                <a:latin typeface="Arial" charset="0"/>
              </a:rPr>
              <a:t>7. prolaz</a:t>
            </a:r>
            <a:endParaRPr lang="hr-HR" sz="1800">
              <a:solidFill>
                <a:srgbClr val="FFFFFF"/>
              </a:solidFill>
              <a:latin typeface="Tahoma"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dissolve">
                                      <p:cBhvr>
                                        <p:cTn id="7" dur="500"/>
                                        <p:tgtEl>
                                          <p:spTgt spid="133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dissolve">
                                      <p:cBhvr>
                                        <p:cTn id="12" dur="500"/>
                                        <p:tgtEl>
                                          <p:spTgt spid="7">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dissolv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dissolv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dissolv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dissolv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dissolve">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dissolve">
                                      <p:cBhvr>
                                        <p:cTn id="47" dur="500"/>
                                        <p:tgtEl>
                                          <p:spTgt spid="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dissolve">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
                                            <p:bg/>
                                          </p:spTgt>
                                        </p:tgtEl>
                                        <p:attrNameLst>
                                          <p:attrName>style.visibility</p:attrName>
                                        </p:attrNameLst>
                                      </p:cBhvr>
                                      <p:to>
                                        <p:strVal val="visible"/>
                                      </p:to>
                                    </p:set>
                                    <p:animEffect transition="in" filter="dissolve">
                                      <p:cBhvr>
                                        <p:cTn id="62" dur="500"/>
                                        <p:tgtEl>
                                          <p:spTgt spid="8">
                                            <p:bg/>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dissolve">
                                      <p:cBhvr>
                                        <p:cTn id="67" dur="500"/>
                                        <p:tgtEl>
                                          <p:spTgt spid="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
                                            <p:txEl>
                                              <p:pRg st="1" end="1"/>
                                            </p:txEl>
                                          </p:spTgt>
                                        </p:tgtEl>
                                        <p:attrNameLst>
                                          <p:attrName>style.visibility</p:attrName>
                                        </p:attrNameLst>
                                      </p:cBhvr>
                                      <p:to>
                                        <p:strVal val="visible"/>
                                      </p:to>
                                    </p:set>
                                    <p:animEffect transition="in" filter="dissolve">
                                      <p:cBhvr>
                                        <p:cTn id="72" dur="500"/>
                                        <p:tgtEl>
                                          <p:spTgt spid="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
                                            <p:txEl>
                                              <p:pRg st="2" end="2"/>
                                            </p:txEl>
                                          </p:spTgt>
                                        </p:tgtEl>
                                        <p:attrNameLst>
                                          <p:attrName>style.visibility</p:attrName>
                                        </p:attrNameLst>
                                      </p:cBhvr>
                                      <p:to>
                                        <p:strVal val="visible"/>
                                      </p:to>
                                    </p:set>
                                    <p:animEffect transition="in" filter="dissolve">
                                      <p:cBhvr>
                                        <p:cTn id="77" dur="500"/>
                                        <p:tgtEl>
                                          <p:spTgt spid="8">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8">
                                            <p:txEl>
                                              <p:pRg st="3" end="3"/>
                                            </p:txEl>
                                          </p:spTgt>
                                        </p:tgtEl>
                                        <p:attrNameLst>
                                          <p:attrName>style.visibility</p:attrName>
                                        </p:attrNameLst>
                                      </p:cBhvr>
                                      <p:to>
                                        <p:strVal val="visible"/>
                                      </p:to>
                                    </p:set>
                                    <p:animEffect transition="in" filter="dissolve">
                                      <p:cBhvr>
                                        <p:cTn id="82" dur="500"/>
                                        <p:tgtEl>
                                          <p:spTgt spid="8">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8">
                                            <p:txEl>
                                              <p:pRg st="4" end="4"/>
                                            </p:txEl>
                                          </p:spTgt>
                                        </p:tgtEl>
                                        <p:attrNameLst>
                                          <p:attrName>style.visibility</p:attrName>
                                        </p:attrNameLst>
                                      </p:cBhvr>
                                      <p:to>
                                        <p:strVal val="visible"/>
                                      </p:to>
                                    </p:set>
                                    <p:animEffect transition="in" filter="dissolve">
                                      <p:cBhvr>
                                        <p:cTn id="87" dur="500"/>
                                        <p:tgtEl>
                                          <p:spTgt spid="8">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8">
                                            <p:txEl>
                                              <p:pRg st="5" end="5"/>
                                            </p:txEl>
                                          </p:spTgt>
                                        </p:tgtEl>
                                        <p:attrNameLst>
                                          <p:attrName>style.visibility</p:attrName>
                                        </p:attrNameLst>
                                      </p:cBhvr>
                                      <p:to>
                                        <p:strVal val="visible"/>
                                      </p:to>
                                    </p:set>
                                    <p:animEffect transition="in" filter="dissolve">
                                      <p:cBhvr>
                                        <p:cTn id="92" dur="500"/>
                                        <p:tgtEl>
                                          <p:spTgt spid="8">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8">
                                            <p:txEl>
                                              <p:pRg st="6" end="6"/>
                                            </p:txEl>
                                          </p:spTgt>
                                        </p:tgtEl>
                                        <p:attrNameLst>
                                          <p:attrName>style.visibility</p:attrName>
                                        </p:attrNameLst>
                                      </p:cBhvr>
                                      <p:to>
                                        <p:strVal val="visible"/>
                                      </p:to>
                                    </p:set>
                                    <p:animEffect transition="in" filter="dissolve">
                                      <p:cBhvr>
                                        <p:cTn id="97" dur="500"/>
                                        <p:tgtEl>
                                          <p:spTgt spid="8">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3327"/>
                                        </p:tgtEl>
                                        <p:attrNameLst>
                                          <p:attrName>style.visibility</p:attrName>
                                        </p:attrNameLst>
                                      </p:cBhvr>
                                      <p:to>
                                        <p:strVal val="visible"/>
                                      </p:to>
                                    </p:set>
                                    <p:animEffect transition="in" filter="dissolve">
                                      <p:cBhvr>
                                        <p:cTn id="102" dur="500"/>
                                        <p:tgtEl>
                                          <p:spTgt spid="13327"/>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9">
                                            <p:bg/>
                                          </p:spTgt>
                                        </p:tgtEl>
                                        <p:attrNameLst>
                                          <p:attrName>style.visibility</p:attrName>
                                        </p:attrNameLst>
                                      </p:cBhvr>
                                      <p:to>
                                        <p:strVal val="visible"/>
                                      </p:to>
                                    </p:set>
                                    <p:animEffect transition="in" filter="dissolve">
                                      <p:cBhvr>
                                        <p:cTn id="107" dur="500"/>
                                        <p:tgtEl>
                                          <p:spTgt spid="9">
                                            <p:bg/>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
                                            <p:txEl>
                                              <p:pRg st="0" end="0"/>
                                            </p:txEl>
                                          </p:spTgt>
                                        </p:tgtEl>
                                        <p:attrNameLst>
                                          <p:attrName>style.visibility</p:attrName>
                                        </p:attrNameLst>
                                      </p:cBhvr>
                                      <p:to>
                                        <p:strVal val="visible"/>
                                      </p:to>
                                    </p:set>
                                    <p:animEffect transition="in" filter="dissolve">
                                      <p:cBhvr>
                                        <p:cTn id="112" dur="500"/>
                                        <p:tgtEl>
                                          <p:spTgt spid="9">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9">
                                            <p:txEl>
                                              <p:pRg st="1" end="1"/>
                                            </p:txEl>
                                          </p:spTgt>
                                        </p:tgtEl>
                                        <p:attrNameLst>
                                          <p:attrName>style.visibility</p:attrName>
                                        </p:attrNameLst>
                                      </p:cBhvr>
                                      <p:to>
                                        <p:strVal val="visible"/>
                                      </p:to>
                                    </p:set>
                                    <p:animEffect transition="in" filter="dissolve">
                                      <p:cBhvr>
                                        <p:cTn id="117" dur="500"/>
                                        <p:tgtEl>
                                          <p:spTgt spid="9">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9">
                                            <p:txEl>
                                              <p:pRg st="2" end="2"/>
                                            </p:txEl>
                                          </p:spTgt>
                                        </p:tgtEl>
                                        <p:attrNameLst>
                                          <p:attrName>style.visibility</p:attrName>
                                        </p:attrNameLst>
                                      </p:cBhvr>
                                      <p:to>
                                        <p:strVal val="visible"/>
                                      </p:to>
                                    </p:set>
                                    <p:animEffect transition="in" filter="dissolve">
                                      <p:cBhvr>
                                        <p:cTn id="122" dur="500"/>
                                        <p:tgtEl>
                                          <p:spTgt spid="9">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animEffect transition="in" filter="dissolve">
                                      <p:cBhvr>
                                        <p:cTn id="127" dur="500"/>
                                        <p:tgtEl>
                                          <p:spTgt spid="9">
                                            <p:txEl>
                                              <p:pRg st="3" end="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9">
                                            <p:txEl>
                                              <p:pRg st="4" end="4"/>
                                            </p:txEl>
                                          </p:spTgt>
                                        </p:tgtEl>
                                        <p:attrNameLst>
                                          <p:attrName>style.visibility</p:attrName>
                                        </p:attrNameLst>
                                      </p:cBhvr>
                                      <p:to>
                                        <p:strVal val="visible"/>
                                      </p:to>
                                    </p:set>
                                    <p:animEffect transition="in" filter="dissolve">
                                      <p:cBhvr>
                                        <p:cTn id="132" dur="500"/>
                                        <p:tgtEl>
                                          <p:spTgt spid="9">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9">
                                            <p:txEl>
                                              <p:pRg st="5" end="5"/>
                                            </p:txEl>
                                          </p:spTgt>
                                        </p:tgtEl>
                                        <p:attrNameLst>
                                          <p:attrName>style.visibility</p:attrName>
                                        </p:attrNameLst>
                                      </p:cBhvr>
                                      <p:to>
                                        <p:strVal val="visible"/>
                                      </p:to>
                                    </p:set>
                                    <p:animEffect transition="in" filter="dissolve">
                                      <p:cBhvr>
                                        <p:cTn id="137" dur="500"/>
                                        <p:tgtEl>
                                          <p:spTgt spid="9">
                                            <p:txEl>
                                              <p:pRg st="5" end="5"/>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13328"/>
                                        </p:tgtEl>
                                        <p:attrNameLst>
                                          <p:attrName>style.visibility</p:attrName>
                                        </p:attrNameLst>
                                      </p:cBhvr>
                                      <p:to>
                                        <p:strVal val="visible"/>
                                      </p:to>
                                    </p:set>
                                    <p:animEffect transition="in" filter="dissolve">
                                      <p:cBhvr>
                                        <p:cTn id="142" dur="500"/>
                                        <p:tgtEl>
                                          <p:spTgt spid="1332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13">
                                            <p:bg/>
                                          </p:spTgt>
                                        </p:tgtEl>
                                        <p:attrNameLst>
                                          <p:attrName>style.visibility</p:attrName>
                                        </p:attrNameLst>
                                      </p:cBhvr>
                                      <p:to>
                                        <p:strVal val="visible"/>
                                      </p:to>
                                    </p:set>
                                    <p:animEffect transition="in" filter="dissolve">
                                      <p:cBhvr>
                                        <p:cTn id="147" dur="500"/>
                                        <p:tgtEl>
                                          <p:spTgt spid="13">
                                            <p:bg/>
                                          </p:spTgt>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3">
                                            <p:txEl>
                                              <p:pRg st="0" end="0"/>
                                            </p:txEl>
                                          </p:spTgt>
                                        </p:tgtEl>
                                        <p:attrNameLst>
                                          <p:attrName>style.visibility</p:attrName>
                                        </p:attrNameLst>
                                      </p:cBhvr>
                                      <p:to>
                                        <p:strVal val="visible"/>
                                      </p:to>
                                    </p:set>
                                    <p:animEffect transition="in" filter="dissolve">
                                      <p:cBhvr>
                                        <p:cTn id="152" dur="500"/>
                                        <p:tgtEl>
                                          <p:spTgt spid="13">
                                            <p:txEl>
                                              <p:pRg st="0" end="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13">
                                            <p:txEl>
                                              <p:pRg st="1" end="1"/>
                                            </p:txEl>
                                          </p:spTgt>
                                        </p:tgtEl>
                                        <p:attrNameLst>
                                          <p:attrName>style.visibility</p:attrName>
                                        </p:attrNameLst>
                                      </p:cBhvr>
                                      <p:to>
                                        <p:strVal val="visible"/>
                                      </p:to>
                                    </p:set>
                                    <p:animEffect transition="in" filter="dissolve">
                                      <p:cBhvr>
                                        <p:cTn id="157" dur="500"/>
                                        <p:tgtEl>
                                          <p:spTgt spid="13">
                                            <p:txEl>
                                              <p:pRg st="1" end="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3">
                                            <p:txEl>
                                              <p:pRg st="2" end="2"/>
                                            </p:txEl>
                                          </p:spTgt>
                                        </p:tgtEl>
                                        <p:attrNameLst>
                                          <p:attrName>style.visibility</p:attrName>
                                        </p:attrNameLst>
                                      </p:cBhvr>
                                      <p:to>
                                        <p:strVal val="visible"/>
                                      </p:to>
                                    </p:set>
                                    <p:animEffect transition="in" filter="dissolve">
                                      <p:cBhvr>
                                        <p:cTn id="162" dur="500"/>
                                        <p:tgtEl>
                                          <p:spTgt spid="13">
                                            <p:txEl>
                                              <p:pRg st="2" end="2"/>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
                                            <p:txEl>
                                              <p:pRg st="3" end="3"/>
                                            </p:txEl>
                                          </p:spTgt>
                                        </p:tgtEl>
                                        <p:attrNameLst>
                                          <p:attrName>style.visibility</p:attrName>
                                        </p:attrNameLst>
                                      </p:cBhvr>
                                      <p:to>
                                        <p:strVal val="visible"/>
                                      </p:to>
                                    </p:set>
                                    <p:animEffect transition="in" filter="dissolve">
                                      <p:cBhvr>
                                        <p:cTn id="167" dur="500"/>
                                        <p:tgtEl>
                                          <p:spTgt spid="13">
                                            <p:txEl>
                                              <p:pRg st="3" end="3"/>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13">
                                            <p:txEl>
                                              <p:pRg st="4" end="4"/>
                                            </p:txEl>
                                          </p:spTgt>
                                        </p:tgtEl>
                                        <p:attrNameLst>
                                          <p:attrName>style.visibility</p:attrName>
                                        </p:attrNameLst>
                                      </p:cBhvr>
                                      <p:to>
                                        <p:strVal val="visible"/>
                                      </p:to>
                                    </p:set>
                                    <p:animEffect transition="in" filter="dissolve">
                                      <p:cBhvr>
                                        <p:cTn id="172" dur="500"/>
                                        <p:tgtEl>
                                          <p:spTgt spid="13">
                                            <p:txEl>
                                              <p:pRg st="4" end="4"/>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3329"/>
                                        </p:tgtEl>
                                        <p:attrNameLst>
                                          <p:attrName>style.visibility</p:attrName>
                                        </p:attrNameLst>
                                      </p:cBhvr>
                                      <p:to>
                                        <p:strVal val="visible"/>
                                      </p:to>
                                    </p:set>
                                    <p:animEffect transition="in" filter="dissolve">
                                      <p:cBhvr>
                                        <p:cTn id="177" dur="500"/>
                                        <p:tgtEl>
                                          <p:spTgt spid="1332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
                                            <p:bg/>
                                          </p:spTgt>
                                        </p:tgtEl>
                                        <p:attrNameLst>
                                          <p:attrName>style.visibility</p:attrName>
                                        </p:attrNameLst>
                                      </p:cBhvr>
                                      <p:to>
                                        <p:strVal val="visible"/>
                                      </p:to>
                                    </p:set>
                                    <p:animEffect transition="in" filter="dissolve">
                                      <p:cBhvr>
                                        <p:cTn id="182" dur="500"/>
                                        <p:tgtEl>
                                          <p:spTgt spid="15">
                                            <p:bg/>
                                          </p:spTgt>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5">
                                            <p:txEl>
                                              <p:pRg st="0" end="0"/>
                                            </p:txEl>
                                          </p:spTgt>
                                        </p:tgtEl>
                                        <p:attrNameLst>
                                          <p:attrName>style.visibility</p:attrName>
                                        </p:attrNameLst>
                                      </p:cBhvr>
                                      <p:to>
                                        <p:strVal val="visible"/>
                                      </p:to>
                                    </p:set>
                                    <p:animEffect transition="in" filter="dissolve">
                                      <p:cBhvr>
                                        <p:cTn id="187" dur="500"/>
                                        <p:tgtEl>
                                          <p:spTgt spid="15">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15">
                                            <p:txEl>
                                              <p:pRg st="1" end="1"/>
                                            </p:txEl>
                                          </p:spTgt>
                                        </p:tgtEl>
                                        <p:attrNameLst>
                                          <p:attrName>style.visibility</p:attrName>
                                        </p:attrNameLst>
                                      </p:cBhvr>
                                      <p:to>
                                        <p:strVal val="visible"/>
                                      </p:to>
                                    </p:set>
                                    <p:animEffect transition="in" filter="dissolve">
                                      <p:cBhvr>
                                        <p:cTn id="192" dur="500"/>
                                        <p:tgtEl>
                                          <p:spTgt spid="15">
                                            <p:txEl>
                                              <p:pRg st="1" end="1"/>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5">
                                            <p:txEl>
                                              <p:pRg st="2" end="2"/>
                                            </p:txEl>
                                          </p:spTgt>
                                        </p:tgtEl>
                                        <p:attrNameLst>
                                          <p:attrName>style.visibility</p:attrName>
                                        </p:attrNameLst>
                                      </p:cBhvr>
                                      <p:to>
                                        <p:strVal val="visible"/>
                                      </p:to>
                                    </p:set>
                                    <p:animEffect transition="in" filter="dissolve">
                                      <p:cBhvr>
                                        <p:cTn id="197" dur="500"/>
                                        <p:tgtEl>
                                          <p:spTgt spid="15">
                                            <p:txEl>
                                              <p:pRg st="2" end="2"/>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0" nodeType="clickEffect">
                                  <p:stCondLst>
                                    <p:cond delay="0"/>
                                  </p:stCondLst>
                                  <p:childTnLst>
                                    <p:set>
                                      <p:cBhvr>
                                        <p:cTn id="201" dur="1" fill="hold">
                                          <p:stCondLst>
                                            <p:cond delay="0"/>
                                          </p:stCondLst>
                                        </p:cTn>
                                        <p:tgtEl>
                                          <p:spTgt spid="15">
                                            <p:txEl>
                                              <p:pRg st="3" end="3"/>
                                            </p:txEl>
                                          </p:spTgt>
                                        </p:tgtEl>
                                        <p:attrNameLst>
                                          <p:attrName>style.visibility</p:attrName>
                                        </p:attrNameLst>
                                      </p:cBhvr>
                                      <p:to>
                                        <p:strVal val="visible"/>
                                      </p:to>
                                    </p:set>
                                    <p:animEffect transition="in" filter="dissolve">
                                      <p:cBhvr>
                                        <p:cTn id="202" dur="500"/>
                                        <p:tgtEl>
                                          <p:spTgt spid="15">
                                            <p:txEl>
                                              <p:pRg st="3" end="3"/>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13330"/>
                                        </p:tgtEl>
                                        <p:attrNameLst>
                                          <p:attrName>style.visibility</p:attrName>
                                        </p:attrNameLst>
                                      </p:cBhvr>
                                      <p:to>
                                        <p:strVal val="visible"/>
                                      </p:to>
                                    </p:set>
                                    <p:animEffect transition="in" filter="dissolve">
                                      <p:cBhvr>
                                        <p:cTn id="207" dur="500"/>
                                        <p:tgtEl>
                                          <p:spTgt spid="13330"/>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7">
                                            <p:bg/>
                                          </p:spTgt>
                                        </p:tgtEl>
                                        <p:attrNameLst>
                                          <p:attrName>style.visibility</p:attrName>
                                        </p:attrNameLst>
                                      </p:cBhvr>
                                      <p:to>
                                        <p:strVal val="visible"/>
                                      </p:to>
                                    </p:set>
                                    <p:animEffect transition="in" filter="dissolve">
                                      <p:cBhvr>
                                        <p:cTn id="212" dur="500"/>
                                        <p:tgtEl>
                                          <p:spTgt spid="17">
                                            <p:bg/>
                                          </p:spTgt>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17">
                                            <p:txEl>
                                              <p:pRg st="0" end="0"/>
                                            </p:txEl>
                                          </p:spTgt>
                                        </p:tgtEl>
                                        <p:attrNameLst>
                                          <p:attrName>style.visibility</p:attrName>
                                        </p:attrNameLst>
                                      </p:cBhvr>
                                      <p:to>
                                        <p:strVal val="visible"/>
                                      </p:to>
                                    </p:set>
                                    <p:animEffect transition="in" filter="dissolve">
                                      <p:cBhvr>
                                        <p:cTn id="217" dur="500"/>
                                        <p:tgtEl>
                                          <p:spTgt spid="17">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17">
                                            <p:txEl>
                                              <p:pRg st="1" end="1"/>
                                            </p:txEl>
                                          </p:spTgt>
                                        </p:tgtEl>
                                        <p:attrNameLst>
                                          <p:attrName>style.visibility</p:attrName>
                                        </p:attrNameLst>
                                      </p:cBhvr>
                                      <p:to>
                                        <p:strVal val="visible"/>
                                      </p:to>
                                    </p:set>
                                    <p:animEffect transition="in" filter="dissolve">
                                      <p:cBhvr>
                                        <p:cTn id="222" dur="500"/>
                                        <p:tgtEl>
                                          <p:spTgt spid="17">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
                                            <p:txEl>
                                              <p:pRg st="2" end="2"/>
                                            </p:txEl>
                                          </p:spTgt>
                                        </p:tgtEl>
                                        <p:attrNameLst>
                                          <p:attrName>style.visibility</p:attrName>
                                        </p:attrNameLst>
                                      </p:cBhvr>
                                      <p:to>
                                        <p:strVal val="visible"/>
                                      </p:to>
                                    </p:set>
                                    <p:animEffect transition="in" filter="dissolve">
                                      <p:cBhvr>
                                        <p:cTn id="227" dur="500"/>
                                        <p:tgtEl>
                                          <p:spTgt spid="17">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13331"/>
                                        </p:tgtEl>
                                        <p:attrNameLst>
                                          <p:attrName>style.visibility</p:attrName>
                                        </p:attrNameLst>
                                      </p:cBhvr>
                                      <p:to>
                                        <p:strVal val="visible"/>
                                      </p:to>
                                    </p:set>
                                    <p:animEffect transition="in" filter="dissolve">
                                      <p:cBhvr>
                                        <p:cTn id="232" dur="500"/>
                                        <p:tgtEl>
                                          <p:spTgt spid="13331"/>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19">
                                            <p:bg/>
                                          </p:spTgt>
                                        </p:tgtEl>
                                        <p:attrNameLst>
                                          <p:attrName>style.visibility</p:attrName>
                                        </p:attrNameLst>
                                      </p:cBhvr>
                                      <p:to>
                                        <p:strVal val="visible"/>
                                      </p:to>
                                    </p:set>
                                    <p:animEffect transition="in" filter="dissolve">
                                      <p:cBhvr>
                                        <p:cTn id="237" dur="500"/>
                                        <p:tgtEl>
                                          <p:spTgt spid="19">
                                            <p:bg/>
                                          </p:spTgt>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
                                            <p:txEl>
                                              <p:pRg st="0" end="0"/>
                                            </p:txEl>
                                          </p:spTgt>
                                        </p:tgtEl>
                                        <p:attrNameLst>
                                          <p:attrName>style.visibility</p:attrName>
                                        </p:attrNameLst>
                                      </p:cBhvr>
                                      <p:to>
                                        <p:strVal val="visible"/>
                                      </p:to>
                                    </p:set>
                                    <p:animEffect transition="in" filter="dissolve">
                                      <p:cBhvr>
                                        <p:cTn id="242" dur="500"/>
                                        <p:tgtEl>
                                          <p:spTgt spid="19">
                                            <p:txEl>
                                              <p:pRg st="0" end="0"/>
                                            </p:txEl>
                                          </p:spTgt>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19">
                                            <p:txEl>
                                              <p:pRg st="1" end="1"/>
                                            </p:txEl>
                                          </p:spTgt>
                                        </p:tgtEl>
                                        <p:attrNameLst>
                                          <p:attrName>style.visibility</p:attrName>
                                        </p:attrNameLst>
                                      </p:cBhvr>
                                      <p:to>
                                        <p:strVal val="visible"/>
                                      </p:to>
                                    </p:set>
                                    <p:animEffect transition="in" filter="dissolve">
                                      <p:cBhvr>
                                        <p:cTn id="24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P spid="9" grpId="0" build="allAtOnce" animBg="1"/>
      <p:bldP spid="13" grpId="0" build="allAtOnce" animBg="1"/>
      <p:bldP spid="15" grpId="0" build="allAtOnce" animBg="1"/>
      <p:bldP spid="17" grpId="0" build="allAtOnce" animBg="1"/>
      <p:bldP spid="19" grpId="0" build="allAtOnce" animBg="1"/>
      <p:bldP spid="13325" grpId="0" animBg="1"/>
      <p:bldP spid="11" grpId="0" animBg="1"/>
      <p:bldP spid="13327" grpId="0" animBg="1"/>
      <p:bldP spid="13328" grpId="0" animBg="1"/>
      <p:bldP spid="13329" grpId="0" animBg="1"/>
      <p:bldP spid="13330" grpId="0" animBg="1"/>
      <p:bldP spid="13331" grpId="0" animBg="1"/>
    </p:bldLst>
  </p:timing>
</p:sld>
</file>

<file path=ppt/theme/theme1.xml><?xml version="1.0" encoding="utf-8"?>
<a:theme xmlns:a="http://schemas.openxmlformats.org/drawingml/2006/main" name="ASP">
  <a:themeElements>
    <a:clrScheme name="ASP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fontScheme name="ASP">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alpha val="39999"/>
          </a:srgbClr>
        </a:solidFill>
        <a:ln w="9525" cap="flat" cmpd="sng" algn="ctr">
          <a:solidFill>
            <a:srgbClr val="FF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Tx/>
          <a:buFont typeface="Wingdings" pitchFamily="2" charset="2"/>
          <a:buNone/>
          <a:tabLst/>
          <a:defRPr kumimoji="1" lang="en-US" sz="2000" b="1" i="0" u="none" strike="noStrike" cap="none" normalizeH="0" baseline="0" smtClean="0">
            <a:ln>
              <a:noFill/>
            </a:ln>
            <a:solidFill>
              <a:srgbClr val="000000"/>
            </a:solidFill>
            <a:effectLst/>
            <a:latin typeface="Courier New" pitchFamily="49" charset="0"/>
          </a:defRPr>
        </a:defPPr>
      </a:lstStyle>
    </a:spDef>
    <a:lnDef>
      <a:spPr bwMode="auto">
        <a:xfrm>
          <a:off x="0" y="0"/>
          <a:ext cx="1" cy="1"/>
        </a:xfrm>
        <a:custGeom>
          <a:avLst/>
          <a:gdLst/>
          <a:ahLst/>
          <a:cxnLst/>
          <a:rect l="0" t="0" r="0" b="0"/>
          <a:pathLst/>
        </a:custGeom>
        <a:solidFill>
          <a:srgbClr val="FFCC99">
            <a:alpha val="39999"/>
          </a:srgbClr>
        </a:solidFill>
        <a:ln w="9525" cap="flat" cmpd="sng" algn="ctr">
          <a:solidFill>
            <a:srgbClr val="FF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Tx/>
          <a:buFont typeface="Wingdings" pitchFamily="2" charset="2"/>
          <a:buNone/>
          <a:tabLst/>
          <a:defRPr kumimoji="1" lang="en-US" sz="2000" b="1" i="0" u="none" strike="noStrike" cap="none" normalizeH="0" baseline="0" smtClean="0">
            <a:ln>
              <a:noFill/>
            </a:ln>
            <a:solidFill>
              <a:srgbClr val="000000"/>
            </a:solidFill>
            <a:effectLst/>
            <a:latin typeface="Courier New" pitchFamily="49" charset="0"/>
          </a:defRPr>
        </a:defPPr>
      </a:lstStyle>
    </a:lnDef>
  </a:objectDefaults>
  <a:extraClrSchemeLst>
    <a:extraClrScheme>
      <a:clrScheme name="ASP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ASP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ASP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25080</TotalTime>
  <Words>3831</Words>
  <Application>Microsoft Office PowerPoint</Application>
  <PresentationFormat>A4 Paper (210x297 mm)</PresentationFormat>
  <Paragraphs>761</Paragraphs>
  <Slides>36</Slides>
  <Notes>36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ASP</vt:lpstr>
      <vt:lpstr>Picture</vt:lpstr>
      <vt:lpstr>Equation</vt:lpstr>
      <vt:lpstr>Algoritmi i strukture podataka</vt:lpstr>
      <vt:lpstr>Creative Commons</vt:lpstr>
      <vt:lpstr>Postupci sortiranja</vt:lpstr>
      <vt:lpstr>Algoritmi</vt:lpstr>
      <vt:lpstr>Sortiranje biranjem (selection sort)</vt:lpstr>
      <vt:lpstr>Algoritam i složenost</vt:lpstr>
      <vt:lpstr>Analiza vremena izvođenja</vt:lpstr>
      <vt:lpstr>Bubble-sort</vt:lpstr>
      <vt:lpstr>Primjer sortiranja bubble-sortom</vt:lpstr>
      <vt:lpstr>Algoritam</vt:lpstr>
      <vt:lpstr>Poboljšani  bubble-sort</vt:lpstr>
      <vt:lpstr>Analiza vremena izvođenja</vt:lpstr>
      <vt:lpstr>Sortiranje umetanjem (insertion sort)</vt:lpstr>
      <vt:lpstr>Primjer sortiranja umetanjem</vt:lpstr>
      <vt:lpstr>Algoritam i složenost</vt:lpstr>
      <vt:lpstr>Analiza vremena izvođenja</vt:lpstr>
      <vt:lpstr>Shellov sort (Shell sort)</vt:lpstr>
      <vt:lpstr>Shellov sort – primjer</vt:lpstr>
      <vt:lpstr>Algoritam</vt:lpstr>
      <vt:lpstr>Analiza složenosti</vt:lpstr>
      <vt:lpstr>Usporedba sortova sa složenošću O(n2)</vt:lpstr>
      <vt:lpstr>Mergesort</vt:lpstr>
      <vt:lpstr>Primjer sortiranja</vt:lpstr>
      <vt:lpstr>Algoritam</vt:lpstr>
      <vt:lpstr>Napomene</vt:lpstr>
      <vt:lpstr>Quicksort</vt:lpstr>
      <vt:lpstr>Izbor stožera</vt:lpstr>
      <vt:lpstr>Primjer sortiranja quicksortom</vt:lpstr>
      <vt:lpstr>Složenost algoritma</vt:lpstr>
      <vt:lpstr>Usporedba sortova sa složenošću O(nlogn)</vt:lpstr>
      <vt:lpstr>Postupci sortiranja</vt:lpstr>
      <vt:lpstr>Indirektno sortiranje</vt:lpstr>
      <vt:lpstr>Usporedba</vt:lpstr>
      <vt:lpstr>Animacije algoritama</vt:lpstr>
      <vt:lpstr>Zadaci za vježbu</vt:lpstr>
      <vt:lpstr>Zadaci za vježbu</vt:lpstr>
    </vt:vector>
  </TitlesOfParts>
  <Manager>Damir Kalpić</Manager>
  <Company>ZPR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i strukture podataka</dc:title>
  <dc:creator>Gordan Gledec</dc:creator>
  <cp:lastModifiedBy>Nikica Hlupić</cp:lastModifiedBy>
  <cp:revision>1009</cp:revision>
  <cp:lastPrinted>1999-09-23T14:23:06Z</cp:lastPrinted>
  <dcterms:created xsi:type="dcterms:W3CDTF">1998-09-29T08:27:49Z</dcterms:created>
  <dcterms:modified xsi:type="dcterms:W3CDTF">2013-03-04T09:04:57Z</dcterms:modified>
</cp:coreProperties>
</file>