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921" r:id="rId2"/>
    <p:sldId id="922" r:id="rId3"/>
    <p:sldId id="812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953" r:id="rId14"/>
    <p:sldId id="954" r:id="rId15"/>
    <p:sldId id="955" r:id="rId16"/>
    <p:sldId id="976" r:id="rId17"/>
    <p:sldId id="977" r:id="rId18"/>
    <p:sldId id="958" r:id="rId19"/>
    <p:sldId id="959" r:id="rId20"/>
    <p:sldId id="960" r:id="rId21"/>
  </p:sldIdLst>
  <p:sldSz cx="9906000" cy="6858000" type="A4"/>
  <p:notesSz cx="6669088" cy="9926638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folHlink"/>
      </a:buClr>
      <a:buFont typeface="Wingdings" pitchFamily="2" charset="2"/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8000"/>
    <a:srgbClr val="000099"/>
    <a:srgbClr val="FFCC99"/>
    <a:srgbClr val="FF9900"/>
    <a:srgbClr val="FFFF00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37" autoAdjust="0"/>
    <p:restoredTop sz="85149" autoAdjust="0"/>
  </p:normalViewPr>
  <p:slideViewPr>
    <p:cSldViewPr snapToGrid="0">
      <p:cViewPr varScale="1">
        <p:scale>
          <a:sx n="81" d="100"/>
          <a:sy n="81" d="100"/>
        </p:scale>
        <p:origin x="-1002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-1272" y="-114"/>
      </p:cViewPr>
      <p:guideLst>
        <p:guide orient="horz" pos="3102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59038BA-58FE-432C-A618-40BD3AF134A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747713"/>
            <a:ext cx="5367338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7" tIns="45668" rIns="91337" bIns="45668" numCol="1" anchor="b" anchorCtr="0" compatLnSpc="1">
            <a:prstTxWarp prst="textNoShape">
              <a:avLst/>
            </a:prstTxWarp>
          </a:bodyPr>
          <a:lstStyle>
            <a:lvl1pPr algn="r" defTabSz="912813">
              <a:spcBef>
                <a:spcPct val="0"/>
              </a:spcBef>
              <a:buClrTx/>
              <a:buFontTx/>
              <a:buNone/>
              <a:defRPr kumimoji="0"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F8FB898-C897-45BD-AC0A-CA4CF55DF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7AD461ED-BD43-4119-99FF-CE2EF87BEF03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0010961C-984B-4D41-96AE-56A7B7D33195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D17CC17E-5AC3-470A-9B8D-13A9A7D5DC6E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hr-HR" smtClean="0"/>
              <a:t>Riječ-dvije o velikim slovima na početku bulleta: </a:t>
            </a:r>
          </a:p>
          <a:p>
            <a:pPr eaLnBrk="1" hangingPunct="1"/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Ako je u pitanju rečenica, slovo je veliko.</a:t>
            </a:r>
          </a:p>
          <a:p>
            <a:pPr lvl="1" eaLnBrk="1" hangingPunct="1">
              <a:buFontTx/>
              <a:buChar char="-"/>
            </a:pPr>
            <a:r>
              <a:rPr lang="hr-HR" smtClean="0"/>
              <a:t>rečenicu prepoznajete po posljednjem znaku (npr. točka, uskličnik, upitnik; ne i dvotočka!) </a:t>
            </a:r>
            <a:r>
              <a:rPr lang="hr-HR" smtClean="0">
                <a:sym typeface="Wingdings" pitchFamily="2" charset="2"/>
              </a:rPr>
              <a:t></a:t>
            </a:r>
            <a:endParaRPr lang="hr-HR" smtClean="0"/>
          </a:p>
          <a:p>
            <a:pPr eaLnBrk="1" hangingPunct="1">
              <a:buFontTx/>
              <a:buChar char="-"/>
            </a:pPr>
            <a:r>
              <a:rPr lang="hr-HR" smtClean="0"/>
              <a:t>inače je malo</a:t>
            </a:r>
          </a:p>
          <a:p>
            <a:pPr lvl="1"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0E4AFFCF-8792-45B5-B06A-AED56CE6A6F6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B9A453FA-DEC2-4DC1-8F03-D77F89E1F48A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494D4FDE-40D9-46D3-9458-E3AEBC51737A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r>
              <a:rPr lang="hr-HR" smtClean="0"/>
              <a:t>ova animacija je redizajnirana, jer stog-&gt;vrh nije pointer nego int, pa da one strelice ne zbune nedužni narod.</a:t>
            </a:r>
          </a:p>
          <a:p>
            <a:pPr eaLnBrk="1" hangingPunct="1"/>
            <a:r>
              <a:rPr lang="hr-HR" smtClean="0"/>
              <a:t>animacija po kodu ide samo u prvom i zadnjem pozivu funkcije, inače bi se istelil crtajuć to...</a:t>
            </a:r>
          </a:p>
          <a:p>
            <a:pPr eaLnBrk="1" hangingPunct="1"/>
            <a:r>
              <a:rPr lang="hr-HR" smtClean="0"/>
              <a:t>pitajte ih da sami odrede složenost, zato je ovo razdvojeno, prvo ide pitanje, odgovor tek na klik miškom.</a:t>
            </a:r>
          </a:p>
          <a:p>
            <a:pPr eaLnBrk="1" hangingPunct="1"/>
            <a:r>
              <a:rPr lang="hr-HR" smtClean="0"/>
              <a:t>i da, na animaciji nema varijable element, da ne radimo overkill, mislim, kom to nije jasno, klat (što bi reko groš).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r>
              <a:rPr lang="hr-HR" smtClean="0"/>
              <a:t>animacija promijenjena, kao i na prethodnom slajdu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4" tIns="45661" rIns="91324" bIns="45661" anchor="b"/>
          <a:lstStyle/>
          <a:p>
            <a:pPr algn="r" defTabSz="912813">
              <a:spcBef>
                <a:spcPct val="0"/>
              </a:spcBef>
              <a:buClrTx/>
              <a:buFontTx/>
              <a:buNone/>
            </a:pPr>
            <a:fld id="{21A45529-D286-4349-A05D-3FC113BD4242}" type="slidenum">
              <a:rPr kumimoji="0" lang="en-US" sz="1200" b="0">
                <a:latin typeface="Times New Roman" pitchFamily="18" charset="0"/>
              </a:rPr>
              <a:pPr algn="r" defTabSz="912813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sz="1200" b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4050" y="747713"/>
            <a:ext cx="5370513" cy="3717925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324" tIns="45661" rIns="91324" bIns="45661"/>
          <a:lstStyle/>
          <a:p>
            <a:pPr eaLnBrk="1" hangingPunct="1"/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SzPct val="75000"/>
              <a:buFont typeface="Monotype Sorts" pitchFamily="2" charset="2"/>
              <a:buNone/>
              <a:defRPr/>
            </a:pPr>
            <a:endParaRPr lang="en-GB" sz="2800" b="0"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</p:txBody>
      </p:sp>
      <p:sp>
        <p:nvSpPr>
          <p:cNvPr id="5" name="Line 1035"/>
          <p:cNvSpPr>
            <a:spLocks noChangeShapeType="1"/>
          </p:cNvSpPr>
          <p:nvPr userDrawn="1"/>
        </p:nvSpPr>
        <p:spPr bwMode="auto">
          <a:xfrm flipH="1" flipV="1">
            <a:off x="2627313" y="260350"/>
            <a:ext cx="0" cy="626427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6" name="Object 1037"/>
          <p:cNvGraphicFramePr>
            <a:graphicFrameLocks noChangeAspect="1"/>
          </p:cNvGraphicFramePr>
          <p:nvPr/>
        </p:nvGraphicFramePr>
        <p:xfrm>
          <a:off x="1023938" y="333375"/>
          <a:ext cx="617537" cy="1008063"/>
        </p:xfrm>
        <a:graphic>
          <a:graphicData uri="http://schemas.openxmlformats.org/presentationml/2006/ole">
            <p:oleObj spid="_x0000_s59394" name="Picture" r:id="rId3" imgW="708104" imgH="1156204" progId="Word.Picture.8">
              <p:embed/>
            </p:oleObj>
          </a:graphicData>
        </a:graphic>
      </p:graphicFrame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16238" y="3886200"/>
            <a:ext cx="5565775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04206" name="Rectangle 1038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 lIns="91440" tIns="45720" rIns="91440" bIns="45720" anchor="ctr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xfrm>
            <a:off x="200025" y="6308725"/>
            <a:ext cx="2311400" cy="217488"/>
          </a:xfr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9DB27D2E-E718-4FF0-A080-2084BE6045D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BE191-010D-4E34-8974-52EFFF298989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D1DD9-B155-4927-9F1C-2163307EDC7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0"/>
            <a:ext cx="2339975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0"/>
            <a:ext cx="6867525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C8AA9-BF0B-416B-ABE6-7E2CD66FF39C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1A376-865C-4819-BB46-67F1E2A44A9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3050" y="981075"/>
            <a:ext cx="935990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E0C89-1DBA-48DE-978A-B0464BFE278F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F73C3-4AA6-4F13-8587-AC9482AA4CD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C17AA-B62B-48BE-A4D1-A4C6538CC128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626E7-722B-4FDE-916D-3C94812FB661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" y="0"/>
            <a:ext cx="9288463" cy="6175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/>
          <a:p>
            <a:pPr lvl="0"/>
            <a:endParaRPr lang="hr-HR" noProof="0" smtClean="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37384F-CB98-4F25-96C2-DFB1E54641DC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3602-5055-4924-A633-F8DA0DC0BDB0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C458D3-2B40-4E6A-B576-6FFD238DABED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7ACFAD-B51E-4E9E-B984-05AFA6BADA2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1A9FC-54A0-4F7C-AA56-EFE7DB2AC012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90F96-9591-4F1A-BAAB-54229E7DA00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05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981075"/>
            <a:ext cx="460375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AE08A-39E5-4C8D-B41D-8AF20FD73688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BA757-9BD4-4177-8D7D-26243EA55BB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94251-91F4-4D8C-AE65-DD391FEDD726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73D78-54E6-435A-A865-19634697A1E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3FAE5-7457-42AA-A9A5-E0ACDE6714A7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63207-E102-4785-807A-E548C65E349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E90B5-7A14-4E98-8D7B-6DC6DCE8849B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0AF7E-D903-42BA-A418-1C54AC8F90F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8CDA9-2670-47FB-BE46-AFC567E7932A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3BCB8-836B-4BEF-B529-7DB445E0E541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8D888-06CB-4C72-91E8-6CBF2C59CAD1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9103E-5C2E-41F1-B144-1628425D6AE5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981075"/>
            <a:ext cx="93599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8" name="Line 10"/>
          <p:cNvSpPr>
            <a:spLocks noChangeShapeType="1"/>
          </p:cNvSpPr>
          <p:nvPr userDrawn="1"/>
        </p:nvSpPr>
        <p:spPr bwMode="auto">
          <a:xfrm>
            <a:off x="0" y="692150"/>
            <a:ext cx="95615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59" name="Line 11"/>
          <p:cNvSpPr>
            <a:spLocks noChangeShapeType="1"/>
          </p:cNvSpPr>
          <p:nvPr userDrawn="1"/>
        </p:nvSpPr>
        <p:spPr bwMode="auto">
          <a:xfrm>
            <a:off x="128588" y="6453188"/>
            <a:ext cx="95615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050" y="6524625"/>
            <a:ext cx="34559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24625"/>
            <a:ext cx="253365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latin typeface="Arial Narrow" pitchFamily="34" charset="0"/>
              </a:defRPr>
            </a:lvl1pPr>
          </a:lstStyle>
          <a:p>
            <a:fld id="{4FD9CBBB-4C24-4C51-B0B3-2FDFCF83DD16}" type="slidenum">
              <a:rPr lang="hr-HR"/>
              <a:pPr/>
              <a:t>‹#›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16375" y="6524625"/>
            <a:ext cx="23114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200" b="0" smtClean="0">
                <a:latin typeface="+mn-lt"/>
              </a:defRPr>
            </a:lvl1pPr>
          </a:lstStyle>
          <a:p>
            <a:pPr>
              <a:defRPr/>
            </a:pPr>
            <a:fld id="{425CDF8E-F497-4051-8733-93571160B2C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87" r:id="rId3"/>
    <p:sldLayoutId id="2147483786" r:id="rId4"/>
    <p:sldLayoutId id="2147483785" r:id="rId5"/>
    <p:sldLayoutId id="2147483784" r:id="rId6"/>
    <p:sldLayoutId id="2147483783" r:id="rId7"/>
    <p:sldLayoutId id="2147483782" r:id="rId8"/>
    <p:sldLayoutId id="2147483781" r:id="rId9"/>
    <p:sldLayoutId id="2147483780" r:id="rId10"/>
    <p:sldLayoutId id="2147483779" r:id="rId11"/>
    <p:sldLayoutId id="2147483778" r:id="rId12"/>
    <p:sldLayoutId id="2147483777" r:id="rId13"/>
    <p:sldLayoutId id="2147483776" r:id="rId14"/>
  </p:sldLayoutIdLst>
  <p:transition>
    <p:wip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28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l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Char char="–"/>
        <a:defRPr kumimoji="1"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h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76778B-FFCB-4894-BE79-33F950A758F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52750" y="2000250"/>
            <a:ext cx="5978525" cy="1143000"/>
          </a:xfrm>
        </p:spPr>
        <p:txBody>
          <a:bodyPr lIns="0"/>
          <a:lstStyle/>
          <a:p>
            <a:pPr>
              <a:defRPr/>
            </a:pPr>
            <a:r>
              <a:rPr lang="hr-HR" smtClean="0"/>
              <a:t>Algoritmi i strukture podataka</a:t>
            </a:r>
          </a:p>
        </p:txBody>
      </p:sp>
      <p:sp>
        <p:nvSpPr>
          <p:cNvPr id="2593795" name="Rectangle 3"/>
          <p:cNvSpPr>
            <a:spLocks noChangeArrowheads="1"/>
          </p:cNvSpPr>
          <p:nvPr/>
        </p:nvSpPr>
        <p:spPr bwMode="auto">
          <a:xfrm>
            <a:off x="2881313" y="6357938"/>
            <a:ext cx="6753225" cy="292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hr-HR" sz="1300">
                <a:latin typeface="+mn-lt"/>
              </a:rPr>
              <a:t>Zaštićeno licencom </a:t>
            </a:r>
            <a:r>
              <a:rPr lang="hr-HR" sz="1300">
                <a:hlinkClick r:id="rId3"/>
              </a:rPr>
              <a:t>http://creativecommons.org/licenses/by-nc-sa/2.5/hr/</a:t>
            </a:r>
            <a:endParaRPr lang="hr-HR" sz="1300"/>
          </a:p>
        </p:txBody>
      </p:sp>
      <p:pic>
        <p:nvPicPr>
          <p:cNvPr id="5124" name="Picture 4" descr="The image “http://i.creativecommons.org/l/by-nc-sa/2.5/hr/88x31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96313" y="6072188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3797" name="Text Box 5"/>
          <p:cNvSpPr txBox="1">
            <a:spLocks noChangeArrowheads="1"/>
          </p:cNvSpPr>
          <p:nvPr/>
        </p:nvSpPr>
        <p:spPr bwMode="auto">
          <a:xfrm>
            <a:off x="2952750" y="3214688"/>
            <a:ext cx="4951413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Damir Kalpić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Vedran Mornar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Prof. dr. sc. Krešimir Fertalj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>
                <a:latin typeface="+mn-lt"/>
              </a:rPr>
              <a:t>Doc. dr. sc. Gordan Gledec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</a:t>
            </a:r>
            <a:r>
              <a:rPr lang="hr-HR" sz="1400" i="1" dirty="0">
                <a:latin typeface="+mn-lt"/>
              </a:rPr>
              <a:t>. sc. Zvonimir Vanjak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dr. </a:t>
            </a:r>
            <a:r>
              <a:rPr lang="hr-HR" sz="1400" i="1" dirty="0">
                <a:latin typeface="+mn-lt"/>
              </a:rPr>
              <a:t>sc. Boris Milašinović</a:t>
            </a:r>
          </a:p>
          <a:p>
            <a:pPr>
              <a:spcBef>
                <a:spcPct val="0"/>
              </a:spcBef>
              <a:defRPr/>
            </a:pPr>
            <a:r>
              <a:rPr lang="hr-HR" sz="1400" i="1" dirty="0" smtClean="0">
                <a:latin typeface="+mn-lt"/>
              </a:rPr>
              <a:t>Doc. dr. sc. Ivica </a:t>
            </a:r>
            <a:r>
              <a:rPr lang="hr-HR" sz="1400" i="1" dirty="0" smtClean="0">
                <a:latin typeface="+mn-lt"/>
              </a:rPr>
              <a:t>Botički</a:t>
            </a:r>
            <a:endParaRPr lang="hr-HR" sz="1600" dirty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5FC77-4555-413C-8576-302EB5EF8FD8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</p:txBody>
      </p:sp>
      <p:sp>
        <p:nvSpPr>
          <p:cNvPr id="1655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/>
              <a:t>Liste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273050" y="6308725"/>
            <a:ext cx="223202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0F71C385-4104-4F0E-B873-065D77FADB65}" type="datetime1">
              <a:rPr kumimoji="0" lang="hr-HR" sz="1200" b="0">
                <a:latin typeface="+mn-lt"/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4.3.2013.</a:t>
            </a:fld>
            <a:endParaRPr kumimoji="0" lang="hr-HR" sz="1200" b="0">
              <a:latin typeface="+mn-l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E45741FD-5959-428C-A7D4-0FF68DB1F242}" type="slidenum">
              <a:rPr lang="hr-HR"/>
              <a:pPr/>
              <a:t>11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BA95AACF-64D7-44BA-B0C5-B3A849AC057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657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Osnovni pojmovi</a:t>
            </a:r>
          </a:p>
        </p:txBody>
      </p:sp>
      <p:sp>
        <p:nvSpPr>
          <p:cNvPr id="1657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981075"/>
            <a:ext cx="9359900" cy="3889375"/>
          </a:xfrm>
        </p:spPr>
        <p:txBody>
          <a:bodyPr/>
          <a:lstStyle/>
          <a:p>
            <a:r>
              <a:rPr lang="hr-HR" smtClean="0"/>
              <a:t>linearna lista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A=(a</a:t>
            </a:r>
            <a:r>
              <a:rPr lang="hr-HR" b="1" baseline="-2500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,a</a:t>
            </a:r>
            <a:r>
              <a:rPr lang="hr-HR" b="1" baseline="-2500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,...a</a:t>
            </a:r>
            <a:r>
              <a:rPr lang="hr-HR" b="1" baseline="-25000" smtClean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r-HR" smtClean="0"/>
              <a:t> struktura je podataka koja se sastoji od uređenog niza elemenata odabranih iz nekog skupa podataka</a:t>
            </a:r>
          </a:p>
          <a:p>
            <a:r>
              <a:rPr lang="hr-HR" smtClean="0"/>
              <a:t>za linearnu listu kažemo da je prazna ako ima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n=0</a:t>
            </a:r>
            <a:r>
              <a:rPr lang="hr-HR" smtClean="0"/>
              <a:t> elemenata</a:t>
            </a:r>
          </a:p>
          <a:p>
            <a:r>
              <a:rPr lang="hr-HR" smtClean="0"/>
              <a:t>elementi liste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hr-HR" b="1" baseline="-25000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hr-HR" smtClean="0">
                <a:latin typeface="Courier New" pitchFamily="49" charset="0"/>
              </a:rPr>
              <a:t> </a:t>
            </a:r>
            <a:r>
              <a:rPr lang="hr-HR" smtClean="0"/>
              <a:t>nazivaju se još i </a:t>
            </a:r>
            <a:r>
              <a:rPr lang="hr-HR" smtClean="0">
                <a:solidFill>
                  <a:srgbClr val="FF0000"/>
                </a:solidFill>
              </a:rPr>
              <a:t>atomi</a:t>
            </a:r>
            <a:endParaRPr lang="hr-HR" i="1" smtClean="0"/>
          </a:p>
          <a:p>
            <a:r>
              <a:rPr lang="hr-HR" smtClean="0"/>
              <a:t>može se realizirati statičkom strukturom podataka - poljem</a:t>
            </a:r>
            <a:endParaRPr lang="hr-HR" i="1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067B75D-D3DB-4774-8418-925D91A5D81F}" type="slidenum">
              <a:rPr lang="hr-HR"/>
              <a:pPr/>
              <a:t>12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1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608683-C7EA-4A90-8EC3-B1A4EA56489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47" name="Title 4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Realizacija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smtClean="0"/>
              <a:t>dinamička podatkovna struktura za realizaciju liste sastoji se od </a:t>
            </a:r>
            <a:r>
              <a:rPr lang="hr-HR" smtClean="0">
                <a:solidFill>
                  <a:srgbClr val="FF0000"/>
                </a:solidFill>
              </a:rPr>
              <a:t>pokazivača</a:t>
            </a:r>
            <a:r>
              <a:rPr lang="hr-HR" smtClean="0"/>
              <a:t> na prvi element liste i od </a:t>
            </a:r>
            <a:r>
              <a:rPr lang="hr-HR" smtClean="0">
                <a:solidFill>
                  <a:srgbClr val="FF0000"/>
                </a:solidFill>
              </a:rPr>
              <a:t>proizvoljnog broja atoma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smtClean="0"/>
              <a:t>svaki se atom sastoji od </a:t>
            </a:r>
            <a:r>
              <a:rPr lang="hr-HR" smtClean="0">
                <a:solidFill>
                  <a:srgbClr val="FF0000"/>
                </a:solidFill>
              </a:rPr>
              <a:t>podatkovnog</a:t>
            </a:r>
            <a:r>
              <a:rPr lang="hr-HR" smtClean="0"/>
              <a:t> dijela i </a:t>
            </a:r>
            <a:r>
              <a:rPr lang="hr-HR" smtClean="0">
                <a:solidFill>
                  <a:srgbClr val="FF0000"/>
                </a:solidFill>
              </a:rPr>
              <a:t>pokazivača</a:t>
            </a:r>
            <a:r>
              <a:rPr lang="hr-HR" smtClean="0"/>
              <a:t> na sljedeći element liste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smtClean="0"/>
              <a:t>memorija za svaki atom liste zauzme se u trenutku kad je potrebna za pohranu podataka, a oslobađa kad se podatak briše </a:t>
            </a:r>
          </a:p>
          <a:p>
            <a:pPr marL="342900" lvl="1" indent="-342900">
              <a:buClr>
                <a:schemeClr val="folHlink"/>
              </a:buClr>
              <a:buFont typeface="Monotype Sorts" pitchFamily="2" charset="2"/>
              <a:buChar char="n"/>
            </a:pPr>
            <a:r>
              <a:rPr lang="hr-HR" smtClean="0"/>
              <a:t>granulacija je veličine atoma</a:t>
            </a:r>
          </a:p>
        </p:txBody>
      </p:sp>
      <p:sp>
        <p:nvSpPr>
          <p:cNvPr id="16388" name="Rectangle 36"/>
          <p:cNvSpPr>
            <a:spLocks noChangeArrowheads="1"/>
          </p:cNvSpPr>
          <p:nvPr/>
        </p:nvSpPr>
        <p:spPr bwMode="auto">
          <a:xfrm>
            <a:off x="1595438" y="4071938"/>
            <a:ext cx="4953000" cy="2219325"/>
          </a:xfrm>
          <a:prstGeom prst="rect">
            <a:avLst/>
          </a:prstGeom>
          <a:solidFill>
            <a:srgbClr val="FFCC99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struct at {</a:t>
            </a:r>
          </a:p>
          <a:p>
            <a:r>
              <a:rPr lang="en-US" sz="2400"/>
              <a:t>  </a:t>
            </a:r>
            <a:r>
              <a:rPr lang="hr-HR" sz="2400"/>
              <a:t>int </a:t>
            </a:r>
            <a:r>
              <a:rPr lang="en-US" sz="2400"/>
              <a:t>element;</a:t>
            </a:r>
          </a:p>
          <a:p>
            <a:r>
              <a:rPr lang="en-US" sz="2400"/>
              <a:t>  </a:t>
            </a:r>
            <a:r>
              <a:rPr lang="hr-HR" sz="2400"/>
              <a:t>struct at</a:t>
            </a:r>
            <a:r>
              <a:rPr lang="en-US" sz="2400"/>
              <a:t> *sljed; </a:t>
            </a:r>
          </a:p>
          <a:p>
            <a:r>
              <a:rPr lang="en-US" sz="2400"/>
              <a:t>};</a:t>
            </a:r>
            <a:endParaRPr lang="hr-HR" sz="2400"/>
          </a:p>
          <a:p>
            <a:r>
              <a:rPr lang="hr-HR" sz="2400"/>
              <a:t>typedef struct at atom;</a:t>
            </a:r>
            <a:endParaRPr lang="en-US" sz="2400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6953250" y="5500688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sljed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953250" y="4286250"/>
            <a:ext cx="1500188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1800">
                <a:solidFill>
                  <a:srgbClr val="002060"/>
                </a:solidFill>
              </a:rPr>
              <a:t>element</a:t>
            </a:r>
          </a:p>
        </p:txBody>
      </p:sp>
      <p:sp>
        <p:nvSpPr>
          <p:cNvPr id="16391" name="Rectangle 43"/>
          <p:cNvSpPr>
            <a:spLocks noChangeArrowheads="1"/>
          </p:cNvSpPr>
          <p:nvPr/>
        </p:nvSpPr>
        <p:spPr bwMode="auto">
          <a:xfrm>
            <a:off x="6848475" y="3917950"/>
            <a:ext cx="922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>
                <a:cs typeface="Courier New" pitchFamily="49" charset="0"/>
              </a:rPr>
              <a:t>atom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990013" y="5481638"/>
            <a:ext cx="9159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990013" y="4267200"/>
            <a:ext cx="915987" cy="1214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16394" name="Freeform 20"/>
          <p:cNvSpPr>
            <a:spLocks noChangeArrowheads="1"/>
          </p:cNvSpPr>
          <p:nvPr/>
        </p:nvSpPr>
        <p:spPr bwMode="auto">
          <a:xfrm>
            <a:off x="8239125" y="4514850"/>
            <a:ext cx="923925" cy="1498600"/>
          </a:xfrm>
          <a:custGeom>
            <a:avLst/>
            <a:gdLst>
              <a:gd name="T0" fmla="*/ 0 w 924026"/>
              <a:gd name="T1" fmla="*/ 1431608 h 1499135"/>
              <a:gd name="T2" fmla="*/ 500239 w 924026"/>
              <a:gd name="T3" fmla="*/ 1258662 h 1499135"/>
              <a:gd name="T4" fmla="*/ 442522 w 924026"/>
              <a:gd name="T5" fmla="*/ 240202 h 1499135"/>
              <a:gd name="T6" fmla="*/ 923521 w 924026"/>
              <a:gd name="T7" fmla="*/ 0 h 1499135"/>
              <a:gd name="T8" fmla="*/ 0 60000 65536"/>
              <a:gd name="T9" fmla="*/ 0 60000 65536"/>
              <a:gd name="T10" fmla="*/ 0 60000 65536"/>
              <a:gd name="T11" fmla="*/ 0 60000 65536"/>
              <a:gd name="T12" fmla="*/ 0 w 924026"/>
              <a:gd name="T13" fmla="*/ 0 h 1499135"/>
              <a:gd name="T14" fmla="*/ 924026 w 924026"/>
              <a:gd name="T15" fmla="*/ 1499135 h 14991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4026" h="1499135">
                <a:moveTo>
                  <a:pt x="0" y="1434165"/>
                </a:moveTo>
                <a:cubicBezTo>
                  <a:pt x="365760" y="1499135"/>
                  <a:pt x="426720" y="1459832"/>
                  <a:pt x="500514" y="1260910"/>
                </a:cubicBezTo>
                <a:cubicBezTo>
                  <a:pt x="574308" y="1061988"/>
                  <a:pt x="372177" y="450784"/>
                  <a:pt x="442762" y="240632"/>
                </a:cubicBezTo>
                <a:cubicBezTo>
                  <a:pt x="513347" y="30480"/>
                  <a:pt x="718686" y="15240"/>
                  <a:pt x="924026" y="0"/>
                </a:cubicBezTo>
              </a:path>
            </a:pathLst>
          </a:cu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hr-HR"/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8897938" y="3898900"/>
            <a:ext cx="920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>
                <a:cs typeface="Courier New" pitchFamily="49" charset="0"/>
              </a:rPr>
              <a:t>atom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073DBB20-4DEE-4C4E-905A-D2BA6FF2CA9C}" type="slidenum">
              <a:rPr lang="hr-HR"/>
              <a:pPr/>
              <a:t>13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FD50BC0-55FA-413D-9C95-374EB332DE46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77" name="Rectangle 76"/>
          <p:cNvSpPr/>
          <p:nvPr/>
        </p:nvSpPr>
        <p:spPr bwMode="auto">
          <a:xfrm>
            <a:off x="166688" y="928688"/>
            <a:ext cx="8215312" cy="1785937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Prazna i neprazna lista</a:t>
            </a:r>
          </a:p>
        </p:txBody>
      </p:sp>
      <p:sp>
        <p:nvSpPr>
          <p:cNvPr id="17412" name="Rectangle 24"/>
          <p:cNvSpPr>
            <a:spLocks noChangeArrowheads="1"/>
          </p:cNvSpPr>
          <p:nvPr/>
        </p:nvSpPr>
        <p:spPr bwMode="auto">
          <a:xfrm>
            <a:off x="3452813" y="1428750"/>
            <a:ext cx="1782762" cy="39528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grpSp>
        <p:nvGrpSpPr>
          <p:cNvPr id="17413" name="Group 25"/>
          <p:cNvGrpSpPr>
            <a:grpSpLocks/>
          </p:cNvGrpSpPr>
          <p:nvPr/>
        </p:nvGrpSpPr>
        <p:grpSpPr bwMode="auto">
          <a:xfrm>
            <a:off x="6238875" y="1500188"/>
            <a:ext cx="412750" cy="228600"/>
            <a:chOff x="3504" y="3840"/>
            <a:chExt cx="240" cy="144"/>
          </a:xfrm>
        </p:grpSpPr>
        <p:grpSp>
          <p:nvGrpSpPr>
            <p:cNvPr id="17434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36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7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5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0" name="Freeform 39"/>
          <p:cNvSpPr/>
          <p:nvPr/>
        </p:nvSpPr>
        <p:spPr bwMode="auto">
          <a:xfrm>
            <a:off x="4386263" y="847725"/>
            <a:ext cx="2046287" cy="1843088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6688" y="1071563"/>
            <a:ext cx="18192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800">
                <a:latin typeface="+mn-lt"/>
              </a:rPr>
              <a:t>Prazna lista</a:t>
            </a: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3595688" y="5143500"/>
            <a:ext cx="1500187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3595688" y="3929063"/>
            <a:ext cx="1500187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52</a:t>
            </a: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5953125" y="5143500"/>
            <a:ext cx="1500188" cy="571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rgbClr val="002060"/>
              </a:solidFill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5953125" y="3929063"/>
            <a:ext cx="1500188" cy="1214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r-HR" sz="4000">
                <a:solidFill>
                  <a:srgbClr val="002060"/>
                </a:solidFill>
              </a:rPr>
              <a:t>42</a:t>
            </a:r>
          </a:p>
        </p:txBody>
      </p: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595313" y="3929063"/>
            <a:ext cx="1782762" cy="395287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67" name="Freeform 66"/>
          <p:cNvSpPr/>
          <p:nvPr/>
        </p:nvSpPr>
        <p:spPr bwMode="auto">
          <a:xfrm>
            <a:off x="1666875" y="3357563"/>
            <a:ext cx="1928813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6881813" y="4500563"/>
            <a:ext cx="2046287" cy="1844675"/>
          </a:xfrm>
          <a:custGeom>
            <a:avLst/>
            <a:gdLst>
              <a:gd name="connsiteX0" fmla="*/ 0 w 2045777"/>
              <a:gd name="connsiteY0" fmla="*/ 981559 h 1844298"/>
              <a:gd name="connsiteX1" fmla="*/ 898902 w 2045777"/>
              <a:gd name="connsiteY1" fmla="*/ 1709979 h 1844298"/>
              <a:gd name="connsiteX2" fmla="*/ 1487838 w 2045777"/>
              <a:gd name="connsiteY2" fmla="*/ 175647 h 1844298"/>
              <a:gd name="connsiteX3" fmla="*/ 2045777 w 2045777"/>
              <a:gd name="connsiteY3" fmla="*/ 656095 h 18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777" h="1844298">
                <a:moveTo>
                  <a:pt x="0" y="981559"/>
                </a:moveTo>
                <a:cubicBezTo>
                  <a:pt x="325464" y="1412928"/>
                  <a:pt x="650929" y="1844298"/>
                  <a:pt x="898902" y="1709979"/>
                </a:cubicBezTo>
                <a:cubicBezTo>
                  <a:pt x="1146875" y="1575660"/>
                  <a:pt x="1296692" y="351294"/>
                  <a:pt x="1487838" y="175647"/>
                </a:cubicBezTo>
                <a:cubicBezTo>
                  <a:pt x="1678984" y="0"/>
                  <a:pt x="1862380" y="328047"/>
                  <a:pt x="2045777" y="656095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23" name="Group 25"/>
          <p:cNvGrpSpPr>
            <a:grpSpLocks/>
          </p:cNvGrpSpPr>
          <p:nvPr/>
        </p:nvGrpSpPr>
        <p:grpSpPr bwMode="auto">
          <a:xfrm>
            <a:off x="8739188" y="5143500"/>
            <a:ext cx="412750" cy="228600"/>
            <a:chOff x="3504" y="3840"/>
            <a:chExt cx="240" cy="144"/>
          </a:xfrm>
        </p:grpSpPr>
        <p:grpSp>
          <p:nvGrpSpPr>
            <p:cNvPr id="17429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17431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30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38125" y="2786063"/>
            <a:ext cx="2178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2800">
                <a:latin typeface="+mn-lt"/>
              </a:rPr>
              <a:t>Neprazna lista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66688" y="2857500"/>
            <a:ext cx="9501187" cy="3500438"/>
          </a:xfrm>
          <a:prstGeom prst="rect">
            <a:avLst/>
          </a:prstGeom>
          <a:noFill/>
          <a:ln w="9525" cap="flat" cmpd="sng" algn="ctr">
            <a:solidFill>
              <a:srgbClr val="92D05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402138" y="3471863"/>
            <a:ext cx="1781175" cy="2628900"/>
          </a:xfrm>
          <a:custGeom>
            <a:avLst/>
            <a:gdLst>
              <a:gd name="connsiteX0" fmla="*/ 0 w 1782305"/>
              <a:gd name="connsiteY0" fmla="*/ 2247254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86745"/>
              <a:gd name="connsiteX1" fmla="*/ 433952 w 1782305"/>
              <a:gd name="connsiteY1" fmla="*/ 2789694 h 3086745"/>
              <a:gd name="connsiteX2" fmla="*/ 1131376 w 1782305"/>
              <a:gd name="connsiteY2" fmla="*/ 2712203 h 3086745"/>
              <a:gd name="connsiteX3" fmla="*/ 1208867 w 1782305"/>
              <a:gd name="connsiteY3" fmla="*/ 542440 h 3086745"/>
              <a:gd name="connsiteX4" fmla="*/ 1487837 w 1782305"/>
              <a:gd name="connsiteY4" fmla="*/ 15498 h 3086745"/>
              <a:gd name="connsiteX5" fmla="*/ 1782305 w 1782305"/>
              <a:gd name="connsiteY5" fmla="*/ 449450 h 3086745"/>
              <a:gd name="connsiteX0" fmla="*/ 0 w 1782305"/>
              <a:gd name="connsiteY0" fmla="*/ 1961478 h 3051022"/>
              <a:gd name="connsiteX1" fmla="*/ 433952 w 1782305"/>
              <a:gd name="connsiteY1" fmla="*/ 2575356 h 3051022"/>
              <a:gd name="connsiteX2" fmla="*/ 1131376 w 1782305"/>
              <a:gd name="connsiteY2" fmla="*/ 2712203 h 3051022"/>
              <a:gd name="connsiteX3" fmla="*/ 1208867 w 1782305"/>
              <a:gd name="connsiteY3" fmla="*/ 542440 h 3051022"/>
              <a:gd name="connsiteX4" fmla="*/ 1487837 w 1782305"/>
              <a:gd name="connsiteY4" fmla="*/ 15498 h 3051022"/>
              <a:gd name="connsiteX5" fmla="*/ 1782305 w 1782305"/>
              <a:gd name="connsiteY5" fmla="*/ 449450 h 3051022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  <a:gd name="connsiteX0" fmla="*/ 0 w 1782305"/>
              <a:gd name="connsiteY0" fmla="*/ 1961478 h 2629035"/>
              <a:gd name="connsiteX1" fmla="*/ 433952 w 1782305"/>
              <a:gd name="connsiteY1" fmla="*/ 2575356 h 2629035"/>
              <a:gd name="connsiteX2" fmla="*/ 1131376 w 1782305"/>
              <a:gd name="connsiteY2" fmla="*/ 2283551 h 2629035"/>
              <a:gd name="connsiteX3" fmla="*/ 1208867 w 1782305"/>
              <a:gd name="connsiteY3" fmla="*/ 542440 h 2629035"/>
              <a:gd name="connsiteX4" fmla="*/ 1487837 w 1782305"/>
              <a:gd name="connsiteY4" fmla="*/ 15498 h 2629035"/>
              <a:gd name="connsiteX5" fmla="*/ 1782305 w 1782305"/>
              <a:gd name="connsiteY5" fmla="*/ 449450 h 262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5" h="2629035">
                <a:moveTo>
                  <a:pt x="0" y="1961478"/>
                </a:moveTo>
                <a:cubicBezTo>
                  <a:pt x="122694" y="2193952"/>
                  <a:pt x="245389" y="2521677"/>
                  <a:pt x="433952" y="2575356"/>
                </a:cubicBezTo>
                <a:cubicBezTo>
                  <a:pt x="622515" y="2629035"/>
                  <a:pt x="1002224" y="2622370"/>
                  <a:pt x="1131376" y="2283551"/>
                </a:cubicBezTo>
                <a:cubicBezTo>
                  <a:pt x="1250029" y="1738397"/>
                  <a:pt x="1149457" y="920449"/>
                  <a:pt x="1208867" y="542440"/>
                </a:cubicBezTo>
                <a:cubicBezTo>
                  <a:pt x="1268277" y="164431"/>
                  <a:pt x="1392264" y="30996"/>
                  <a:pt x="1487837" y="15498"/>
                </a:cubicBezTo>
                <a:cubicBezTo>
                  <a:pt x="1583410" y="0"/>
                  <a:pt x="1682857" y="224725"/>
                  <a:pt x="1782305" y="449450"/>
                </a:cubicBez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27" name="Rectangle 32"/>
          <p:cNvSpPr>
            <a:spLocks noChangeArrowheads="1"/>
          </p:cNvSpPr>
          <p:nvPr/>
        </p:nvSpPr>
        <p:spPr bwMode="auto">
          <a:xfrm>
            <a:off x="3152775" y="981075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</a:t>
            </a:r>
          </a:p>
        </p:txBody>
      </p:sp>
      <p:sp>
        <p:nvSpPr>
          <p:cNvPr id="17428" name="Rectangle 33"/>
          <p:cNvSpPr>
            <a:spLocks noChangeArrowheads="1"/>
          </p:cNvSpPr>
          <p:nvPr/>
        </p:nvSpPr>
        <p:spPr bwMode="auto">
          <a:xfrm>
            <a:off x="560388" y="3429000"/>
            <a:ext cx="946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glava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053CF56-2BA3-4405-8030-0FBC68F13822}" type="slidenum">
              <a:rPr lang="hr-HR"/>
              <a:pPr/>
              <a:t>14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087EC8A-E0B4-478A-93F2-F7AC8EF14999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65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Prikaz stoga pomoću liste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stog, ranije realiziran statičkom strukturom polje, može se realizirati i linearnom listom</a:t>
            </a:r>
          </a:p>
          <a:p>
            <a:pPr lvl="1">
              <a:defRPr/>
            </a:pPr>
            <a:r>
              <a:rPr lang="hr-HR" sz="2000" smtClean="0"/>
              <a:t>umetanje i brisanje iz liste radi se na jednom kraju liste</a:t>
            </a:r>
          </a:p>
          <a:p>
            <a:pPr lvl="1">
              <a:defRPr/>
            </a:pPr>
            <a:r>
              <a:rPr lang="hr-HR" sz="2000" smtClean="0"/>
              <a:t>glava liste predstavlja </a:t>
            </a:r>
            <a:r>
              <a:rPr lang="hr-HR" sz="2000" smtClean="0">
                <a:solidFill>
                  <a:srgbClr val="FF0000"/>
                </a:solidFill>
              </a:rPr>
              <a:t>vrh</a:t>
            </a:r>
            <a:r>
              <a:rPr lang="hr-HR" sz="2000" smtClean="0"/>
              <a:t> stoga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665163" y="5911850"/>
            <a:ext cx="2876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hr-HR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b="0">
                <a:solidFill>
                  <a:srgbClr val="0070C0"/>
                </a:solidFill>
              </a:rPr>
              <a:t> StogListom</a:t>
            </a:r>
          </a:p>
        </p:txBody>
      </p:sp>
      <p:sp>
        <p:nvSpPr>
          <p:cNvPr id="18437" name="Rectangle 36"/>
          <p:cNvSpPr>
            <a:spLocks noChangeArrowheads="1"/>
          </p:cNvSpPr>
          <p:nvPr/>
        </p:nvSpPr>
        <p:spPr bwMode="auto">
          <a:xfrm>
            <a:off x="698500" y="2805113"/>
            <a:ext cx="4344988" cy="2986087"/>
          </a:xfrm>
          <a:prstGeom prst="rect">
            <a:avLst/>
          </a:prstGeom>
          <a:solidFill>
            <a:srgbClr val="FFCC99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struct at {</a:t>
            </a:r>
          </a:p>
          <a:p>
            <a:r>
              <a:rPr lang="en-US"/>
              <a:t>  </a:t>
            </a:r>
            <a:r>
              <a:rPr lang="hr-HR"/>
              <a:t>tip </a:t>
            </a:r>
            <a:r>
              <a:rPr lang="en-US"/>
              <a:t>element;</a:t>
            </a:r>
          </a:p>
          <a:p>
            <a:r>
              <a:rPr lang="en-US"/>
              <a:t>  </a:t>
            </a:r>
            <a:r>
              <a:rPr lang="hr-HR"/>
              <a:t>struct at</a:t>
            </a:r>
            <a:r>
              <a:rPr lang="en-US"/>
              <a:t> *sljed; </a:t>
            </a:r>
          </a:p>
          <a:p>
            <a:r>
              <a:rPr lang="en-US"/>
              <a:t>};</a:t>
            </a:r>
            <a:endParaRPr lang="hr-HR"/>
          </a:p>
          <a:p>
            <a:r>
              <a:rPr lang="hr-HR"/>
              <a:t>typedef struct at atom;</a:t>
            </a:r>
          </a:p>
          <a:p>
            <a:r>
              <a:rPr lang="en-US"/>
              <a:t>typedef struct{</a:t>
            </a:r>
          </a:p>
          <a:p>
            <a:r>
              <a:rPr lang="en-US"/>
              <a:t>	atom *vrh;</a:t>
            </a:r>
          </a:p>
          <a:p>
            <a:r>
              <a:rPr lang="en-US"/>
              <a:t>} Stog;</a:t>
            </a:r>
          </a:p>
        </p:txBody>
      </p:sp>
      <p:sp>
        <p:nvSpPr>
          <p:cNvPr id="226316" name="Rectangle 14"/>
          <p:cNvSpPr>
            <a:spLocks noChangeArrowheads="1"/>
          </p:cNvSpPr>
          <p:nvPr/>
        </p:nvSpPr>
        <p:spPr bwMode="auto">
          <a:xfrm>
            <a:off x="5149850" y="2805113"/>
            <a:ext cx="4513263" cy="1138237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/>
              <a:t>void init_stog(Stog *stog){</a:t>
            </a:r>
          </a:p>
          <a:p>
            <a:r>
              <a:rPr lang="hr-HR"/>
              <a:t>	stog-&gt;vrh = NULL;	</a:t>
            </a:r>
          </a:p>
          <a:p>
            <a:r>
              <a:rPr lang="hr-HR"/>
              <a:t>}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962650" y="4375150"/>
            <a:ext cx="3106738" cy="1746250"/>
            <a:chOff x="5962562" y="4374509"/>
            <a:chExt cx="3106756" cy="174715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5962562" y="4374509"/>
              <a:ext cx="3106756" cy="174715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9999"/>
              </a:schemeClr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18449" name="Rectangle 24"/>
            <p:cNvSpPr>
              <a:spLocks noChangeArrowheads="1"/>
            </p:cNvSpPr>
            <p:nvPr/>
          </p:nvSpPr>
          <p:spPr bwMode="auto">
            <a:xfrm>
              <a:off x="6623872" y="4883618"/>
              <a:ext cx="1782763" cy="39528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  <p:sp>
          <p:nvSpPr>
            <p:cNvPr id="18450" name="Rectangle 21"/>
            <p:cNvSpPr>
              <a:spLocks noChangeArrowheads="1"/>
            </p:cNvSpPr>
            <p:nvPr/>
          </p:nvSpPr>
          <p:spPr bwMode="auto">
            <a:xfrm>
              <a:off x="6523629" y="4547085"/>
              <a:ext cx="15557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hr-HR">
                  <a:solidFill>
                    <a:srgbClr val="FF0000"/>
                  </a:solidFill>
                </a:rPr>
                <a:t>stog-&gt;vrh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307263" y="5278438"/>
            <a:ext cx="412750" cy="733425"/>
            <a:chOff x="7307266" y="5278906"/>
            <a:chExt cx="412750" cy="733125"/>
          </a:xfrm>
        </p:grpSpPr>
        <p:grpSp>
          <p:nvGrpSpPr>
            <p:cNvPr id="18441" name="Group 25"/>
            <p:cNvGrpSpPr>
              <a:grpSpLocks/>
            </p:cNvGrpSpPr>
            <p:nvPr/>
          </p:nvGrpSpPr>
          <p:grpSpPr bwMode="auto">
            <a:xfrm>
              <a:off x="7307266" y="5783431"/>
              <a:ext cx="412750" cy="228600"/>
              <a:chOff x="3504" y="3840"/>
              <a:chExt cx="240" cy="144"/>
            </a:xfrm>
          </p:grpSpPr>
          <p:grpSp>
            <p:nvGrpSpPr>
              <p:cNvPr id="18443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8445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6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47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444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18442" name="Straight Connector 31"/>
            <p:cNvCxnSpPr>
              <a:cxnSpLocks noChangeShapeType="1"/>
              <a:stCxn id="18449" idx="2"/>
            </p:cNvCxnSpPr>
            <p:nvPr/>
          </p:nvCxnSpPr>
          <p:spPr bwMode="auto">
            <a:xfrm rot="5400000">
              <a:off x="7262186" y="5530362"/>
              <a:ext cx="504525" cy="1613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0F46281-235C-4C73-A4DB-F01F8DF3178A}" type="slidenum">
              <a:rPr lang="hr-HR"/>
              <a:pPr/>
              <a:t>15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65A897-A08A-4424-8808-75192F935FDD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Dodavanje elementa na stog realiziran listom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309563" y="857250"/>
            <a:ext cx="9215437" cy="33480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/>
              <a:t>int dodaj (tip element, Stog *stog) { </a:t>
            </a:r>
          </a:p>
          <a:p>
            <a:r>
              <a:rPr lang="hr-HR" sz="1800"/>
              <a:t>	atom *novi; 	</a:t>
            </a:r>
          </a:p>
          <a:p>
            <a:r>
              <a:rPr lang="hr-HR" sz="1800"/>
              <a:t>	if ((novi = (atom*) malloc(sizeof(atom))) != NULL) { </a:t>
            </a:r>
          </a:p>
          <a:p>
            <a:r>
              <a:rPr lang="hr-HR" sz="1800"/>
              <a:t>		novi-&gt;element = element; </a:t>
            </a:r>
          </a:p>
          <a:p>
            <a:r>
              <a:rPr lang="hr-HR" sz="1800"/>
              <a:t>		novi-&gt;sljed = stog-&gt;vrh;		</a:t>
            </a:r>
          </a:p>
          <a:p>
            <a:r>
              <a:rPr lang="hr-HR" sz="1800"/>
              <a:t>		stog-&gt;vrh = novi;</a:t>
            </a:r>
          </a:p>
          <a:p>
            <a:r>
              <a:rPr lang="hr-HR" sz="1800"/>
              <a:t>		return 1;</a:t>
            </a:r>
          </a:p>
          <a:p>
            <a:r>
              <a:rPr lang="hr-HR" sz="1800"/>
              <a:t>	}</a:t>
            </a:r>
          </a:p>
          <a:p>
            <a:r>
              <a:rPr lang="hr-HR" sz="1800"/>
              <a:t>	else return 0; 	</a:t>
            </a:r>
          </a:p>
          <a:p>
            <a:r>
              <a:rPr lang="hr-HR" sz="1800"/>
              <a:t>}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73050" y="4319588"/>
            <a:ext cx="2911475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0" y="4676775"/>
            <a:ext cx="2911475" cy="1366838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Stog stog;</a:t>
            </a:r>
          </a:p>
          <a:p>
            <a:pPr>
              <a:defRPr/>
            </a:pPr>
            <a:r>
              <a:rPr lang="hr-HR" sz="1800"/>
              <a:t>init_stog(&amp;stog);</a:t>
            </a:r>
          </a:p>
          <a:p>
            <a:pPr>
              <a:defRPr/>
            </a:pPr>
            <a:r>
              <a:rPr lang="hr-HR" sz="1800"/>
              <a:t>dodaj (5, &amp;stog);</a:t>
            </a:r>
          </a:p>
          <a:p>
            <a:pPr>
              <a:defRPr/>
            </a:pPr>
            <a:endParaRPr lang="hr-HR" sz="1800"/>
          </a:p>
        </p:txBody>
      </p:sp>
      <p:sp>
        <p:nvSpPr>
          <p:cNvPr id="30" name="Rectangle 29"/>
          <p:cNvSpPr/>
          <p:nvPr/>
        </p:nvSpPr>
        <p:spPr bwMode="auto">
          <a:xfrm>
            <a:off x="3783013" y="4375150"/>
            <a:ext cx="5735637" cy="1968500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398963" y="4845050"/>
            <a:ext cx="1020762" cy="2667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203700" y="4508500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stog-&gt;vrh</a:t>
            </a: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708525" y="5111750"/>
            <a:ext cx="412750" cy="938213"/>
            <a:chOff x="4708446" y="5111014"/>
            <a:chExt cx="412750" cy="939518"/>
          </a:xfrm>
        </p:grpSpPr>
        <p:grpSp>
          <p:nvGrpSpPr>
            <p:cNvPr id="19484" name="Group 25"/>
            <p:cNvGrpSpPr>
              <a:grpSpLocks/>
            </p:cNvGrpSpPr>
            <p:nvPr/>
          </p:nvGrpSpPr>
          <p:grpSpPr bwMode="auto">
            <a:xfrm>
              <a:off x="4708446" y="5821932"/>
              <a:ext cx="412750" cy="228600"/>
              <a:chOff x="3504" y="3840"/>
              <a:chExt cx="240" cy="144"/>
            </a:xfrm>
          </p:grpSpPr>
          <p:grpSp>
            <p:nvGrpSpPr>
              <p:cNvPr id="19486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9488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9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90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87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19485" name="Straight Connector 34"/>
            <p:cNvCxnSpPr>
              <a:cxnSpLocks noChangeShapeType="1"/>
              <a:stCxn id="31" idx="2"/>
              <a:endCxn id="19487" idx="0"/>
            </p:cNvCxnSpPr>
            <p:nvPr/>
          </p:nvCxnSpPr>
          <p:spPr bwMode="auto">
            <a:xfrm rot="16200000" flipH="1">
              <a:off x="4556394" y="5463504"/>
              <a:ext cx="710917" cy="5937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6408738" y="5254625"/>
            <a:ext cx="790575" cy="1001713"/>
            <a:chOff x="6408370" y="5255394"/>
            <a:chExt cx="791327" cy="1001028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6408370" y="5932793"/>
              <a:ext cx="791327" cy="323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42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6892925" y="5688013"/>
            <a:ext cx="2447925" cy="646112"/>
            <a:chOff x="6893195" y="5688531"/>
            <a:chExt cx="2448240" cy="644892"/>
          </a:xfrm>
        </p:grpSpPr>
        <p:sp>
          <p:nvSpPr>
            <p:cNvPr id="15" name="Freeform 14"/>
            <p:cNvSpPr/>
            <p:nvPr/>
          </p:nvSpPr>
          <p:spPr bwMode="auto">
            <a:xfrm>
              <a:off x="6893195" y="5688531"/>
              <a:ext cx="2046551" cy="644892"/>
            </a:xfrm>
            <a:custGeom>
              <a:avLst/>
              <a:gdLst>
                <a:gd name="connsiteX0" fmla="*/ 0 w 2045777"/>
                <a:gd name="connsiteY0" fmla="*/ 981559 h 1844298"/>
                <a:gd name="connsiteX1" fmla="*/ 898902 w 2045777"/>
                <a:gd name="connsiteY1" fmla="*/ 1709979 h 1844298"/>
                <a:gd name="connsiteX2" fmla="*/ 1487838 w 2045777"/>
                <a:gd name="connsiteY2" fmla="*/ 175647 h 1844298"/>
                <a:gd name="connsiteX3" fmla="*/ 2045777 w 2045777"/>
                <a:gd name="connsiteY3" fmla="*/ 656095 h 184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777" h="1844298">
                  <a:moveTo>
                    <a:pt x="0" y="981559"/>
                  </a:moveTo>
                  <a:cubicBezTo>
                    <a:pt x="325464" y="1412928"/>
                    <a:pt x="650929" y="1844298"/>
                    <a:pt x="898902" y="1709979"/>
                  </a:cubicBezTo>
                  <a:cubicBezTo>
                    <a:pt x="1146875" y="1575660"/>
                    <a:pt x="1296692" y="351294"/>
                    <a:pt x="1487838" y="175647"/>
                  </a:cubicBezTo>
                  <a:cubicBezTo>
                    <a:pt x="1678984" y="0"/>
                    <a:pt x="1862380" y="328047"/>
                    <a:pt x="2045777" y="656095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76" name="Group 25"/>
            <p:cNvGrpSpPr>
              <a:grpSpLocks/>
            </p:cNvGrpSpPr>
            <p:nvPr/>
          </p:nvGrpSpPr>
          <p:grpSpPr bwMode="auto">
            <a:xfrm>
              <a:off x="8928685" y="5888705"/>
              <a:ext cx="412750" cy="228600"/>
              <a:chOff x="3504" y="3840"/>
              <a:chExt cx="240" cy="144"/>
            </a:xfrm>
          </p:grpSpPr>
          <p:grpSp>
            <p:nvGrpSpPr>
              <p:cNvPr id="19477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19479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0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81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478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21" name="Freeform 20"/>
          <p:cNvSpPr/>
          <p:nvPr/>
        </p:nvSpPr>
        <p:spPr bwMode="auto">
          <a:xfrm flipH="1">
            <a:off x="5313363" y="4986338"/>
            <a:ext cx="1222375" cy="433387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703" h="871775">
                <a:moveTo>
                  <a:pt x="1462703" y="104612"/>
                </a:moveTo>
                <a:cubicBezTo>
                  <a:pt x="1254558" y="27121"/>
                  <a:pt x="929476" y="1"/>
                  <a:pt x="685692" y="127861"/>
                </a:cubicBezTo>
                <a:cubicBezTo>
                  <a:pt x="441908" y="255721"/>
                  <a:pt x="121404" y="860151"/>
                  <a:pt x="0" y="87177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00038" y="842963"/>
            <a:ext cx="8623300" cy="3794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21463" y="5332413"/>
            <a:ext cx="461962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5</a:t>
            </a:r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6276975" y="4383088"/>
            <a:ext cx="1047750" cy="574675"/>
            <a:chOff x="6277362" y="4383454"/>
            <a:chExt cx="1047462" cy="573556"/>
          </a:xfrm>
        </p:grpSpPr>
        <p:sp>
          <p:nvSpPr>
            <p:cNvPr id="19473" name="Rectangle 21"/>
            <p:cNvSpPr>
              <a:spLocks noChangeArrowheads="1"/>
            </p:cNvSpPr>
            <p:nvPr/>
          </p:nvSpPr>
          <p:spPr bwMode="auto">
            <a:xfrm>
              <a:off x="6446629" y="4383454"/>
              <a:ext cx="80021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/>
                <a:t>novi</a:t>
              </a:r>
            </a:p>
          </p:txBody>
        </p:sp>
        <p:sp>
          <p:nvSpPr>
            <p:cNvPr id="19474" name="Rectangle 24"/>
            <p:cNvSpPr>
              <a:spLocks noChangeArrowheads="1"/>
            </p:cNvSpPr>
            <p:nvPr/>
          </p:nvSpPr>
          <p:spPr bwMode="auto">
            <a:xfrm>
              <a:off x="6277362" y="4700738"/>
              <a:ext cx="1047462" cy="2562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</p:grpSp>
      <p:cxnSp>
        <p:nvCxnSpPr>
          <p:cNvPr id="64" name="Straight Connector 63"/>
          <p:cNvCxnSpPr>
            <a:cxnSpLocks noChangeShapeType="1"/>
            <a:stCxn id="19474" idx="2"/>
            <a:endCxn id="18" idx="0"/>
          </p:cNvCxnSpPr>
          <p:nvPr/>
        </p:nvCxnSpPr>
        <p:spPr bwMode="auto">
          <a:xfrm rot="16200000" flipH="1">
            <a:off x="6654007" y="5104606"/>
            <a:ext cx="296862" cy="31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0046 L 5.09697E-7 0.043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4302 L 5.09697E-7 0.0939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9391 L 5.09697E-7 0.1448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4481 L 5.09697E-7 0.1887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8783 L 5.09697E-7 0.2389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3895 L 5.09697E-7 0.2884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build="allAtOnce" animBg="1"/>
      <p:bldP spid="30" grpId="0" animBg="1"/>
      <p:bldP spid="31" grpId="0" animBg="1"/>
      <p:bldP spid="32" grpId="0"/>
      <p:bldP spid="21" grpId="0" animBg="1"/>
      <p:bldP spid="56" grpId="0" animBg="1"/>
      <p:bldP spid="56" grpId="1" animBg="1"/>
      <p:bldP spid="56" grpId="2" animBg="1"/>
      <p:bldP spid="56" grpId="3" animBg="1"/>
      <p:bldP spid="56" grpId="4" animBg="1"/>
      <p:bldP spid="56" grpId="5" animBg="1"/>
      <p:bldP spid="56" grpId="6" animBg="1"/>
      <p:bldP spid="56" grpId="7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E865784B-D178-42DE-A2B1-A65754D01D50}" type="slidenum">
              <a:rPr lang="hr-HR"/>
              <a:pPr/>
              <a:t>16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20486E45-0F95-45E8-8354-B86CCEF62820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09563" y="857250"/>
            <a:ext cx="9215437" cy="33480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/>
              <a:t>int dodaj (tip element, Stog *stog) { </a:t>
            </a:r>
          </a:p>
          <a:p>
            <a:r>
              <a:rPr lang="hr-HR" sz="1800"/>
              <a:t>	atom *novi; 	</a:t>
            </a:r>
          </a:p>
          <a:p>
            <a:r>
              <a:rPr lang="hr-HR" sz="1800"/>
              <a:t>	if ((novi = (atom*) malloc(sizeof(atom))) != NULL) { </a:t>
            </a:r>
          </a:p>
          <a:p>
            <a:r>
              <a:rPr lang="hr-HR" sz="1800"/>
              <a:t>		novi-&gt;element = element; </a:t>
            </a:r>
          </a:p>
          <a:p>
            <a:r>
              <a:rPr lang="hr-HR" sz="1800"/>
              <a:t>		novi-&gt;sljed = stog-&gt;vrh;		</a:t>
            </a:r>
          </a:p>
          <a:p>
            <a:r>
              <a:rPr lang="hr-HR" sz="1800"/>
              <a:t>		stog-&gt;vrh = novi;</a:t>
            </a:r>
          </a:p>
          <a:p>
            <a:r>
              <a:rPr lang="hr-HR" sz="1800"/>
              <a:t>		return 1;</a:t>
            </a:r>
          </a:p>
          <a:p>
            <a:r>
              <a:rPr lang="hr-HR" sz="1800"/>
              <a:t>	}</a:t>
            </a:r>
          </a:p>
          <a:p>
            <a:r>
              <a:rPr lang="hr-HR" sz="1800"/>
              <a:t>	else return 0; 	</a:t>
            </a:r>
          </a:p>
          <a:p>
            <a:r>
              <a:rPr lang="hr-HR" sz="180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3050" y="4319588"/>
            <a:ext cx="2911475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73050" y="4676775"/>
            <a:ext cx="2911475" cy="1366838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Stog stog;</a:t>
            </a:r>
          </a:p>
          <a:p>
            <a:pPr>
              <a:defRPr/>
            </a:pPr>
            <a:r>
              <a:rPr lang="hr-HR" sz="1800"/>
              <a:t>init_stog(&amp;stog);</a:t>
            </a:r>
          </a:p>
          <a:p>
            <a:pPr>
              <a:defRPr/>
            </a:pPr>
            <a:r>
              <a:rPr lang="hr-HR" sz="1800"/>
              <a:t>dodaj (5, &amp;stog);</a:t>
            </a:r>
          </a:p>
          <a:p>
            <a:pPr>
              <a:defRPr/>
            </a:pPr>
            <a:r>
              <a:rPr lang="hr-HR" sz="1800"/>
              <a:t>dodaj (3, &amp;stog);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83013" y="4375150"/>
            <a:ext cx="5735637" cy="1968500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sp>
        <p:nvSpPr>
          <p:cNvPr id="20486" name="Rectangle 24"/>
          <p:cNvSpPr>
            <a:spLocks noChangeArrowheads="1"/>
          </p:cNvSpPr>
          <p:nvPr/>
        </p:nvSpPr>
        <p:spPr bwMode="auto">
          <a:xfrm>
            <a:off x="4398963" y="4845050"/>
            <a:ext cx="1020762" cy="266700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20487" name="Rectangle 21"/>
          <p:cNvSpPr>
            <a:spLocks noChangeArrowheads="1"/>
          </p:cNvSpPr>
          <p:nvPr/>
        </p:nvSpPr>
        <p:spPr bwMode="auto">
          <a:xfrm>
            <a:off x="4203700" y="4508500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stog-&gt;vrh</a:t>
            </a:r>
          </a:p>
        </p:txBody>
      </p:sp>
      <p:grpSp>
        <p:nvGrpSpPr>
          <p:cNvPr id="20488" name="Group 18"/>
          <p:cNvGrpSpPr>
            <a:grpSpLocks/>
          </p:cNvGrpSpPr>
          <p:nvPr/>
        </p:nvGrpSpPr>
        <p:grpSpPr bwMode="auto">
          <a:xfrm>
            <a:off x="6408738" y="5254625"/>
            <a:ext cx="790575" cy="1001713"/>
            <a:chOff x="6408370" y="5255394"/>
            <a:chExt cx="791327" cy="1001028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6408370" y="5932793"/>
              <a:ext cx="791327" cy="323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42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20489" name="Group 21"/>
          <p:cNvGrpSpPr>
            <a:grpSpLocks/>
          </p:cNvGrpSpPr>
          <p:nvPr/>
        </p:nvGrpSpPr>
        <p:grpSpPr bwMode="auto">
          <a:xfrm>
            <a:off x="6892925" y="5688013"/>
            <a:ext cx="2447925" cy="646112"/>
            <a:chOff x="6893195" y="5688531"/>
            <a:chExt cx="2448240" cy="644892"/>
          </a:xfrm>
        </p:grpSpPr>
        <p:sp>
          <p:nvSpPr>
            <p:cNvPr id="23" name="Freeform 22"/>
            <p:cNvSpPr/>
            <p:nvPr/>
          </p:nvSpPr>
          <p:spPr bwMode="auto">
            <a:xfrm>
              <a:off x="6893195" y="5688531"/>
              <a:ext cx="2046551" cy="644892"/>
            </a:xfrm>
            <a:custGeom>
              <a:avLst/>
              <a:gdLst>
                <a:gd name="connsiteX0" fmla="*/ 0 w 2045777"/>
                <a:gd name="connsiteY0" fmla="*/ 981559 h 1844298"/>
                <a:gd name="connsiteX1" fmla="*/ 898902 w 2045777"/>
                <a:gd name="connsiteY1" fmla="*/ 1709979 h 1844298"/>
                <a:gd name="connsiteX2" fmla="*/ 1487838 w 2045777"/>
                <a:gd name="connsiteY2" fmla="*/ 175647 h 1844298"/>
                <a:gd name="connsiteX3" fmla="*/ 2045777 w 2045777"/>
                <a:gd name="connsiteY3" fmla="*/ 656095 h 184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5777" h="1844298">
                  <a:moveTo>
                    <a:pt x="0" y="981559"/>
                  </a:moveTo>
                  <a:cubicBezTo>
                    <a:pt x="325464" y="1412928"/>
                    <a:pt x="650929" y="1844298"/>
                    <a:pt x="898902" y="1709979"/>
                  </a:cubicBezTo>
                  <a:cubicBezTo>
                    <a:pt x="1146875" y="1575660"/>
                    <a:pt x="1296692" y="351294"/>
                    <a:pt x="1487838" y="175647"/>
                  </a:cubicBezTo>
                  <a:cubicBezTo>
                    <a:pt x="1678984" y="0"/>
                    <a:pt x="1862380" y="328047"/>
                    <a:pt x="2045777" y="656095"/>
                  </a:cubicBezTo>
                </a:path>
              </a:pathLst>
            </a:cu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0507" name="Group 25"/>
            <p:cNvGrpSpPr>
              <a:grpSpLocks/>
            </p:cNvGrpSpPr>
            <p:nvPr/>
          </p:nvGrpSpPr>
          <p:grpSpPr bwMode="auto">
            <a:xfrm>
              <a:off x="8928685" y="5888705"/>
              <a:ext cx="412750" cy="228600"/>
              <a:chOff x="3504" y="3840"/>
              <a:chExt cx="240" cy="144"/>
            </a:xfrm>
          </p:grpSpPr>
          <p:grpSp>
            <p:nvGrpSpPr>
              <p:cNvPr id="20508" name="Group 26"/>
              <p:cNvGrpSpPr>
                <a:grpSpLocks/>
              </p:cNvGrpSpPr>
              <p:nvPr/>
            </p:nvGrpSpPr>
            <p:grpSpPr bwMode="auto">
              <a:xfrm>
                <a:off x="3504" y="3840"/>
                <a:ext cx="240" cy="96"/>
                <a:chOff x="4272" y="3600"/>
                <a:chExt cx="240" cy="96"/>
              </a:xfrm>
            </p:grpSpPr>
            <p:sp>
              <p:nvSpPr>
                <p:cNvPr id="20510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3600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1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64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12" name="Line 29"/>
                <p:cNvSpPr>
                  <a:spLocks noChangeShapeType="1"/>
                </p:cNvSpPr>
                <p:nvPr/>
              </p:nvSpPr>
              <p:spPr bwMode="auto">
                <a:xfrm>
                  <a:off x="4368" y="369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09" name="Rectangle 30"/>
              <p:cNvSpPr>
                <a:spLocks noChangeArrowheads="1"/>
              </p:cNvSpPr>
              <p:nvPr/>
            </p:nvSpPr>
            <p:spPr bwMode="auto">
              <a:xfrm>
                <a:off x="3504" y="3840"/>
                <a:ext cx="240" cy="14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r-HR" sz="240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30" name="Freeform 20"/>
          <p:cNvSpPr/>
          <p:nvPr/>
        </p:nvSpPr>
        <p:spPr bwMode="auto">
          <a:xfrm flipH="1">
            <a:off x="5313363" y="4986338"/>
            <a:ext cx="1222375" cy="433387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2703" h="871775">
                <a:moveTo>
                  <a:pt x="1462703" y="104612"/>
                </a:moveTo>
                <a:cubicBezTo>
                  <a:pt x="1254558" y="27121"/>
                  <a:pt x="929476" y="1"/>
                  <a:pt x="685692" y="127861"/>
                </a:cubicBezTo>
                <a:cubicBezTo>
                  <a:pt x="441908" y="255721"/>
                  <a:pt x="121404" y="860151"/>
                  <a:pt x="0" y="871775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621463" y="5332413"/>
            <a:ext cx="461962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hr-HR" sz="2800" b="0" ker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Dodavanje novog elementa na stog realiziran listom</a:t>
            </a:r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948613" y="4494213"/>
            <a:ext cx="790575" cy="1001712"/>
            <a:chOff x="6408370" y="5255394"/>
            <a:chExt cx="791327" cy="1001028"/>
          </a:xfrm>
        </p:grpSpPr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6408370" y="5932793"/>
              <a:ext cx="791327" cy="323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42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8161338" y="4572000"/>
            <a:ext cx="461962" cy="5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3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276975" y="4383088"/>
            <a:ext cx="1047750" cy="574675"/>
            <a:chOff x="6277362" y="4383454"/>
            <a:chExt cx="1047462" cy="573556"/>
          </a:xfrm>
        </p:grpSpPr>
        <p:sp>
          <p:nvSpPr>
            <p:cNvPr id="20502" name="Rectangle 21"/>
            <p:cNvSpPr>
              <a:spLocks noChangeArrowheads="1"/>
            </p:cNvSpPr>
            <p:nvPr/>
          </p:nvSpPr>
          <p:spPr bwMode="auto">
            <a:xfrm>
              <a:off x="6446629" y="4383454"/>
              <a:ext cx="80021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/>
                <a:t>novi</a:t>
              </a:r>
            </a:p>
          </p:txBody>
        </p:sp>
        <p:sp>
          <p:nvSpPr>
            <p:cNvPr id="20503" name="Rectangle 24"/>
            <p:cNvSpPr>
              <a:spLocks noChangeArrowheads="1"/>
            </p:cNvSpPr>
            <p:nvPr/>
          </p:nvSpPr>
          <p:spPr bwMode="auto">
            <a:xfrm>
              <a:off x="6277362" y="4700738"/>
              <a:ext cx="1047462" cy="2562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</p:grpSp>
      <p:cxnSp>
        <p:nvCxnSpPr>
          <p:cNvPr id="229393" name="Straight Connector 47"/>
          <p:cNvCxnSpPr>
            <a:cxnSpLocks noChangeShapeType="1"/>
            <a:stCxn id="20503" idx="3"/>
            <a:endCxn id="43" idx="1"/>
          </p:cNvCxnSpPr>
          <p:nvPr/>
        </p:nvCxnSpPr>
        <p:spPr bwMode="auto">
          <a:xfrm>
            <a:off x="7324725" y="4829175"/>
            <a:ext cx="623888" cy="31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29394" name="Straight Connector 52"/>
          <p:cNvCxnSpPr>
            <a:cxnSpLocks noChangeShapeType="1"/>
            <a:endCxn id="21" idx="3"/>
          </p:cNvCxnSpPr>
          <p:nvPr/>
        </p:nvCxnSpPr>
        <p:spPr bwMode="auto">
          <a:xfrm rot="10800000" flipV="1">
            <a:off x="7199313" y="5370513"/>
            <a:ext cx="1262062" cy="22225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7" name="Freeform 20"/>
          <p:cNvSpPr/>
          <p:nvPr/>
        </p:nvSpPr>
        <p:spPr bwMode="auto">
          <a:xfrm flipH="1">
            <a:off x="5294313" y="4430713"/>
            <a:ext cx="2665412" cy="468312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2388" h="990525">
                <a:moveTo>
                  <a:pt x="1442388" y="990524"/>
                </a:moveTo>
                <a:lnTo>
                  <a:pt x="1056396" y="331147"/>
                </a:lnTo>
                <a:cubicBezTo>
                  <a:pt x="920969" y="166610"/>
                  <a:pt x="805891" y="0"/>
                  <a:pt x="629825" y="3301"/>
                </a:cubicBezTo>
                <a:cubicBezTo>
                  <a:pt x="453759" y="6602"/>
                  <a:pt x="121404" y="339330"/>
                  <a:pt x="0" y="35095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3910013" y="5499100"/>
            <a:ext cx="1720850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400">
                <a:latin typeface="+mn-lt"/>
              </a:rPr>
              <a:t>Složenost?</a:t>
            </a:r>
            <a:endParaRPr lang="hr-HR" sz="3200" b="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397" name="Rectangle 58"/>
          <p:cNvSpPr>
            <a:spLocks noChangeArrowheads="1"/>
          </p:cNvSpPr>
          <p:nvPr/>
        </p:nvSpPr>
        <p:spPr bwMode="auto">
          <a:xfrm>
            <a:off x="3884613" y="5811838"/>
            <a:ext cx="95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3200" b="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  <a:endParaRPr lang="hr-HR" sz="3200"/>
          </a:p>
        </p:txBody>
      </p:sp>
      <p:sp>
        <p:nvSpPr>
          <p:cNvPr id="38" name="Rectangle 37"/>
          <p:cNvSpPr/>
          <p:nvPr/>
        </p:nvSpPr>
        <p:spPr bwMode="auto">
          <a:xfrm>
            <a:off x="300038" y="842963"/>
            <a:ext cx="8623300" cy="3794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0046 L 5.09697E-7 0.043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4302 L 5.09697E-7 0.093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9391 L 5.09697E-7 0.1448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4481 L 5.09697E-7 0.1887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8783 L 5.09697E-7 0.238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3895 L 5.09697E-7 0.2884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  <p:bldP spid="58" grpId="0"/>
      <p:bldP spid="229397" grpId="0"/>
      <p:bldP spid="38" grpId="0" animBg="1"/>
      <p:bldP spid="38" grpId="1" animBg="1"/>
      <p:bldP spid="38" grpId="2" animBg="1"/>
      <p:bldP spid="38" grpId="3" animBg="1"/>
      <p:bldP spid="38" grpId="4" animBg="1"/>
      <p:bldP spid="38" grpId="5" animBg="1"/>
      <p:bldP spid="38" grpId="6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ACFE747B-1927-4750-A828-F3B2719C5B96}" type="slidenum">
              <a:rPr lang="hr-HR"/>
              <a:pPr/>
              <a:t>17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BDA8AC4F-B081-4B16-B7B7-CE874A0DA354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3050" y="0"/>
            <a:ext cx="9288463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4" rIns="91426" bIns="45714" anchor="b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hr-HR" sz="2800" b="0" ker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Skidanje elementa sa stoga realiziranog listom - I</a:t>
            </a:r>
          </a:p>
        </p:txBody>
      </p:sp>
      <p:sp>
        <p:nvSpPr>
          <p:cNvPr id="21507" name="Rectangle 14"/>
          <p:cNvSpPr>
            <a:spLocks noChangeArrowheads="1"/>
          </p:cNvSpPr>
          <p:nvPr/>
        </p:nvSpPr>
        <p:spPr bwMode="auto">
          <a:xfrm>
            <a:off x="309563" y="857250"/>
            <a:ext cx="9215437" cy="30178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>
                <a:solidFill>
                  <a:schemeClr val="bg2"/>
                </a:solidFill>
              </a:rPr>
              <a:t>int skini (tip *element, Stog *stog) {</a:t>
            </a:r>
          </a:p>
          <a:p>
            <a:r>
              <a:rPr lang="hr-HR" sz="1800">
                <a:solidFill>
                  <a:schemeClr val="bg2"/>
                </a:solidFill>
              </a:rPr>
              <a:t>	atom *pom;				</a:t>
            </a:r>
          </a:p>
          <a:p>
            <a:r>
              <a:rPr lang="hr-HR" sz="1800">
                <a:solidFill>
                  <a:schemeClr val="bg2"/>
                </a:solidFill>
              </a:rPr>
              <a:t>     	if (stog-&gt;vrh == NULL) return 0;</a:t>
            </a:r>
          </a:p>
          <a:p>
            <a:r>
              <a:rPr lang="hr-HR" sz="1800">
                <a:solidFill>
                  <a:schemeClr val="bg2"/>
                </a:solidFill>
              </a:rPr>
              <a:t>	*element = stog-&gt;vrh-&gt;element; </a:t>
            </a:r>
          </a:p>
          <a:p>
            <a:r>
              <a:rPr lang="hr-HR" sz="1800">
                <a:solidFill>
                  <a:schemeClr val="bg2"/>
                </a:solidFill>
              </a:rPr>
              <a:t>	pom = stog-&gt;vrh-&gt;sljed;    /* adresa novog vrha */</a:t>
            </a:r>
          </a:p>
          <a:p>
            <a:r>
              <a:rPr lang="hr-HR" sz="1800">
                <a:solidFill>
                  <a:schemeClr val="bg2"/>
                </a:solidFill>
              </a:rPr>
              <a:t>	free(stog-&gt;vrh);		/* obriši stari vrh */	</a:t>
            </a:r>
          </a:p>
          <a:p>
            <a:r>
              <a:rPr lang="hr-HR" sz="1800">
                <a:solidFill>
                  <a:schemeClr val="bg2"/>
                </a:solidFill>
              </a:rPr>
              <a:t>	stog-&gt;vrh = pom;           /* postavi novi vrh */</a:t>
            </a:r>
          </a:p>
          <a:p>
            <a:r>
              <a:rPr lang="hr-HR" sz="1800">
                <a:solidFill>
                  <a:schemeClr val="bg2"/>
                </a:solidFill>
              </a:rPr>
              <a:t>	return 1;</a:t>
            </a:r>
          </a:p>
          <a:p>
            <a:r>
              <a:rPr lang="hr-HR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44463" y="4319588"/>
            <a:ext cx="3522662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44463" y="4676775"/>
            <a:ext cx="3522662" cy="1035050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skini (&amp;element, &amp;stog);</a:t>
            </a:r>
          </a:p>
          <a:p>
            <a:pPr>
              <a:defRPr/>
            </a:pPr>
            <a:endParaRPr lang="hr-HR" sz="1800"/>
          </a:p>
          <a:p>
            <a:pPr>
              <a:defRPr/>
            </a:pPr>
            <a:endParaRPr lang="hr-HR" sz="1800"/>
          </a:p>
        </p:txBody>
      </p:sp>
      <p:sp>
        <p:nvSpPr>
          <p:cNvPr id="30" name="Rectangle 29"/>
          <p:cNvSpPr/>
          <p:nvPr/>
        </p:nvSpPr>
        <p:spPr bwMode="auto">
          <a:xfrm>
            <a:off x="3783013" y="4375150"/>
            <a:ext cx="5735637" cy="1968500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398963" y="5113338"/>
            <a:ext cx="1020762" cy="265112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203700" y="4776788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stog-&gt;vrh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553325" y="5138738"/>
            <a:ext cx="792163" cy="1000125"/>
            <a:chOff x="6408370" y="5255394"/>
            <a:chExt cx="791327" cy="1001028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6408370" y="5932280"/>
              <a:ext cx="791327" cy="3241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774113" y="5876925"/>
            <a:ext cx="412750" cy="228600"/>
            <a:chOff x="3504" y="3840"/>
            <a:chExt cx="240" cy="144"/>
          </a:xfrm>
        </p:grpSpPr>
        <p:grpSp>
          <p:nvGrpSpPr>
            <p:cNvPr id="21529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30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766050" y="5214938"/>
            <a:ext cx="461963" cy="585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5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254750" y="5129213"/>
            <a:ext cx="790575" cy="1000125"/>
            <a:chOff x="6408370" y="5255394"/>
            <a:chExt cx="791327" cy="1001028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6408370" y="5932280"/>
              <a:ext cx="791327" cy="3241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6467475" y="5205413"/>
            <a:ext cx="461963" cy="585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3</a:t>
            </a: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V="1">
            <a:off x="8085138" y="5991225"/>
            <a:ext cx="688975" cy="31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5" name="Freeform 20"/>
          <p:cNvSpPr/>
          <p:nvPr/>
        </p:nvSpPr>
        <p:spPr bwMode="auto">
          <a:xfrm flipH="1">
            <a:off x="5294313" y="5135563"/>
            <a:ext cx="990600" cy="147637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666" h="311853">
                <a:moveTo>
                  <a:pt x="1500666" y="311854"/>
                </a:moveTo>
                <a:cubicBezTo>
                  <a:pt x="1274872" y="214064"/>
                  <a:pt x="1073396" y="36965"/>
                  <a:pt x="823285" y="18483"/>
                </a:cubicBezTo>
                <a:cubicBezTo>
                  <a:pt x="573174" y="1"/>
                  <a:pt x="232224" y="86694"/>
                  <a:pt x="0" y="20096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6684963" y="5245100"/>
            <a:ext cx="884237" cy="942975"/>
          </a:xfrm>
          <a:custGeom>
            <a:avLst/>
            <a:gdLst>
              <a:gd name="connsiteX0" fmla="*/ 0 w 883403"/>
              <a:gd name="connsiteY0" fmla="*/ 1400014 h 1671234"/>
              <a:gd name="connsiteX1" fmla="*/ 619932 w 883403"/>
              <a:gd name="connsiteY1" fmla="*/ 1477505 h 1671234"/>
              <a:gd name="connsiteX2" fmla="*/ 573437 w 883403"/>
              <a:gd name="connsiteY2" fmla="*/ 237641 h 1671234"/>
              <a:gd name="connsiteX3" fmla="*/ 883403 w 883403"/>
              <a:gd name="connsiteY3" fmla="*/ 51661 h 167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3403" h="1671234">
                <a:moveTo>
                  <a:pt x="0" y="1400014"/>
                </a:moveTo>
                <a:cubicBezTo>
                  <a:pt x="262179" y="1535624"/>
                  <a:pt x="524359" y="1671234"/>
                  <a:pt x="619932" y="1477505"/>
                </a:cubicBezTo>
                <a:cubicBezTo>
                  <a:pt x="715505" y="1283776"/>
                  <a:pt x="529525" y="475282"/>
                  <a:pt x="573437" y="237641"/>
                </a:cubicBezTo>
                <a:cubicBezTo>
                  <a:pt x="617349" y="0"/>
                  <a:pt x="750376" y="25830"/>
                  <a:pt x="883403" y="5166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00038" y="842963"/>
            <a:ext cx="8623300" cy="3794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7426325" y="4319588"/>
            <a:ext cx="1047750" cy="574675"/>
            <a:chOff x="6277362" y="4383454"/>
            <a:chExt cx="1047462" cy="573556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6446629" y="4383454"/>
              <a:ext cx="80021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/>
                <a:t>pom</a:t>
              </a:r>
            </a:p>
          </p:txBody>
        </p:sp>
        <p:sp>
          <p:nvSpPr>
            <p:cNvPr id="21526" name="Rectangle 24"/>
            <p:cNvSpPr>
              <a:spLocks noChangeArrowheads="1"/>
            </p:cNvSpPr>
            <p:nvPr/>
          </p:nvSpPr>
          <p:spPr bwMode="auto">
            <a:xfrm>
              <a:off x="6277362" y="4700738"/>
              <a:ext cx="1047462" cy="2562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</p:grpSp>
      <p:cxnSp>
        <p:nvCxnSpPr>
          <p:cNvPr id="65" name="Straight Connector 64"/>
          <p:cNvCxnSpPr>
            <a:cxnSpLocks noChangeShapeType="1"/>
            <a:stCxn id="21526" idx="2"/>
            <a:endCxn id="35" idx="0"/>
          </p:cNvCxnSpPr>
          <p:nvPr/>
        </p:nvCxnSpPr>
        <p:spPr bwMode="auto">
          <a:xfrm rot="5400000">
            <a:off x="7827962" y="5016501"/>
            <a:ext cx="24447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68" name="Freeform 20"/>
          <p:cNvSpPr/>
          <p:nvPr/>
        </p:nvSpPr>
        <p:spPr bwMode="auto">
          <a:xfrm flipH="1">
            <a:off x="5294313" y="5113338"/>
            <a:ext cx="2274887" cy="169862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666" h="311853">
                <a:moveTo>
                  <a:pt x="1500666" y="311854"/>
                </a:moveTo>
                <a:cubicBezTo>
                  <a:pt x="1274872" y="214064"/>
                  <a:pt x="1073396" y="36965"/>
                  <a:pt x="823285" y="18483"/>
                </a:cubicBezTo>
                <a:cubicBezTo>
                  <a:pt x="573174" y="1"/>
                  <a:pt x="232224" y="86694"/>
                  <a:pt x="0" y="20096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0046 L 5.09697E-7 0.0430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4302 L 5.09697E-7 0.0939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9391 L 5.09697E-7 0.144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4481 L 5.09697E-7 0.1887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8783 L 5.09697E-7 0.2389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3895 L 5.09697E-7 0.2884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8846 L 5.09697E-7 0.329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build="allAtOnce" animBg="1"/>
      <p:bldP spid="30" grpId="0" animBg="1"/>
      <p:bldP spid="31" grpId="0" animBg="1"/>
      <p:bldP spid="32" grpId="0"/>
      <p:bldP spid="45" grpId="0" animBg="1"/>
      <p:bldP spid="49" grpId="0" animBg="1"/>
      <p:bldP spid="49" grpId="1" animBg="1"/>
      <p:bldP spid="49" grpId="2" animBg="1"/>
      <p:bldP spid="55" grpId="0" animBg="1"/>
      <p:bldP spid="55" grpId="1" animBg="1"/>
      <p:bldP spid="58" grpId="0" animBg="1"/>
      <p:bldP spid="58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44659C64-84DC-48D0-A344-93D8A8CBF774}" type="slidenum">
              <a:rPr lang="hr-HR"/>
              <a:pPr/>
              <a:t>18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2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ABF74232-EC68-4FE7-B74E-3E702BCD931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Skidanje elementa sa stoga realiziranog listom - II</a:t>
            </a: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309563" y="857250"/>
            <a:ext cx="9215437" cy="30178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>
                <a:solidFill>
                  <a:schemeClr val="bg2"/>
                </a:solidFill>
              </a:rPr>
              <a:t>int skini (tip *element, Stog *stog) {</a:t>
            </a:r>
          </a:p>
          <a:p>
            <a:r>
              <a:rPr lang="hr-HR" sz="1800">
                <a:solidFill>
                  <a:schemeClr val="bg2"/>
                </a:solidFill>
              </a:rPr>
              <a:t>	atom *pom;				</a:t>
            </a:r>
          </a:p>
          <a:p>
            <a:r>
              <a:rPr lang="hr-HR" sz="1800">
                <a:solidFill>
                  <a:schemeClr val="bg2"/>
                </a:solidFill>
              </a:rPr>
              <a:t>     	if (stog-&gt;vrh == NULL) return 0;</a:t>
            </a:r>
          </a:p>
          <a:p>
            <a:r>
              <a:rPr lang="hr-HR" sz="1800">
                <a:solidFill>
                  <a:schemeClr val="bg2"/>
                </a:solidFill>
              </a:rPr>
              <a:t>	*element = stog-&gt;vrh-&gt;element; </a:t>
            </a:r>
          </a:p>
          <a:p>
            <a:r>
              <a:rPr lang="hr-HR" sz="1800">
                <a:solidFill>
                  <a:schemeClr val="bg2"/>
                </a:solidFill>
              </a:rPr>
              <a:t>	pom = stog-&gt;vrh-&gt;sljed;    /* adresa novog vrha */</a:t>
            </a:r>
          </a:p>
          <a:p>
            <a:r>
              <a:rPr lang="hr-HR" sz="1800">
                <a:solidFill>
                  <a:schemeClr val="bg2"/>
                </a:solidFill>
              </a:rPr>
              <a:t>	free(stog-&gt;vrh);		/* obriši stari vrh */	</a:t>
            </a:r>
          </a:p>
          <a:p>
            <a:r>
              <a:rPr lang="hr-HR" sz="1800">
                <a:solidFill>
                  <a:schemeClr val="bg2"/>
                </a:solidFill>
              </a:rPr>
              <a:t>	stog-&gt;vrh = pom;           /* postavi novi vrh */</a:t>
            </a:r>
          </a:p>
          <a:p>
            <a:r>
              <a:rPr lang="hr-HR" sz="1800">
                <a:solidFill>
                  <a:schemeClr val="bg2"/>
                </a:solidFill>
              </a:rPr>
              <a:t>	return 1;</a:t>
            </a:r>
          </a:p>
          <a:p>
            <a:r>
              <a:rPr lang="hr-HR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44463" y="4319588"/>
            <a:ext cx="3522662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44463" y="4676775"/>
            <a:ext cx="3522662" cy="1035050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skini (&amp;element, &amp;stog);</a:t>
            </a:r>
          </a:p>
          <a:p>
            <a:pPr>
              <a:defRPr/>
            </a:pPr>
            <a:r>
              <a:rPr lang="hr-HR" sz="1800"/>
              <a:t>skini (&amp;element, &amp;stog);</a:t>
            </a:r>
          </a:p>
          <a:p>
            <a:pPr>
              <a:defRPr/>
            </a:pPr>
            <a:endParaRPr lang="hr-HR" sz="1800"/>
          </a:p>
        </p:txBody>
      </p:sp>
      <p:sp>
        <p:nvSpPr>
          <p:cNvPr id="34" name="Rectangle 33"/>
          <p:cNvSpPr/>
          <p:nvPr/>
        </p:nvSpPr>
        <p:spPr bwMode="auto">
          <a:xfrm>
            <a:off x="3783013" y="4375150"/>
            <a:ext cx="5735637" cy="1968500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sp>
        <p:nvSpPr>
          <p:cNvPr id="22535" name="Rectangle 24"/>
          <p:cNvSpPr>
            <a:spLocks noChangeArrowheads="1"/>
          </p:cNvSpPr>
          <p:nvPr/>
        </p:nvSpPr>
        <p:spPr bwMode="auto">
          <a:xfrm>
            <a:off x="4398963" y="5113338"/>
            <a:ext cx="1020762" cy="265112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4203700" y="4776788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stog-&gt;vrh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553325" y="5138738"/>
            <a:ext cx="792163" cy="1000125"/>
            <a:chOff x="6408370" y="5255394"/>
            <a:chExt cx="791327" cy="1001028"/>
          </a:xfrm>
        </p:grpSpPr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6408370" y="5932280"/>
              <a:ext cx="791327" cy="3241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6408370" y="5255394"/>
              <a:ext cx="791327" cy="6737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hr-HR" sz="2400">
                <a:solidFill>
                  <a:srgbClr val="002060"/>
                </a:solidFill>
              </a:endParaRPr>
            </a:p>
          </p:txBody>
        </p:sp>
      </p:grpSp>
      <p:grpSp>
        <p:nvGrpSpPr>
          <p:cNvPr id="22538" name="Group 25"/>
          <p:cNvGrpSpPr>
            <a:grpSpLocks/>
          </p:cNvGrpSpPr>
          <p:nvPr/>
        </p:nvGrpSpPr>
        <p:grpSpPr bwMode="auto">
          <a:xfrm>
            <a:off x="8774113" y="5876925"/>
            <a:ext cx="412750" cy="228600"/>
            <a:chOff x="3504" y="3840"/>
            <a:chExt cx="240" cy="144"/>
          </a:xfrm>
        </p:grpSpPr>
        <p:grpSp>
          <p:nvGrpSpPr>
            <p:cNvPr id="22548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2550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9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7766050" y="5214938"/>
            <a:ext cx="461963" cy="585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hr-HR" sz="320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flipV="1">
            <a:off x="8085138" y="5991225"/>
            <a:ext cx="688975" cy="317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4" name="Rectangle 53"/>
          <p:cNvSpPr/>
          <p:nvPr/>
        </p:nvSpPr>
        <p:spPr bwMode="auto">
          <a:xfrm>
            <a:off x="300038" y="842963"/>
            <a:ext cx="8623300" cy="3794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7426325" y="4319588"/>
            <a:ext cx="1047750" cy="574675"/>
            <a:chOff x="6277362" y="4383454"/>
            <a:chExt cx="1047462" cy="573556"/>
          </a:xfrm>
        </p:grpSpPr>
        <p:sp>
          <p:nvSpPr>
            <p:cNvPr id="22546" name="Rectangle 21"/>
            <p:cNvSpPr>
              <a:spLocks noChangeArrowheads="1"/>
            </p:cNvSpPr>
            <p:nvPr/>
          </p:nvSpPr>
          <p:spPr bwMode="auto">
            <a:xfrm>
              <a:off x="6446629" y="4383454"/>
              <a:ext cx="80021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/>
                <a:t>pom</a:t>
              </a:r>
            </a:p>
          </p:txBody>
        </p:sp>
        <p:sp>
          <p:nvSpPr>
            <p:cNvPr id="22547" name="Rectangle 24"/>
            <p:cNvSpPr>
              <a:spLocks noChangeArrowheads="1"/>
            </p:cNvSpPr>
            <p:nvPr/>
          </p:nvSpPr>
          <p:spPr bwMode="auto">
            <a:xfrm>
              <a:off x="6277362" y="4700738"/>
              <a:ext cx="1047462" cy="2562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</p:grpSp>
      <p:sp>
        <p:nvSpPr>
          <p:cNvPr id="59" name="Freeform 20"/>
          <p:cNvSpPr/>
          <p:nvPr/>
        </p:nvSpPr>
        <p:spPr bwMode="auto">
          <a:xfrm flipH="1">
            <a:off x="5294313" y="5113338"/>
            <a:ext cx="2274887" cy="169862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666" h="311853">
                <a:moveTo>
                  <a:pt x="1500666" y="311854"/>
                </a:moveTo>
                <a:cubicBezTo>
                  <a:pt x="1274872" y="214064"/>
                  <a:pt x="1073396" y="36965"/>
                  <a:pt x="823285" y="18483"/>
                </a:cubicBezTo>
                <a:cubicBezTo>
                  <a:pt x="573174" y="1"/>
                  <a:pt x="232224" y="86694"/>
                  <a:pt x="0" y="200962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reeform 20"/>
          <p:cNvSpPr/>
          <p:nvPr/>
        </p:nvSpPr>
        <p:spPr bwMode="auto">
          <a:xfrm flipH="1">
            <a:off x="8297863" y="4813300"/>
            <a:ext cx="715962" cy="1030288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681724 w 1681724"/>
              <a:gd name="connsiteY0" fmla="*/ 598501 h 2429273"/>
              <a:gd name="connsiteX1" fmla="*/ 1004343 w 1681724"/>
              <a:gd name="connsiteY1" fmla="*/ 305130 h 2429273"/>
              <a:gd name="connsiteX2" fmla="*/ 0 w 1681724"/>
              <a:gd name="connsiteY2" fmla="*/ 2429274 h 2429273"/>
              <a:gd name="connsiteX0" fmla="*/ 1728900 w 1728900"/>
              <a:gd name="connsiteY0" fmla="*/ 598499 h 2429273"/>
              <a:gd name="connsiteX1" fmla="*/ 1051519 w 1728900"/>
              <a:gd name="connsiteY1" fmla="*/ 305128 h 2429273"/>
              <a:gd name="connsiteX2" fmla="*/ 47176 w 1728900"/>
              <a:gd name="connsiteY2" fmla="*/ 2429272 h 2429273"/>
              <a:gd name="connsiteX0" fmla="*/ 1957236 w 1957236"/>
              <a:gd name="connsiteY0" fmla="*/ 332145 h 2162917"/>
              <a:gd name="connsiteX1" fmla="*/ 280287 w 1957236"/>
              <a:gd name="connsiteY1" fmla="*/ 305129 h 2162917"/>
              <a:gd name="connsiteX2" fmla="*/ 275512 w 1957236"/>
              <a:gd name="connsiteY2" fmla="*/ 2162918 h 2162917"/>
              <a:gd name="connsiteX0" fmla="*/ 573077 w 573077"/>
              <a:gd name="connsiteY0" fmla="*/ 332146 h 2162919"/>
              <a:gd name="connsiteX1" fmla="*/ 82550 w 573077"/>
              <a:gd name="connsiteY1" fmla="*/ 305129 h 2162919"/>
              <a:gd name="connsiteX2" fmla="*/ 77775 w 573077"/>
              <a:gd name="connsiteY2" fmla="*/ 2162918 h 2162919"/>
              <a:gd name="connsiteX0" fmla="*/ 542478 w 542478"/>
              <a:gd name="connsiteY0" fmla="*/ 97791 h 1928562"/>
              <a:gd name="connsiteX1" fmla="*/ 152173 w 542478"/>
              <a:gd name="connsiteY1" fmla="*/ 526157 h 1928562"/>
              <a:gd name="connsiteX2" fmla="*/ 47176 w 542478"/>
              <a:gd name="connsiteY2" fmla="*/ 1928563 h 1928562"/>
              <a:gd name="connsiteX0" fmla="*/ 507178 w 507178"/>
              <a:gd name="connsiteY0" fmla="*/ 97791 h 1928562"/>
              <a:gd name="connsiteX1" fmla="*/ 116873 w 507178"/>
              <a:gd name="connsiteY1" fmla="*/ 526157 h 1928562"/>
              <a:gd name="connsiteX2" fmla="*/ 11876 w 507178"/>
              <a:gd name="connsiteY2" fmla="*/ 1928563 h 1928562"/>
              <a:gd name="connsiteX0" fmla="*/ 548128 w 548128"/>
              <a:gd name="connsiteY0" fmla="*/ 97791 h 1928564"/>
              <a:gd name="connsiteX1" fmla="*/ 157823 w 548128"/>
              <a:gd name="connsiteY1" fmla="*/ 526157 h 1928564"/>
              <a:gd name="connsiteX2" fmla="*/ 11876 w 548128"/>
              <a:gd name="connsiteY2" fmla="*/ 1928564 h 1928564"/>
              <a:gd name="connsiteX0" fmla="*/ 536252 w 536252"/>
              <a:gd name="connsiteY0" fmla="*/ 97791 h 1928564"/>
              <a:gd name="connsiteX1" fmla="*/ 145947 w 536252"/>
              <a:gd name="connsiteY1" fmla="*/ 526157 h 1928564"/>
              <a:gd name="connsiteX2" fmla="*/ 0 w 536252"/>
              <a:gd name="connsiteY2" fmla="*/ 1928564 h 1928564"/>
              <a:gd name="connsiteX0" fmla="*/ 489424 w 489424"/>
              <a:gd name="connsiteY0" fmla="*/ 97789 h 2191122"/>
              <a:gd name="connsiteX1" fmla="*/ 145947 w 489424"/>
              <a:gd name="connsiteY1" fmla="*/ 788715 h 2191122"/>
              <a:gd name="connsiteX2" fmla="*/ 0 w 489424"/>
              <a:gd name="connsiteY2" fmla="*/ 2191122 h 2191122"/>
              <a:gd name="connsiteX0" fmla="*/ 489424 w 489424"/>
              <a:gd name="connsiteY0" fmla="*/ 0 h 2093333"/>
              <a:gd name="connsiteX1" fmla="*/ 145947 w 489424"/>
              <a:gd name="connsiteY1" fmla="*/ 690926 h 2093333"/>
              <a:gd name="connsiteX2" fmla="*/ 0 w 489424"/>
              <a:gd name="connsiteY2" fmla="*/ 2093333 h 209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424" h="2093333">
                <a:moveTo>
                  <a:pt x="489424" y="0"/>
                </a:moveTo>
                <a:cubicBezTo>
                  <a:pt x="263630" y="175997"/>
                  <a:pt x="227518" y="342037"/>
                  <a:pt x="145947" y="690926"/>
                </a:cubicBezTo>
                <a:cubicBezTo>
                  <a:pt x="64376" y="1039815"/>
                  <a:pt x="35661" y="1471163"/>
                  <a:pt x="0" y="2093333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Freeform 20"/>
          <p:cNvSpPr/>
          <p:nvPr/>
        </p:nvSpPr>
        <p:spPr bwMode="auto">
          <a:xfrm flipH="1">
            <a:off x="5322888" y="5237163"/>
            <a:ext cx="3451225" cy="598487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481912 w 1481912"/>
              <a:gd name="connsiteY0" fmla="*/ 97790 h 308743"/>
              <a:gd name="connsiteX1" fmla="*/ 823285 w 1481912"/>
              <a:gd name="connsiteY1" fmla="*/ 126264 h 308743"/>
              <a:gd name="connsiteX2" fmla="*/ 0 w 1481912"/>
              <a:gd name="connsiteY2" fmla="*/ 308743 h 308743"/>
              <a:gd name="connsiteX0" fmla="*/ 1481912 w 1481912"/>
              <a:gd name="connsiteY0" fmla="*/ 6685 h 217638"/>
              <a:gd name="connsiteX1" fmla="*/ 823285 w 1481912"/>
              <a:gd name="connsiteY1" fmla="*/ 35159 h 217638"/>
              <a:gd name="connsiteX2" fmla="*/ 0 w 1481912"/>
              <a:gd name="connsiteY2" fmla="*/ 217638 h 21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912" h="217638">
                <a:moveTo>
                  <a:pt x="1481912" y="6685"/>
                </a:moveTo>
                <a:cubicBezTo>
                  <a:pt x="1125514" y="6685"/>
                  <a:pt x="1070270" y="0"/>
                  <a:pt x="823285" y="35159"/>
                </a:cubicBezTo>
                <a:cubicBezTo>
                  <a:pt x="576300" y="70318"/>
                  <a:pt x="232224" y="103370"/>
                  <a:pt x="0" y="21763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0046 L 5.09697E-7 0.043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4302 L 5.09697E-7 0.093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9391 L 5.09697E-7 0.1448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4481 L 5.09697E-7 0.188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18783 L 5.09697E-7 0.2389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3895 L 5.09697E-7 0.288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28846 L 5.09697E-7 0.329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4" grpId="0" animBg="1"/>
      <p:bldP spid="54" grpId="1" animBg="1"/>
      <p:bldP spid="54" grpId="2" animBg="1"/>
      <p:bldP spid="54" grpId="3" animBg="1"/>
      <p:bldP spid="54" grpId="4" animBg="1"/>
      <p:bldP spid="54" grpId="5" animBg="1"/>
      <p:bldP spid="54" grpId="6" animBg="1"/>
      <p:bldP spid="54" grpId="7" animBg="1"/>
      <p:bldP spid="54" grpId="8" animBg="1"/>
      <p:bldP spid="59" grpId="0" animBg="1"/>
      <p:bldP spid="60" grpId="0" animBg="1"/>
      <p:bldP spid="60" grpId="1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BD2CC40A-2BE5-43BE-9A21-DAC21BF73B54}" type="slidenum">
              <a:rPr lang="hr-HR"/>
              <a:pPr/>
              <a:t>19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285B0CB9-4D4F-40C9-890D-B824723C330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Skidanje elementa s </a:t>
            </a:r>
            <a:r>
              <a:rPr lang="hr-HR">
                <a:solidFill>
                  <a:srgbClr val="FF0000"/>
                </a:solidFill>
              </a:rPr>
              <a:t>praznog</a:t>
            </a:r>
            <a:r>
              <a:rPr lang="hr-HR"/>
              <a:t> stoga realiziranog listom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309563" y="857250"/>
            <a:ext cx="9215437" cy="3017838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>
                <a:solidFill>
                  <a:schemeClr val="bg2"/>
                </a:solidFill>
              </a:rPr>
              <a:t>int skini (tip *element, Stog *stog) {</a:t>
            </a:r>
          </a:p>
          <a:p>
            <a:r>
              <a:rPr lang="hr-HR" sz="1800">
                <a:solidFill>
                  <a:schemeClr val="bg2"/>
                </a:solidFill>
              </a:rPr>
              <a:t>	atom *pom;				</a:t>
            </a:r>
          </a:p>
          <a:p>
            <a:r>
              <a:rPr lang="hr-HR" sz="1800">
                <a:solidFill>
                  <a:schemeClr val="bg2"/>
                </a:solidFill>
              </a:rPr>
              <a:t>     	if (stog-&gt;vrh == NULL) return 0;</a:t>
            </a:r>
          </a:p>
          <a:p>
            <a:r>
              <a:rPr lang="hr-HR" sz="1800">
                <a:solidFill>
                  <a:schemeClr val="bg2"/>
                </a:solidFill>
              </a:rPr>
              <a:t>	*element = stog-&gt;vrh-&gt;element; </a:t>
            </a:r>
          </a:p>
          <a:p>
            <a:r>
              <a:rPr lang="hr-HR" sz="1800">
                <a:solidFill>
                  <a:schemeClr val="bg2"/>
                </a:solidFill>
              </a:rPr>
              <a:t>	pom = stog-&gt;vrh-&gt;sljed; 	/* adresa novog vrha */</a:t>
            </a:r>
          </a:p>
          <a:p>
            <a:r>
              <a:rPr lang="hr-HR" sz="1800">
                <a:solidFill>
                  <a:schemeClr val="bg2"/>
                </a:solidFill>
              </a:rPr>
              <a:t>	free(stog-&gt;vrh);		/* obriši stari vrh */	</a:t>
            </a:r>
          </a:p>
          <a:p>
            <a:r>
              <a:rPr lang="hr-HR" sz="1800">
                <a:solidFill>
                  <a:schemeClr val="bg2"/>
                </a:solidFill>
              </a:rPr>
              <a:t>	stog-&gt;vrh = pom;           /* postavi novi vrh */</a:t>
            </a:r>
          </a:p>
          <a:p>
            <a:r>
              <a:rPr lang="hr-HR" sz="1800">
                <a:solidFill>
                  <a:schemeClr val="bg2"/>
                </a:solidFill>
              </a:rPr>
              <a:t>	return 1;</a:t>
            </a:r>
          </a:p>
          <a:p>
            <a:r>
              <a:rPr lang="hr-HR" sz="180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44463" y="4319588"/>
            <a:ext cx="3522662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44463" y="4676775"/>
            <a:ext cx="3522662" cy="1035050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skini (&amp;element, &amp;stog);</a:t>
            </a:r>
          </a:p>
          <a:p>
            <a:pPr>
              <a:defRPr/>
            </a:pPr>
            <a:r>
              <a:rPr lang="hr-HR" sz="1800"/>
              <a:t>skini (&amp;element, &amp;stog);</a:t>
            </a:r>
          </a:p>
          <a:p>
            <a:pPr>
              <a:defRPr/>
            </a:pPr>
            <a:r>
              <a:rPr lang="hr-HR" sz="1800"/>
              <a:t>skini (&amp;element, &amp;stog);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83013" y="4375150"/>
            <a:ext cx="5735637" cy="1968500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sp>
        <p:nvSpPr>
          <p:cNvPr id="23559" name="Rectangle 24"/>
          <p:cNvSpPr>
            <a:spLocks noChangeArrowheads="1"/>
          </p:cNvSpPr>
          <p:nvPr/>
        </p:nvSpPr>
        <p:spPr bwMode="auto">
          <a:xfrm>
            <a:off x="4398963" y="5113338"/>
            <a:ext cx="1020762" cy="265112"/>
          </a:xfrm>
          <a:prstGeom prst="rect">
            <a:avLst/>
          </a:prstGeom>
          <a:solidFill>
            <a:srgbClr val="FFCC99">
              <a:alpha val="50195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hr-HR" sz="2400"/>
          </a:p>
        </p:txBody>
      </p:sp>
      <p:sp>
        <p:nvSpPr>
          <p:cNvPr id="23560" name="Rectangle 21"/>
          <p:cNvSpPr>
            <a:spLocks noChangeArrowheads="1"/>
          </p:cNvSpPr>
          <p:nvPr/>
        </p:nvSpPr>
        <p:spPr bwMode="auto">
          <a:xfrm>
            <a:off x="4203700" y="4776788"/>
            <a:ext cx="1555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>
                <a:solidFill>
                  <a:srgbClr val="FF0000"/>
                </a:solidFill>
              </a:rPr>
              <a:t>stog-&gt;vrh</a:t>
            </a:r>
          </a:p>
        </p:txBody>
      </p:sp>
      <p:grpSp>
        <p:nvGrpSpPr>
          <p:cNvPr id="23561" name="Group 25"/>
          <p:cNvGrpSpPr>
            <a:grpSpLocks/>
          </p:cNvGrpSpPr>
          <p:nvPr/>
        </p:nvGrpSpPr>
        <p:grpSpPr bwMode="auto">
          <a:xfrm>
            <a:off x="8774113" y="5876925"/>
            <a:ext cx="412750" cy="228600"/>
            <a:chOff x="3504" y="3840"/>
            <a:chExt cx="240" cy="144"/>
          </a:xfrm>
        </p:grpSpPr>
        <p:grpSp>
          <p:nvGrpSpPr>
            <p:cNvPr id="23569" name="Group 26"/>
            <p:cNvGrpSpPr>
              <a:grpSpLocks/>
            </p:cNvGrpSpPr>
            <p:nvPr/>
          </p:nvGrpSpPr>
          <p:grpSpPr bwMode="auto">
            <a:xfrm>
              <a:off x="3504" y="3840"/>
              <a:ext cx="240" cy="96"/>
              <a:chOff x="4272" y="3600"/>
              <a:chExt cx="240" cy="96"/>
            </a:xfrm>
          </p:grpSpPr>
          <p:sp>
            <p:nvSpPr>
              <p:cNvPr id="23571" name="Line 27"/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28"/>
              <p:cNvSpPr>
                <a:spLocks noChangeShapeType="1"/>
              </p:cNvSpPr>
              <p:nvPr/>
            </p:nvSpPr>
            <p:spPr bwMode="auto">
              <a:xfrm>
                <a:off x="4320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29"/>
              <p:cNvSpPr>
                <a:spLocks noChangeShapeType="1"/>
              </p:cNvSpPr>
              <p:nvPr/>
            </p:nvSpPr>
            <p:spPr bwMode="auto">
              <a:xfrm>
                <a:off x="4368" y="369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70" name="Rectangle 30"/>
            <p:cNvSpPr>
              <a:spLocks noChangeArrowheads="1"/>
            </p:cNvSpPr>
            <p:nvPr/>
          </p:nvSpPr>
          <p:spPr bwMode="auto">
            <a:xfrm>
              <a:off x="3504" y="3840"/>
              <a:ext cx="240" cy="14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r-HR" sz="2400">
                <a:solidFill>
                  <a:srgbClr val="002060"/>
                </a:solidFill>
              </a:endParaRPr>
            </a:p>
          </p:txBody>
        </p:sp>
      </p:grpSp>
      <p:sp>
        <p:nvSpPr>
          <p:cNvPr id="47" name="Freeform 20"/>
          <p:cNvSpPr/>
          <p:nvPr/>
        </p:nvSpPr>
        <p:spPr bwMode="auto">
          <a:xfrm flipH="1">
            <a:off x="5322888" y="5237163"/>
            <a:ext cx="3451225" cy="598487"/>
          </a:xfrm>
          <a:custGeom>
            <a:avLst/>
            <a:gdLst>
              <a:gd name="connsiteX0" fmla="*/ 1332855 w 1477506"/>
              <a:gd name="connsiteY0" fmla="*/ 534691 h 534691"/>
              <a:gd name="connsiteX1" fmla="*/ 1332855 w 1477506"/>
              <a:gd name="connsiteY1" fmla="*/ 441701 h 534691"/>
              <a:gd name="connsiteX2" fmla="*/ 464950 w 1477506"/>
              <a:gd name="connsiteY2" fmla="*/ 69742 h 534691"/>
              <a:gd name="connsiteX3" fmla="*/ 0 w 1477506"/>
              <a:gd name="connsiteY3" fmla="*/ 23247 h 534691"/>
              <a:gd name="connsiteX0" fmla="*/ 1713823 w 1786148"/>
              <a:gd name="connsiteY0" fmla="*/ 534691 h 534691"/>
              <a:gd name="connsiteX1" fmla="*/ 1332855 w 1786148"/>
              <a:gd name="connsiteY1" fmla="*/ 441701 h 534691"/>
              <a:gd name="connsiteX2" fmla="*/ 464950 w 1786148"/>
              <a:gd name="connsiteY2" fmla="*/ 69742 h 534691"/>
              <a:gd name="connsiteX3" fmla="*/ 0 w 1786148"/>
              <a:gd name="connsiteY3" fmla="*/ 23247 h 53469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332855 w 1332855"/>
              <a:gd name="connsiteY0" fmla="*/ 441701 h 441701"/>
              <a:gd name="connsiteX1" fmla="*/ 464950 w 1332855"/>
              <a:gd name="connsiteY1" fmla="*/ 69742 h 441701"/>
              <a:gd name="connsiteX2" fmla="*/ 0 w 1332855"/>
              <a:gd name="connsiteY2" fmla="*/ 23247 h 441701"/>
              <a:gd name="connsiteX0" fmla="*/ 1462703 w 1462703"/>
              <a:gd name="connsiteY0" fmla="*/ 499819 h 1266982"/>
              <a:gd name="connsiteX1" fmla="*/ 594798 w 1462703"/>
              <a:gd name="connsiteY1" fmla="*/ 127860 h 1266982"/>
              <a:gd name="connsiteX2" fmla="*/ 0 w 1462703"/>
              <a:gd name="connsiteY2" fmla="*/ 1266982 h 1266982"/>
              <a:gd name="connsiteX0" fmla="*/ 1462703 w 1462703"/>
              <a:gd name="connsiteY0" fmla="*/ 104612 h 871775"/>
              <a:gd name="connsiteX1" fmla="*/ 685692 w 1462703"/>
              <a:gd name="connsiteY1" fmla="*/ 127861 h 871775"/>
              <a:gd name="connsiteX2" fmla="*/ 0 w 1462703"/>
              <a:gd name="connsiteY2" fmla="*/ 871775 h 871775"/>
              <a:gd name="connsiteX0" fmla="*/ 1462703 w 1462703"/>
              <a:gd name="connsiteY0" fmla="*/ 1115083 h 1882246"/>
              <a:gd name="connsiteX1" fmla="*/ 650140 w 1462703"/>
              <a:gd name="connsiteY1" fmla="*/ 127860 h 1882246"/>
              <a:gd name="connsiteX2" fmla="*/ 0 w 1462703"/>
              <a:gd name="connsiteY2" fmla="*/ 1882246 h 1882246"/>
              <a:gd name="connsiteX0" fmla="*/ 1442388 w 1442388"/>
              <a:gd name="connsiteY0" fmla="*/ 1093817 h 1093818"/>
              <a:gd name="connsiteX1" fmla="*/ 629825 w 1442388"/>
              <a:gd name="connsiteY1" fmla="*/ 106594 h 1093818"/>
              <a:gd name="connsiteX2" fmla="*/ 0 w 1442388"/>
              <a:gd name="connsiteY2" fmla="*/ 454247 h 1093818"/>
              <a:gd name="connsiteX0" fmla="*/ 1442388 w 1442388"/>
              <a:gd name="connsiteY0" fmla="*/ 990524 h 990525"/>
              <a:gd name="connsiteX1" fmla="*/ 1056396 w 1442388"/>
              <a:gd name="connsiteY1" fmla="*/ 331147 h 990525"/>
              <a:gd name="connsiteX2" fmla="*/ 629825 w 1442388"/>
              <a:gd name="connsiteY2" fmla="*/ 3301 h 990525"/>
              <a:gd name="connsiteX3" fmla="*/ 0 w 1442388"/>
              <a:gd name="connsiteY3" fmla="*/ 350954 h 990525"/>
              <a:gd name="connsiteX0" fmla="*/ 1500666 w 1500666"/>
              <a:gd name="connsiteY0" fmla="*/ 1078638 h 1078639"/>
              <a:gd name="connsiteX1" fmla="*/ 1114674 w 1500666"/>
              <a:gd name="connsiteY1" fmla="*/ 419261 h 1078639"/>
              <a:gd name="connsiteX2" fmla="*/ 688103 w 1500666"/>
              <a:gd name="connsiteY2" fmla="*/ 91415 h 1078639"/>
              <a:gd name="connsiteX3" fmla="*/ 0 w 1500666"/>
              <a:gd name="connsiteY3" fmla="*/ 967746 h 1078639"/>
              <a:gd name="connsiteX0" fmla="*/ 1500666 w 1500666"/>
              <a:gd name="connsiteY0" fmla="*/ 823915 h 1026126"/>
              <a:gd name="connsiteX1" fmla="*/ 1114674 w 1500666"/>
              <a:gd name="connsiteY1" fmla="*/ 164538 h 1026126"/>
              <a:gd name="connsiteX2" fmla="*/ 586116 w 1500666"/>
              <a:gd name="connsiteY2" fmla="*/ 934712 h 1026126"/>
              <a:gd name="connsiteX3" fmla="*/ 0 w 1500666"/>
              <a:gd name="connsiteY3" fmla="*/ 713023 h 1026126"/>
              <a:gd name="connsiteX0" fmla="*/ 1500666 w 1500666"/>
              <a:gd name="connsiteY0" fmla="*/ 677859 h 677858"/>
              <a:gd name="connsiteX1" fmla="*/ 1114674 w 1500666"/>
              <a:gd name="connsiteY1" fmla="*/ 18482 h 677858"/>
              <a:gd name="connsiteX2" fmla="*/ 0 w 1500666"/>
              <a:gd name="connsiteY2" fmla="*/ 566967 h 677858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500666 w 1500666"/>
              <a:gd name="connsiteY0" fmla="*/ 311854 h 311853"/>
              <a:gd name="connsiteX1" fmla="*/ 823285 w 1500666"/>
              <a:gd name="connsiteY1" fmla="*/ 18483 h 311853"/>
              <a:gd name="connsiteX2" fmla="*/ 0 w 1500666"/>
              <a:gd name="connsiteY2" fmla="*/ 200962 h 311853"/>
              <a:gd name="connsiteX0" fmla="*/ 1481912 w 1481912"/>
              <a:gd name="connsiteY0" fmla="*/ 97790 h 308743"/>
              <a:gd name="connsiteX1" fmla="*/ 823285 w 1481912"/>
              <a:gd name="connsiteY1" fmla="*/ 126264 h 308743"/>
              <a:gd name="connsiteX2" fmla="*/ 0 w 1481912"/>
              <a:gd name="connsiteY2" fmla="*/ 308743 h 308743"/>
              <a:gd name="connsiteX0" fmla="*/ 1481912 w 1481912"/>
              <a:gd name="connsiteY0" fmla="*/ 6685 h 217638"/>
              <a:gd name="connsiteX1" fmla="*/ 823285 w 1481912"/>
              <a:gd name="connsiteY1" fmla="*/ 35159 h 217638"/>
              <a:gd name="connsiteX2" fmla="*/ 0 w 1481912"/>
              <a:gd name="connsiteY2" fmla="*/ 217638 h 21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912" h="217638">
                <a:moveTo>
                  <a:pt x="1481912" y="6685"/>
                </a:moveTo>
                <a:cubicBezTo>
                  <a:pt x="1125514" y="6685"/>
                  <a:pt x="1070270" y="0"/>
                  <a:pt x="823285" y="35159"/>
                </a:cubicBezTo>
                <a:cubicBezTo>
                  <a:pt x="576300" y="70318"/>
                  <a:pt x="232224" y="103370"/>
                  <a:pt x="0" y="21763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00038" y="842963"/>
            <a:ext cx="8623300" cy="37941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426325" y="4319588"/>
            <a:ext cx="1047750" cy="574675"/>
            <a:chOff x="6277362" y="4383454"/>
            <a:chExt cx="1047462" cy="573556"/>
          </a:xfrm>
        </p:grpSpPr>
        <p:sp>
          <p:nvSpPr>
            <p:cNvPr id="23567" name="Rectangle 21"/>
            <p:cNvSpPr>
              <a:spLocks noChangeArrowheads="1"/>
            </p:cNvSpPr>
            <p:nvPr/>
          </p:nvSpPr>
          <p:spPr bwMode="auto">
            <a:xfrm>
              <a:off x="6446629" y="4383454"/>
              <a:ext cx="800219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/>
                <a:t>pom</a:t>
              </a:r>
            </a:p>
          </p:txBody>
        </p:sp>
        <p:sp>
          <p:nvSpPr>
            <p:cNvPr id="23568" name="Rectangle 24"/>
            <p:cNvSpPr>
              <a:spLocks noChangeArrowheads="1"/>
            </p:cNvSpPr>
            <p:nvPr/>
          </p:nvSpPr>
          <p:spPr bwMode="auto">
            <a:xfrm>
              <a:off x="6277362" y="4700738"/>
              <a:ext cx="1047462" cy="25627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hr-HR" sz="2400"/>
            </a:p>
          </p:txBody>
        </p:sp>
      </p:grp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3910013" y="5886450"/>
            <a:ext cx="17208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400">
                <a:latin typeface="+mn-lt"/>
              </a:rPr>
              <a:t>Složenost?</a:t>
            </a:r>
            <a:endParaRPr lang="hr-HR" sz="3200" b="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462" name="Rectangle 52"/>
          <p:cNvSpPr>
            <a:spLocks noChangeArrowheads="1"/>
          </p:cNvSpPr>
          <p:nvPr/>
        </p:nvSpPr>
        <p:spPr bwMode="auto">
          <a:xfrm>
            <a:off x="5394325" y="5811838"/>
            <a:ext cx="95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3200" b="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  <a:endParaRPr lang="hr-HR" sz="32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0046 L 5.09697E-7 0.043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09697E-7 0.04302 L 5.09697E-7 0.093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8" grpId="3" animBg="1"/>
      <p:bldP spid="52" grpId="0"/>
      <p:bldP spid="2324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F578DB0C-D015-48E8-BBA1-3D6F46F3CA90}" type="slidenum">
              <a:rPr lang="hr-HR"/>
              <a:pPr/>
              <a:t>2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920DE7E-6A21-4EFF-8E45-2BD5D294872B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59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Creative Commons</a:t>
            </a:r>
          </a:p>
        </p:txBody>
      </p:sp>
      <p:sp>
        <p:nvSpPr>
          <p:cNvPr id="259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3" y="981075"/>
            <a:ext cx="7704137" cy="345598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hr-HR" sz="2000" b="1" smtClean="0"/>
              <a:t>slobodno smijete: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dijeliti</a:t>
            </a:r>
            <a:r>
              <a:rPr lang="hr-HR" sz="1800" smtClean="0"/>
              <a:t> — umnožavati, distribuirati i javnosti priopćavati djelo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remiksirati</a:t>
            </a:r>
            <a:r>
              <a:rPr lang="hr-HR" sz="1800" smtClean="0"/>
              <a:t> — prerađivati djelo </a:t>
            </a:r>
          </a:p>
          <a:p>
            <a:pPr>
              <a:lnSpc>
                <a:spcPct val="95000"/>
              </a:lnSpc>
            </a:pPr>
            <a:r>
              <a:rPr lang="hr-HR" sz="2000" b="1" smtClean="0"/>
              <a:t>pod sljedećim uvjetima: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imenovanje</a:t>
            </a:r>
            <a:r>
              <a:rPr lang="hr-HR" sz="1800" smtClean="0"/>
              <a:t>. Morate priznati i označiti autorstvo djela na način kako je specificirao autor ili davatelj licence (ali ne način koji bi sugerirao da Vi ili Vaše korištenje njegova djela imate njegovu izravnu podršku).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nekomercijalno</a:t>
            </a:r>
            <a:r>
              <a:rPr lang="hr-HR" sz="1800" smtClean="0"/>
              <a:t>. Ovo djelo ne smijete koristiti u komercijalne svrhe. </a:t>
            </a:r>
          </a:p>
          <a:p>
            <a:pPr lvl="1">
              <a:lnSpc>
                <a:spcPct val="95000"/>
              </a:lnSpc>
            </a:pPr>
            <a:r>
              <a:rPr lang="hr-HR" sz="1800" b="1" smtClean="0"/>
              <a:t>dijeli pod istim uvjetima</a:t>
            </a:r>
            <a:r>
              <a:rPr lang="hr-HR" sz="1800" smtClean="0"/>
              <a:t>. Ako ovo djelo izmijenite, preoblikujete ili stvarate koristeći ga, preradu možete distribuirati samo pod licencom koja je ista ili slična ovoj. </a:t>
            </a:r>
          </a:p>
        </p:txBody>
      </p:sp>
      <p:pic>
        <p:nvPicPr>
          <p:cNvPr id="6148" name="Picture 4" descr="The image “http://creativecommons.org/images/deed/share.png” cannot be displayed, because it contains error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10509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The image “http://creativecommons.org/images/deed/remix.png” cannot be displayed, because it contains error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3938" y="169862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The image “http://creativecommons.org/images/deed/by.png” cannot be displayed, because it contains errors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 descr="The image “http://creativecommons.org/images/deed/nc.png” cannot be displayed, because it contains errors.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938" y="2995613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 descr="The image “http://creativecommons.org/images/deed/sa.png” cannot be displayed, because it contains errors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3938" y="3571875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88950" y="4797425"/>
            <a:ext cx="9072563" cy="1301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 b="0">
                <a:latin typeface="Arial Narrow" pitchFamily="34" charset="0"/>
              </a:rPr>
              <a:t>U slučaju daljnjeg korištenja ili distribuiranja morate drugima jasno dati do znanja licencne uvjete ovog djela. Najbolji način da to učinite je linkom na ovu internetsku stranicu. </a:t>
            </a:r>
          </a:p>
          <a:p>
            <a:r>
              <a:rPr lang="hr-HR" sz="1800" b="0">
                <a:latin typeface="Arial Narrow" pitchFamily="34" charset="0"/>
              </a:rPr>
              <a:t>Od svakog od gornjih uvjeta moguće je odstupiti, ako dobijete dopuštenje nositelja autorskog prava. </a:t>
            </a:r>
          </a:p>
          <a:p>
            <a:r>
              <a:rPr lang="hr-HR" sz="1800" b="0">
                <a:latin typeface="Arial Narrow" pitchFamily="34" charset="0"/>
              </a:rPr>
              <a:t>Ništa u ovoj licenci ne narušava ili ograničava autorova moralna prava.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560388" y="6121400"/>
            <a:ext cx="907256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1400" b="0">
                <a:latin typeface="Arial Narrow" pitchFamily="34" charset="0"/>
              </a:rPr>
              <a:t>Tekst licencije preuzet je s http://creativecommons.org/.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7A718993-22FF-4A85-B4C5-90179CDD9B8E}" type="slidenum">
              <a:rPr lang="hr-HR"/>
              <a:pPr/>
              <a:t>20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919D5E3-03C6-4028-90DA-600C05A9B4F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Korištenje memorijskog prostora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r-HR" smtClean="0"/>
              <a:t>prikaz stoga pomoću liste zahtijeva više memorije po podatku (jer postoji i pokazivač)</a:t>
            </a:r>
            <a:endParaRPr lang="hr-HR" sz="3200" smtClean="0"/>
          </a:p>
          <a:p>
            <a:pPr lvl="1"/>
            <a:r>
              <a:rPr lang="hr-HR" smtClean="0"/>
              <a:t>daje veću fleksibilnost</a:t>
            </a:r>
          </a:p>
          <a:p>
            <a:r>
              <a:rPr lang="hr-HR" smtClean="0"/>
              <a:t>više stogova može paralelno koristiti isti memorijski prostor</a:t>
            </a:r>
          </a:p>
          <a:p>
            <a:r>
              <a:rPr lang="hr-HR" smtClean="0"/>
              <a:t>korištenje memorije je proporcionalno broju podataka na stogu, a nije određeno maksimalnim kapacitetima stogova</a:t>
            </a:r>
          </a:p>
          <a:p>
            <a:r>
              <a:rPr lang="hr-HR" smtClean="0"/>
              <a:t>s druge strane, kapacitet pojedinog stoga ograničen je samo raspoloživom memorijom</a:t>
            </a:r>
          </a:p>
          <a:p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926E88-8AC3-429D-A91A-CC19CDC6A4BC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481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hr-HR" smtClean="0"/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hr-HR" sz="5400" smtClean="0"/>
              <a:t>Stog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A8AF541B-F4A4-4284-B761-82BEB44F9495}" type="slidenum">
              <a:rPr lang="hr-HR"/>
              <a:pPr/>
              <a:t>4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A332F9-E14C-41F8-AE8F-1E703B2793CA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651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Stog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hr-HR" sz="2400" smtClean="0"/>
              <a:t>struktura podataka kod koje se posljednji pohranjeni podatak prvi uzima u obradu</a:t>
            </a:r>
          </a:p>
          <a:p>
            <a:r>
              <a:rPr lang="hr-HR" sz="2400" smtClean="0"/>
              <a:t>potrebne operacije:</a:t>
            </a:r>
          </a:p>
          <a:p>
            <a:pPr lvl="1"/>
            <a:r>
              <a:rPr lang="hr-HR" sz="2000" smtClean="0"/>
              <a:t>dodavanje (</a:t>
            </a:r>
            <a:r>
              <a:rPr lang="hr-HR" sz="2000" i="1" smtClean="0"/>
              <a:t>push</a:t>
            </a:r>
            <a:r>
              <a:rPr lang="hr-HR" sz="2000" smtClean="0"/>
              <a:t>) elemenata na vrh stoga (</a:t>
            </a:r>
            <a:r>
              <a:rPr lang="hr-HR" sz="2000" i="1" smtClean="0"/>
              <a:t>top</a:t>
            </a:r>
            <a:r>
              <a:rPr lang="hr-HR" sz="2000" smtClean="0"/>
              <a:t>)</a:t>
            </a:r>
          </a:p>
          <a:p>
            <a:pPr lvl="1"/>
            <a:r>
              <a:rPr lang="hr-HR" sz="2000" smtClean="0"/>
              <a:t>brisanje (</a:t>
            </a:r>
            <a:r>
              <a:rPr lang="hr-HR" sz="2000" i="1" smtClean="0"/>
              <a:t>pop</a:t>
            </a:r>
            <a:r>
              <a:rPr lang="hr-HR" sz="2000" smtClean="0"/>
              <a:t>) elemenata s vrha stoga</a:t>
            </a:r>
          </a:p>
          <a:p>
            <a:pPr lvl="1"/>
            <a:r>
              <a:rPr lang="hr-HR" sz="2000" smtClean="0"/>
              <a:t>inicijalizacija praznog stoga</a:t>
            </a:r>
          </a:p>
          <a:p>
            <a:r>
              <a:rPr lang="hr-HR" sz="2400" smtClean="0"/>
              <a:t>pojedina operacija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dodaj</a:t>
            </a:r>
            <a:r>
              <a:rPr lang="hr-HR" sz="2400" smtClean="0"/>
              <a:t> ili </a:t>
            </a:r>
            <a:r>
              <a:rPr lang="hr-HR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brisi</a:t>
            </a:r>
            <a:r>
              <a:rPr lang="hr-HR" sz="2400" i="1" smtClean="0"/>
              <a:t> </a:t>
            </a:r>
            <a:r>
              <a:rPr lang="hr-HR" sz="2400" smtClean="0"/>
              <a:t>zahtijeva jednako vremena bez obzira na broj pohranjenih podataka</a:t>
            </a:r>
          </a:p>
          <a:p>
            <a:r>
              <a:rPr lang="hr-HR" sz="2400" smtClean="0"/>
              <a:t>situacija da je stog pun može zahtijevati alociranje dodatne memorije i ponovno izvođenje programa</a:t>
            </a:r>
          </a:p>
          <a:p>
            <a:pPr lvl="1"/>
            <a:r>
              <a:rPr lang="hr-HR" sz="2000" smtClean="0"/>
              <a:t>prazan stog ne mora značiti pogrešku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20AB0EE-A16D-4C49-B212-130608C3F3E2}" type="slidenum">
              <a:rPr lang="hr-HR"/>
              <a:pPr/>
              <a:t>5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2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67778D9F-3B94-42A1-A85A-C5758A07694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30" name="Rectangle 29"/>
          <p:cNvSpPr/>
          <p:nvPr/>
        </p:nvSpPr>
        <p:spPr bwMode="auto">
          <a:xfrm>
            <a:off x="6665913" y="2170113"/>
            <a:ext cx="3106737" cy="4138612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hr-HR"/>
              <a:t>MAXSTOG=5</a:t>
            </a:r>
          </a:p>
        </p:txBody>
      </p:sp>
      <p:sp>
        <p:nvSpPr>
          <p:cNvPr id="1651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Stog implementiran statičkim poljem</a:t>
            </a:r>
          </a:p>
        </p:txBody>
      </p:sp>
      <p:sp>
        <p:nvSpPr>
          <p:cNvPr id="165171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z="2400" smtClean="0"/>
              <a:t>može se realizirati statičkom strukturom podataka</a:t>
            </a:r>
          </a:p>
          <a:p>
            <a:pPr lvl="1">
              <a:defRPr/>
            </a:pPr>
            <a:r>
              <a:rPr lang="hr-HR" sz="2000" smtClean="0"/>
              <a:t>u jednodimenzionalno polje zadane strukture dodaju se ili brišu pojedine stavke prema načelu </a:t>
            </a:r>
            <a:r>
              <a:rPr lang="hr-HR" sz="2000" i="1" smtClean="0"/>
              <a:t>Last In First Out</a:t>
            </a:r>
            <a:r>
              <a:rPr lang="hr-HR" sz="2000" smtClean="0"/>
              <a:t> (</a:t>
            </a:r>
            <a:r>
              <a:rPr lang="hr-HR" sz="2000" i="1" smtClean="0"/>
              <a:t>LIFO</a:t>
            </a:r>
            <a:r>
              <a:rPr lang="hr-HR" sz="2000" smtClean="0"/>
              <a:t>)</a:t>
            </a:r>
          </a:p>
          <a:p>
            <a:pPr lvl="1">
              <a:defRPr/>
            </a:pPr>
            <a:r>
              <a:rPr lang="hr-HR" sz="2000" smtClean="0"/>
              <a:t>ažurira se vrijednost varijable koja predstavlja vrh stoga</a:t>
            </a:r>
          </a:p>
          <a:p>
            <a:pPr>
              <a:defRPr/>
            </a:pPr>
            <a:r>
              <a:rPr lang="hr-HR" sz="2400" smtClean="0"/>
              <a:t>inicijalizacija praznog stoga:</a:t>
            </a:r>
          </a:p>
          <a:p>
            <a:pPr lvl="1">
              <a:defRPr/>
            </a:pPr>
            <a:r>
              <a:rPr lang="hr-HR" sz="2000" smtClean="0"/>
              <a:t>postavljanje vrha na početnu vrijednost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528638" y="6000750"/>
            <a:ext cx="2625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2400" b="0">
                <a:solidFill>
                  <a:srgbClr val="0070C0"/>
                </a:solidFill>
                <a:sym typeface="Wingdings" pitchFamily="2" charset="2"/>
              </a:rPr>
              <a:t></a:t>
            </a:r>
            <a:r>
              <a:rPr lang="hr-HR" sz="2400" b="0">
                <a:solidFill>
                  <a:srgbClr val="0070C0"/>
                </a:solidFill>
              </a:rPr>
              <a:t> StogPoljem</a:t>
            </a:r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528638" y="3336925"/>
            <a:ext cx="5597525" cy="2697163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1800"/>
              <a:t>#define MAXSTOG 5</a:t>
            </a:r>
          </a:p>
          <a:p>
            <a:r>
              <a:rPr lang="hr-HR" sz="1800"/>
              <a:t>typedef struct {</a:t>
            </a:r>
          </a:p>
          <a:p>
            <a:r>
              <a:rPr lang="hr-HR" sz="1800"/>
              <a:t>	int vrh, polje[MAXSTOG];	</a:t>
            </a:r>
          </a:p>
          <a:p>
            <a:r>
              <a:rPr lang="hr-HR" sz="1800"/>
              <a:t>} Stog;</a:t>
            </a:r>
          </a:p>
          <a:p>
            <a:endParaRPr lang="hr-HR" sz="1800"/>
          </a:p>
          <a:p>
            <a:r>
              <a:rPr lang="hr-HR" sz="1800"/>
              <a:t>void init_stog(Stog *stog){</a:t>
            </a:r>
          </a:p>
          <a:p>
            <a:r>
              <a:rPr lang="hr-HR" sz="1800"/>
              <a:t>	stog-&gt;vrh = -1;	</a:t>
            </a:r>
          </a:p>
          <a:p>
            <a:r>
              <a:rPr lang="hr-HR" sz="1800"/>
              <a:t>}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6853238" y="5341938"/>
            <a:ext cx="2020887" cy="692150"/>
            <a:chOff x="6852492" y="5341490"/>
            <a:chExt cx="2022190" cy="692323"/>
          </a:xfrm>
        </p:grpSpPr>
        <p:sp>
          <p:nvSpPr>
            <p:cNvPr id="9236" name="Rectangle 58"/>
            <p:cNvSpPr>
              <a:spLocks noChangeArrowheads="1"/>
            </p:cNvSpPr>
            <p:nvPr/>
          </p:nvSpPr>
          <p:spPr bwMode="auto">
            <a:xfrm>
              <a:off x="6852492" y="5664481"/>
              <a:ext cx="202219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hr-HR" sz="1800"/>
            </a:p>
          </p:txBody>
        </p:sp>
        <p:sp>
          <p:nvSpPr>
            <p:cNvPr id="9237" name="Rectangle 59"/>
            <p:cNvSpPr>
              <a:spLocks noChangeArrowheads="1"/>
            </p:cNvSpPr>
            <p:nvPr/>
          </p:nvSpPr>
          <p:spPr bwMode="auto">
            <a:xfrm>
              <a:off x="6852492" y="5341490"/>
              <a:ext cx="1487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 sz="1800"/>
                <a:t>stog-&gt;vrh 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8535988" y="2716213"/>
            <a:ext cx="1008062" cy="2840037"/>
            <a:chOff x="8536128" y="2716203"/>
            <a:chExt cx="1008686" cy="28398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8925306" y="2716203"/>
              <a:ext cx="619508" cy="568278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8925306" y="3284481"/>
              <a:ext cx="619508" cy="569864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8925306" y="3854345"/>
              <a:ext cx="619508" cy="568278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8925306" y="4417861"/>
              <a:ext cx="619508" cy="569864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8925306" y="4987725"/>
              <a:ext cx="619508" cy="568278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31" name="Rectangle 87"/>
            <p:cNvSpPr>
              <a:spLocks noChangeArrowheads="1"/>
            </p:cNvSpPr>
            <p:nvPr/>
          </p:nvSpPr>
          <p:spPr bwMode="auto">
            <a:xfrm>
              <a:off x="8536128" y="5108349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0</a:t>
              </a:r>
            </a:p>
          </p:txBody>
        </p:sp>
        <p:sp>
          <p:nvSpPr>
            <p:cNvPr id="9232" name="Rectangle 88"/>
            <p:cNvSpPr>
              <a:spLocks noChangeArrowheads="1"/>
            </p:cNvSpPr>
            <p:nvPr/>
          </p:nvSpPr>
          <p:spPr bwMode="auto">
            <a:xfrm>
              <a:off x="8536128" y="4543913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1</a:t>
              </a:r>
            </a:p>
          </p:txBody>
        </p:sp>
        <p:sp>
          <p:nvSpPr>
            <p:cNvPr id="9233" name="Rectangle 89"/>
            <p:cNvSpPr>
              <a:spLocks noChangeArrowheads="1"/>
            </p:cNvSpPr>
            <p:nvPr/>
          </p:nvSpPr>
          <p:spPr bwMode="auto">
            <a:xfrm>
              <a:off x="8536128" y="396405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2</a:t>
              </a:r>
            </a:p>
          </p:txBody>
        </p:sp>
        <p:sp>
          <p:nvSpPr>
            <p:cNvPr id="9234" name="Rectangle 90"/>
            <p:cNvSpPr>
              <a:spLocks noChangeArrowheads="1"/>
            </p:cNvSpPr>
            <p:nvPr/>
          </p:nvSpPr>
          <p:spPr bwMode="auto">
            <a:xfrm>
              <a:off x="8536128" y="339277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3</a:t>
              </a:r>
            </a:p>
          </p:txBody>
        </p:sp>
        <p:sp>
          <p:nvSpPr>
            <p:cNvPr id="9235" name="Rectangle 91"/>
            <p:cNvSpPr>
              <a:spLocks noChangeArrowheads="1"/>
            </p:cNvSpPr>
            <p:nvPr/>
          </p:nvSpPr>
          <p:spPr bwMode="auto">
            <a:xfrm>
              <a:off x="8536128" y="2818832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4</a:t>
              </a:r>
            </a:p>
          </p:txBody>
        </p:sp>
      </p:grp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382000" y="5664200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-1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FE48EF52-7549-4FAF-B18A-85598795A90E}" type="slidenum">
              <a:rPr lang="hr-HR"/>
              <a:pPr/>
              <a:t>6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2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B79C89-EB8F-49F1-B9EC-A300A0FE07D2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Dodavanje elementa na stog</a:t>
            </a:r>
          </a:p>
        </p:txBody>
      </p:sp>
      <p:sp>
        <p:nvSpPr>
          <p:cNvPr id="10243" name="Rectangle 14"/>
          <p:cNvSpPr>
            <a:spLocks noChangeArrowheads="1"/>
          </p:cNvSpPr>
          <p:nvPr/>
        </p:nvSpPr>
        <p:spPr bwMode="auto">
          <a:xfrm>
            <a:off x="3309938" y="928688"/>
            <a:ext cx="6357937" cy="2232025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/>
              <a:t>int dodaj (int element, Stog *stog) {</a:t>
            </a:r>
          </a:p>
          <a:p>
            <a:r>
              <a:rPr lang="hr-HR"/>
              <a:t>  if (stog-&gt;vrh &gt;= MAXSTOG-1) return 0;</a:t>
            </a:r>
          </a:p>
          <a:p>
            <a:r>
              <a:rPr lang="hr-HR"/>
              <a:t>  stog-&gt;vrh++;</a:t>
            </a:r>
          </a:p>
          <a:p>
            <a:r>
              <a:rPr lang="hr-HR"/>
              <a:t>  stog-&gt;polje[stog-&gt;vrh] = element;</a:t>
            </a:r>
          </a:p>
          <a:p>
            <a:r>
              <a:rPr lang="hr-HR"/>
              <a:t>  return 1;                  </a:t>
            </a:r>
          </a:p>
          <a:p>
            <a:r>
              <a:rPr lang="hr-HR"/>
              <a:t>}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309938" y="903288"/>
            <a:ext cx="6251575" cy="428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141" name="Text Box 28"/>
          <p:cNvSpPr txBox="1">
            <a:spLocks noChangeArrowheads="1"/>
          </p:cNvSpPr>
          <p:nvPr/>
        </p:nvSpPr>
        <p:spPr bwMode="auto">
          <a:xfrm>
            <a:off x="222250" y="5248275"/>
            <a:ext cx="31686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400">
                <a:latin typeface="+mn-lt"/>
              </a:rPr>
              <a:t>Odredite složenost!  </a:t>
            </a:r>
            <a:endParaRPr lang="hr-HR" sz="3200" b="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96063" y="3352800"/>
            <a:ext cx="3071812" cy="3571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6596063" y="3709988"/>
            <a:ext cx="3071812" cy="2695575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Stog stog; </a:t>
            </a:r>
          </a:p>
          <a:p>
            <a:pPr>
              <a:defRPr/>
            </a:pPr>
            <a:r>
              <a:rPr lang="hr-HR" sz="1800"/>
              <a:t>init_stog(&amp;stog); </a:t>
            </a:r>
          </a:p>
          <a:p>
            <a:pPr>
              <a:defRPr/>
            </a:pPr>
            <a:r>
              <a:rPr lang="hr-HR" sz="1800"/>
              <a:t>dodaj(5, &amp;stog);</a:t>
            </a:r>
          </a:p>
          <a:p>
            <a:pPr>
              <a:defRPr/>
            </a:pPr>
            <a:r>
              <a:rPr lang="hr-HR" sz="1800"/>
              <a:t>dodaj(2, &amp;stog);</a:t>
            </a:r>
          </a:p>
          <a:p>
            <a:pPr>
              <a:defRPr/>
            </a:pPr>
            <a:r>
              <a:rPr lang="hr-HR" sz="1800"/>
              <a:t>dodaj(7, &amp;stog);</a:t>
            </a:r>
          </a:p>
          <a:p>
            <a:pPr>
              <a:defRPr/>
            </a:pPr>
            <a:r>
              <a:rPr lang="hr-HR" sz="1800"/>
              <a:t>dodaj(-4, &amp;stog);</a:t>
            </a:r>
          </a:p>
          <a:p>
            <a:pPr>
              <a:defRPr/>
            </a:pPr>
            <a:r>
              <a:rPr lang="hr-HR" sz="1800"/>
              <a:t>dodaj(1, &amp;stog);</a:t>
            </a:r>
          </a:p>
          <a:p>
            <a:pPr>
              <a:defRPr/>
            </a:pPr>
            <a:r>
              <a:rPr lang="hr-HR" sz="1800"/>
              <a:t>dodaj(9, &amp;stog);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8900" y="936625"/>
            <a:ext cx="3106738" cy="4138613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74638" y="4106863"/>
            <a:ext cx="2022475" cy="693737"/>
            <a:chOff x="6852492" y="5341490"/>
            <a:chExt cx="2022190" cy="692323"/>
          </a:xfrm>
        </p:grpSpPr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6852492" y="5664481"/>
              <a:ext cx="202219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hr-HR" sz="1800"/>
            </a:p>
          </p:txBody>
        </p:sp>
        <p:sp>
          <p:nvSpPr>
            <p:cNvPr id="10269" name="Rectangle 42"/>
            <p:cNvSpPr>
              <a:spLocks noChangeArrowheads="1"/>
            </p:cNvSpPr>
            <p:nvPr/>
          </p:nvSpPr>
          <p:spPr bwMode="auto">
            <a:xfrm>
              <a:off x="6852492" y="5341490"/>
              <a:ext cx="1487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 sz="1800"/>
                <a:t>stog-&gt;vrh </a:t>
              </a: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1958975" y="1482725"/>
            <a:ext cx="1008063" cy="2840038"/>
            <a:chOff x="8536128" y="2716203"/>
            <a:chExt cx="1008686" cy="28398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8925306" y="2716203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8925306" y="3284480"/>
              <a:ext cx="619508" cy="569865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8925306" y="3854346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8925306" y="4417860"/>
              <a:ext cx="619508" cy="569865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8925306" y="4987726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3" name="Rectangle 50"/>
            <p:cNvSpPr>
              <a:spLocks noChangeArrowheads="1"/>
            </p:cNvSpPr>
            <p:nvPr/>
          </p:nvSpPr>
          <p:spPr bwMode="auto">
            <a:xfrm>
              <a:off x="8536128" y="5108349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0</a:t>
              </a:r>
            </a:p>
          </p:txBody>
        </p:sp>
        <p:sp>
          <p:nvSpPr>
            <p:cNvPr id="10264" name="Rectangle 51"/>
            <p:cNvSpPr>
              <a:spLocks noChangeArrowheads="1"/>
            </p:cNvSpPr>
            <p:nvPr/>
          </p:nvSpPr>
          <p:spPr bwMode="auto">
            <a:xfrm>
              <a:off x="8536128" y="4543913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1</a:t>
              </a:r>
            </a:p>
          </p:txBody>
        </p:sp>
        <p:sp>
          <p:nvSpPr>
            <p:cNvPr id="10265" name="Rectangle 52"/>
            <p:cNvSpPr>
              <a:spLocks noChangeArrowheads="1"/>
            </p:cNvSpPr>
            <p:nvPr/>
          </p:nvSpPr>
          <p:spPr bwMode="auto">
            <a:xfrm>
              <a:off x="8536128" y="396405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2</a:t>
              </a:r>
            </a:p>
          </p:txBody>
        </p:sp>
        <p:sp>
          <p:nvSpPr>
            <p:cNvPr id="10266" name="Rectangle 54"/>
            <p:cNvSpPr>
              <a:spLocks noChangeArrowheads="1"/>
            </p:cNvSpPr>
            <p:nvPr/>
          </p:nvSpPr>
          <p:spPr bwMode="auto">
            <a:xfrm>
              <a:off x="8536128" y="339277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3</a:t>
              </a:r>
            </a:p>
          </p:txBody>
        </p:sp>
        <p:sp>
          <p:nvSpPr>
            <p:cNvPr id="10267" name="Rectangle 55"/>
            <p:cNvSpPr>
              <a:spLocks noChangeArrowheads="1"/>
            </p:cNvSpPr>
            <p:nvPr/>
          </p:nvSpPr>
          <p:spPr bwMode="auto">
            <a:xfrm>
              <a:off x="8536128" y="2818832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4</a:t>
              </a:r>
            </a:p>
          </p:txBody>
        </p:sp>
      </p:grp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04988" y="4430713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-1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66975" y="3779838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66975" y="3194050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466975" y="2630488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43150" y="2055813"/>
            <a:ext cx="6794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66975" y="1482725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2588" y="5205413"/>
            <a:ext cx="95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3200" b="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  <a:endParaRPr lang="hr-HR" sz="32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917E-6 -0.00046 L -3.61917E-6 0.050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2659E-6 0.05019 L -1.92659E-6 0.1084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184E-6 4.99653E-7 L 1.50184E-6 -0.0818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917E-6 0.10849 L -3.61917E-6 0.1598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917E-6 0.15984 L -0.00112 0.2144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0184E-6 -0.08188 L 1.50184E-6 -0.1614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7652E-6 -0.16147 L 3.47652E-6 -0.2475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769E-6 -0.24763 L 0.00016 -0.3307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33072 L 0.00032 -0.41472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917E-6 1.27226E-7 L 0.00113 0.0462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1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70" grpId="8" animBg="1"/>
      <p:bldP spid="218141" grpId="0"/>
      <p:bldP spid="38" grpId="0" animBg="1"/>
      <p:bldP spid="39" grpId="0" build="allAtOnce" animBg="1"/>
      <p:bldP spid="40" grpId="0" animBg="1"/>
      <p:bldP spid="58" grpId="0"/>
      <p:bldP spid="59" grpId="0"/>
      <p:bldP spid="61" grpId="0"/>
      <p:bldP spid="62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6ED98E88-9AF7-4EF9-AA1B-6BE8FFFD0028}" type="slidenum">
              <a:rPr lang="hr-HR"/>
              <a:pPr/>
              <a:t>7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3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B34312-8FD4-49E7-B1C6-31FDA8357927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Skidanje elemenata sa stoga</a:t>
            </a:r>
          </a:p>
        </p:txBody>
      </p:sp>
      <p:sp>
        <p:nvSpPr>
          <p:cNvPr id="11267" name="Rectangle 13"/>
          <p:cNvSpPr>
            <a:spLocks noChangeArrowheads="1"/>
          </p:cNvSpPr>
          <p:nvPr/>
        </p:nvSpPr>
        <p:spPr bwMode="auto">
          <a:xfrm>
            <a:off x="3309938" y="928688"/>
            <a:ext cx="6357937" cy="2232025"/>
          </a:xfrm>
          <a:prstGeom prst="rect">
            <a:avLst/>
          </a:prstGeom>
          <a:solidFill>
            <a:srgbClr val="FFCC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/>
              <a:t>int skini (int *element, Stog *stog) {</a:t>
            </a:r>
          </a:p>
          <a:p>
            <a:r>
              <a:rPr lang="hr-HR"/>
              <a:t>	if (stog-&gt;vrh &lt; 0) return 0; </a:t>
            </a:r>
          </a:p>
          <a:p>
            <a:r>
              <a:rPr lang="hr-HR"/>
              <a:t>	*element = stog-&gt;polje[stog-&gt;vrh];</a:t>
            </a:r>
          </a:p>
          <a:p>
            <a:r>
              <a:rPr lang="hr-HR"/>
              <a:t>	stog-&gt;vrh--;</a:t>
            </a:r>
          </a:p>
          <a:p>
            <a:r>
              <a:rPr lang="hr-HR"/>
              <a:t>	return 1;</a:t>
            </a:r>
          </a:p>
          <a:p>
            <a:r>
              <a:rPr lang="hr-HR"/>
              <a:t>}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294063" y="890588"/>
            <a:ext cx="6276975" cy="428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hr-HR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616575" y="3567113"/>
            <a:ext cx="4038600" cy="35718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r-HR" sz="1800">
                <a:solidFill>
                  <a:schemeClr val="tx1"/>
                </a:solidFill>
                <a:latin typeface="+mn-lt"/>
              </a:rPr>
              <a:t>Pozivni program:</a:t>
            </a: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616575" y="3924300"/>
            <a:ext cx="4038600" cy="2030413"/>
          </a:xfrm>
          <a:prstGeom prst="rect">
            <a:avLst/>
          </a:prstGeom>
          <a:solidFill>
            <a:schemeClr val="accent3">
              <a:lumMod val="75000"/>
              <a:alpha val="40000"/>
            </a:schemeClr>
          </a:soli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hr-HR" sz="1800"/>
              <a:t>skini(&amp;element, &amp;stog);</a:t>
            </a:r>
          </a:p>
          <a:p>
            <a:pPr>
              <a:defRPr/>
            </a:pPr>
            <a:r>
              <a:rPr lang="hr-HR" sz="1800"/>
              <a:t>skini(&amp;element, &amp;stog);</a:t>
            </a:r>
          </a:p>
          <a:p>
            <a:pPr>
              <a:defRPr/>
            </a:pPr>
            <a:r>
              <a:rPr lang="hr-HR" sz="1800"/>
              <a:t>skini(&amp;element, &amp;stog);</a:t>
            </a:r>
          </a:p>
          <a:p>
            <a:pPr>
              <a:defRPr/>
            </a:pPr>
            <a:r>
              <a:rPr lang="hr-HR" sz="1800"/>
              <a:t>skini(&amp;element, &amp;stog);</a:t>
            </a:r>
          </a:p>
          <a:p>
            <a:pPr>
              <a:defRPr/>
            </a:pPr>
            <a:r>
              <a:rPr lang="hr-HR" sz="1800"/>
              <a:t>skini(&amp;element, &amp;stog);</a:t>
            </a:r>
          </a:p>
          <a:p>
            <a:pPr>
              <a:defRPr/>
            </a:pPr>
            <a:r>
              <a:rPr lang="hr-HR" sz="1800"/>
              <a:t>skini(&amp;element, &amp;stog);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22250" y="5248275"/>
            <a:ext cx="31686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r-HR" sz="2400">
                <a:latin typeface="+mn-lt"/>
              </a:rPr>
              <a:t>Odredite složenost!  </a:t>
            </a:r>
            <a:endParaRPr lang="hr-HR" sz="3200" b="0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88900" y="936625"/>
            <a:ext cx="3106738" cy="4138613"/>
          </a:xfrm>
          <a:prstGeom prst="rect">
            <a:avLst/>
          </a:prstGeom>
          <a:solidFill>
            <a:schemeClr val="accent6">
              <a:lumMod val="20000"/>
              <a:lumOff val="80000"/>
              <a:alpha val="39999"/>
            </a:scheme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hr-HR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55588" y="1255713"/>
            <a:ext cx="2022475" cy="692150"/>
            <a:chOff x="6852492" y="5341490"/>
            <a:chExt cx="2022190" cy="692323"/>
          </a:xfrm>
        </p:grpSpPr>
        <p:sp>
          <p:nvSpPr>
            <p:cNvPr id="11292" name="Rectangle 36"/>
            <p:cNvSpPr>
              <a:spLocks noChangeArrowheads="1"/>
            </p:cNvSpPr>
            <p:nvPr/>
          </p:nvSpPr>
          <p:spPr bwMode="auto">
            <a:xfrm>
              <a:off x="6852492" y="5664481"/>
              <a:ext cx="2022190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endParaRPr lang="hr-HR" sz="1800"/>
            </a:p>
          </p:txBody>
        </p:sp>
        <p:sp>
          <p:nvSpPr>
            <p:cNvPr id="11293" name="Rectangle 37"/>
            <p:cNvSpPr>
              <a:spLocks noChangeArrowheads="1"/>
            </p:cNvSpPr>
            <p:nvPr/>
          </p:nvSpPr>
          <p:spPr bwMode="auto">
            <a:xfrm>
              <a:off x="6852492" y="5341490"/>
              <a:ext cx="14872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hr-HR" sz="1800"/>
                <a:t>stog-&gt;vrh </a:t>
              </a:r>
            </a:p>
          </p:txBody>
        </p:sp>
      </p:grpSp>
      <p:grpSp>
        <p:nvGrpSpPr>
          <p:cNvPr id="11274" name="Group 38"/>
          <p:cNvGrpSpPr>
            <a:grpSpLocks/>
          </p:cNvGrpSpPr>
          <p:nvPr/>
        </p:nvGrpSpPr>
        <p:grpSpPr bwMode="auto">
          <a:xfrm>
            <a:off x="1958975" y="1482725"/>
            <a:ext cx="1008063" cy="2840038"/>
            <a:chOff x="8536128" y="2716203"/>
            <a:chExt cx="1008686" cy="2839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8925306" y="2716203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8925306" y="3284480"/>
              <a:ext cx="619508" cy="569865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925306" y="3854346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8925306" y="4417860"/>
              <a:ext cx="619508" cy="569865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8925306" y="4987726"/>
              <a:ext cx="619508" cy="568277"/>
            </a:xfrm>
            <a:prstGeom prst="rect">
              <a:avLst/>
            </a:prstGeom>
            <a:solidFill>
              <a:srgbClr val="FFCC99">
                <a:alpha val="39999"/>
              </a:srgbClr>
            </a:solidFill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hr-H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8536128" y="5108349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0</a:t>
              </a:r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8536128" y="4543913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1</a:t>
              </a:r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8536128" y="396405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2</a:t>
              </a:r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8536128" y="3392775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3</a:t>
              </a:r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8536128" y="2818832"/>
              <a:ext cx="3385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hr-HR"/>
                <a:t>4</a:t>
              </a:r>
            </a:p>
          </p:txBody>
        </p:sp>
      </p:grpSp>
      <p:sp>
        <p:nvSpPr>
          <p:cNvPr id="11275" name="Rectangle 49"/>
          <p:cNvSpPr>
            <a:spLocks noChangeArrowheads="1"/>
          </p:cNvSpPr>
          <p:nvPr/>
        </p:nvSpPr>
        <p:spPr bwMode="auto">
          <a:xfrm>
            <a:off x="1804988" y="4430713"/>
            <a:ext cx="49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/>
              <a:t>-1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66975" y="3779838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66975" y="3194050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66975" y="2630488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43150" y="2055813"/>
            <a:ext cx="6794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66975" y="1482725"/>
            <a:ext cx="4318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r-HR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320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922588" y="5195888"/>
            <a:ext cx="958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3200" b="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  <a:endParaRPr lang="hr-HR" sz="32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3169E-7 -1.11111E-6 L -9.13169E-7 0.04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3169E-7 0.04977 L -9.13169E-7 0.1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13169E-7 0.10972 L -9.13169E-7 0.160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3.26701E-6 L 0.00048 0.0881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498E-6 0.16054 L -3.05498E-6 0.214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08814 L 0.00048 0.1693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16933 L 0.00048 0.2546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25469 L 0.00048 0.3344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8 0.33449 L 0.00048 0.41892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6 -0.00255 L -3.05498E-6 0.0497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32" grpId="0" animBg="1"/>
      <p:bldP spid="33" grpId="0" build="allAtOnce" animBg="1"/>
      <p:bldP spid="34" grpId="0"/>
      <p:bldP spid="51" grpId="0"/>
      <p:bldP spid="52" grpId="0"/>
      <p:bldP spid="53" grpId="0"/>
      <p:bldP spid="54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1A8778CA-3E0C-4FC7-BC4D-07C547923AB5}" type="slidenum">
              <a:rPr lang="hr-HR"/>
              <a:pPr/>
              <a:t>8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3178B530-8B20-407B-A91B-1537198D8D23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1653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16537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hr-HR" smtClean="0"/>
              <a:t>Napisati funkciju za skidanje elementa sa stoga realiziranog statičkim poljem. Podatak koji se pohranjuje realni je broj. Ako operacija nije uspjela, funkcija vraća 0, inače 1.</a:t>
            </a:r>
          </a:p>
          <a:p>
            <a:pPr>
              <a:defRPr/>
            </a:pPr>
            <a:r>
              <a:rPr lang="hr-HR" smtClean="0"/>
              <a:t>Napisati funkciju za dodavanje elementa u stog realiziran statičkim poljem u koje stane najviše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MAXZ</a:t>
            </a:r>
            <a:r>
              <a:rPr lang="hr-HR" smtClean="0">
                <a:latin typeface="Times New Roman" pitchFamily="18" charset="0"/>
              </a:rPr>
              <a:t> </a:t>
            </a:r>
            <a:r>
              <a:rPr lang="hr-HR" smtClean="0"/>
              <a:t>zapisa. Zapis koji se pohranjuje na stog jedan je cijeli broj i polje od 10 realnih brojeva. Ako je dodavanje uspjelo, funkcija vraća vrijednost 1, a ako zbog bilo kojeg razloga dodavanje nije uspjelo, funkcija vraća 0. Prototip funkcije: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hr-HR" smtClean="0">
                <a:latin typeface="Courier New" pitchFamily="49" charset="0"/>
              </a:rPr>
              <a:t>	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int stavi (struct cvor element, Stog *stog);</a:t>
            </a:r>
          </a:p>
          <a:p>
            <a:pPr lvl="1">
              <a:defRPr/>
            </a:pPr>
            <a:endParaRPr lang="hr-HR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nn-NO" smtClean="0"/>
              <a:t>Algoritmi i strukture podataka, FER</a:t>
            </a:r>
            <a:endParaRPr lang="hr-HR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933A36B3-1A6F-4B3D-8572-8D9D80E7B878}" type="slidenum">
              <a:rPr lang="hr-HR"/>
              <a:pPr/>
              <a:t>9</a:t>
            </a:fld>
            <a:r>
              <a:rPr lang="hr-HR"/>
              <a:t> / </a:t>
            </a:r>
            <a:r>
              <a:rPr lang="hr-HR">
                <a:latin typeface="Arial" charset="0"/>
              </a:rPr>
              <a:t>20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E17C5B-5196-4572-BFD5-5451848B821F}" type="datetime1">
              <a:rPr lang="hr-HR" smtClean="0"/>
              <a:pPr>
                <a:defRPr/>
              </a:pPr>
              <a:t>4.3.2013.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Zadaci za vježbu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r-HR" smtClean="0"/>
              <a:t>Na magnetskom disku postoji neformatizirana datoteka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stog.dat</a:t>
            </a:r>
            <a:r>
              <a:rPr lang="hr-HR" smtClean="0"/>
              <a:t> koja je organizirana kao stog. Na početku datoteke upisan je maksimalni dopušteni kapacitet stoga izražen u broju zapisa (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hr-HR" smtClean="0"/>
              <a:t>) i adresa zadnje upisanog elementa na stogu (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</a:rPr>
              <a:t>long</a:t>
            </a:r>
            <a:r>
              <a:rPr lang="hr-HR" smtClean="0">
                <a:latin typeface="Times New Roman" pitchFamily="18" charset="0"/>
              </a:rPr>
              <a:t>). </a:t>
            </a:r>
            <a:r>
              <a:rPr lang="hr-HR" smtClean="0"/>
              <a:t>Element stoga je zapis o položenom ispitu studenta:</a:t>
            </a:r>
          </a:p>
          <a:p>
            <a:pPr lvl="1">
              <a:defRPr/>
            </a:pPr>
            <a:r>
              <a:rPr lang="hr-HR" smtClean="0"/>
              <a:t>matični broj  (</a:t>
            </a:r>
            <a:r>
              <a:rPr lang="hr-HR" b="1" smtClean="0">
                <a:latin typeface="Courier New" pitchFamily="49" charset="0"/>
              </a:rPr>
              <a:t>long</a:t>
            </a:r>
            <a:r>
              <a:rPr lang="hr-HR" smtClean="0"/>
              <a:t>)</a:t>
            </a:r>
          </a:p>
          <a:p>
            <a:pPr lvl="1">
              <a:defRPr/>
            </a:pPr>
            <a:r>
              <a:rPr lang="hr-HR" smtClean="0"/>
              <a:t>ime i prezime (24+1 znak)</a:t>
            </a:r>
          </a:p>
          <a:p>
            <a:pPr lvl="1">
              <a:defRPr/>
            </a:pPr>
            <a:r>
              <a:rPr lang="hr-HR" smtClean="0"/>
              <a:t>sifra predmeta (</a:t>
            </a:r>
            <a:r>
              <a:rPr lang="hr-HR" b="1" smtClean="0">
                <a:latin typeface="Courier New" pitchFamily="49" charset="0"/>
              </a:rPr>
              <a:t>int</a:t>
            </a:r>
            <a:r>
              <a:rPr lang="hr-HR" smtClean="0"/>
              <a:t>)</a:t>
            </a:r>
          </a:p>
          <a:p>
            <a:pPr lvl="1">
              <a:defRPr/>
            </a:pPr>
            <a:r>
              <a:rPr lang="hr-HR" smtClean="0"/>
              <a:t>ocjena (</a:t>
            </a:r>
            <a:r>
              <a:rPr lang="hr-HR" b="1" smtClean="0">
                <a:latin typeface="Courier New" pitchFamily="49" charset="0"/>
              </a:rPr>
              <a:t>short</a:t>
            </a:r>
            <a:r>
              <a:rPr lang="hr-HR" smtClean="0"/>
              <a:t>)</a:t>
            </a:r>
          </a:p>
          <a:p>
            <a:pPr>
              <a:defRPr/>
            </a:pPr>
            <a:r>
              <a:rPr lang="hr-HR" smtClean="0"/>
              <a:t>Definirajte tip podatka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Stog</a:t>
            </a:r>
            <a:r>
              <a:rPr lang="hr-HR" smtClean="0"/>
              <a:t> i napišite potrebne funkcije za rada sa stogom. Kao glavni program iskoristite glavni program iz </a:t>
            </a:r>
            <a:r>
              <a:rPr lang="hr-HR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StogPoljem.c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P">
  <a:themeElements>
    <a:clrScheme name="ASP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ASP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>
            <a:alpha val="39999"/>
          </a:srgbClr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Tx/>
          <a:buFont typeface="Wingdings" pitchFamily="2" charset="2"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ASP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25032</TotalTime>
  <Words>1557</Words>
  <Application>Microsoft Office PowerPoint</Application>
  <PresentationFormat>A4 Paper (210x297 mm)</PresentationFormat>
  <Paragraphs>335</Paragraphs>
  <Slides>20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ASP</vt:lpstr>
      <vt:lpstr>Picture</vt:lpstr>
      <vt:lpstr>Algoritmi i strukture podataka</vt:lpstr>
      <vt:lpstr>Creative Commons</vt:lpstr>
      <vt:lpstr>Stog</vt:lpstr>
      <vt:lpstr>Stog</vt:lpstr>
      <vt:lpstr>Stog implementiran statičkim poljem</vt:lpstr>
      <vt:lpstr>Dodavanje elementa na stog</vt:lpstr>
      <vt:lpstr>Skidanje elemenata sa stoga</vt:lpstr>
      <vt:lpstr>Zadaci za vježbu</vt:lpstr>
      <vt:lpstr>Zadaci za vježbu</vt:lpstr>
      <vt:lpstr>Liste</vt:lpstr>
      <vt:lpstr>Osnovni pojmovi</vt:lpstr>
      <vt:lpstr>Realizacija liste</vt:lpstr>
      <vt:lpstr>Prazna i neprazna lista</vt:lpstr>
      <vt:lpstr>Prikaz stoga pomoću liste</vt:lpstr>
      <vt:lpstr>Dodavanje elementa na stog realiziran listom</vt:lpstr>
      <vt:lpstr>Slide 16</vt:lpstr>
      <vt:lpstr>Slide 17</vt:lpstr>
      <vt:lpstr>Skidanje elementa sa stoga realiziranog listom - II</vt:lpstr>
      <vt:lpstr>Skidanje elementa s praznog stoga realiziranog listom</vt:lpstr>
      <vt:lpstr>Korištenje memorijskog prostora</vt:lpstr>
    </vt:vector>
  </TitlesOfParts>
  <Manager>Damir Kalpić</Manager>
  <Company>ZPR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</dc:title>
  <dc:creator>Gordan Gledec</dc:creator>
  <cp:lastModifiedBy>Nikica Hlupić</cp:lastModifiedBy>
  <cp:revision>994</cp:revision>
  <cp:lastPrinted>1999-09-23T14:23:06Z</cp:lastPrinted>
  <dcterms:created xsi:type="dcterms:W3CDTF">1998-09-29T08:27:49Z</dcterms:created>
  <dcterms:modified xsi:type="dcterms:W3CDTF">2013-03-04T09:05:16Z</dcterms:modified>
</cp:coreProperties>
</file>