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921" r:id="rId2"/>
    <p:sldId id="922" r:id="rId3"/>
    <p:sldId id="961" r:id="rId4"/>
    <p:sldId id="962" r:id="rId5"/>
    <p:sldId id="963" r:id="rId6"/>
    <p:sldId id="964" r:id="rId7"/>
    <p:sldId id="965" r:id="rId8"/>
    <p:sldId id="966" r:id="rId9"/>
    <p:sldId id="967" r:id="rId10"/>
    <p:sldId id="968" r:id="rId11"/>
    <p:sldId id="969" r:id="rId12"/>
    <p:sldId id="970" r:id="rId13"/>
    <p:sldId id="971" r:id="rId14"/>
    <p:sldId id="972" r:id="rId15"/>
    <p:sldId id="973" r:id="rId16"/>
    <p:sldId id="974" r:id="rId17"/>
    <p:sldId id="975" r:id="rId18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8000"/>
    <a:srgbClr val="000099"/>
    <a:srgbClr val="FFCC99"/>
    <a:srgbClr val="FF9900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81" d="100"/>
          <a:sy n="81" d="100"/>
        </p:scale>
        <p:origin x="-100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E1B6352-E5DB-47F0-A380-ED576EE3F1B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9B33810-DCEB-4ACA-A04E-53D99EDC2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16" tIns="45656" rIns="91316" bIns="45656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16" tIns="45656" rIns="91316" bIns="45656"/>
          <a:lstStyle/>
          <a:p>
            <a:pPr eaLnBrk="1" hangingPunct="1"/>
            <a:r>
              <a:rPr lang="hr-HR" smtClean="0"/>
              <a:t>Kaj je tu mijenjano?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16" tIns="45656" rIns="91316" bIns="45656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16" tIns="45656" rIns="91316" bIns="45656"/>
          <a:lstStyle/>
          <a:p>
            <a:pPr eaLnBrk="1" hangingPunct="1"/>
            <a:r>
              <a:rPr lang="hr-HR" smtClean="0"/>
              <a:t>Pitanje za studente: što se događa kad se nad praznim redom pokuša izvršiti još jedna operacija skidanja iz reda? (red-&gt;izlaz ==NULL, ergo return 0)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F3619B8D-8025-4CF2-B2BA-344E0C5CAFC8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C62E01A8-18B4-4AA5-A3D8-DB7A6A389A65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r>
              <a:rPr lang="hr-HR" smtClean="0"/>
              <a:t>prazan – ulaz=izlaz</a:t>
            </a:r>
          </a:p>
          <a:p>
            <a:pPr eaLnBrk="1" hangingPunct="1"/>
            <a:r>
              <a:rPr lang="hr-HR" smtClean="0"/>
              <a:t>kad se dodaje element, ulaz++, izlaz pokazuje na prazno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r>
              <a:rPr lang="hr-HR" smtClean="0"/>
              <a:t>puno mi je polje – izlaz za 1 veći od ulaza. </a:t>
            </a:r>
          </a:p>
          <a:p>
            <a:pPr eaLnBrk="1" hangingPunct="1"/>
            <a:r>
              <a:rPr lang="hr-HR" smtClean="0"/>
              <a:t>pitanje? zašto se ne može dodat još jedan element na prazno mjesto? onda je izlaz = ulaz, al to nam je prazno polje. dakle, mora ovak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55298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E033470F-550A-41F5-BC76-71F08A3305D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B04B5-BAFE-4698-BD42-E1844066D407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B07C9-D01C-47BE-965B-BBB2C670BA9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20A99-DA7A-4BE9-9921-E9D98734A79E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C6788-1DA5-4D5F-A342-D8C40E095D68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A6D8B-0CE2-4C97-A368-D8C291DA9C9D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4C35E-49F5-4455-AD8E-B111A15FAD6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CA7CA-1E23-40B5-88F0-99F7B5AD6D0B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4CDAB-0E0B-4B9D-9F60-F0A15FBD2E64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07DDC-F2DF-4E30-A6CB-9A740739169C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45449-731A-47BA-A25F-84B29DFF5E89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B69267-BD9B-495B-8075-E4E76C4802D5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A564C-53F8-417C-A770-D43D82C8B6E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FD881-035C-47E8-A50D-97FA69380155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D7E34-F3F5-4212-90BA-45AF5EEC8A8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227008-4A14-4874-A28D-4273583D31C0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9C68F-70F2-471E-8883-2685F5C29CA8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DE5BF-6AE7-410A-A42F-756F9657FF71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4C74B-E0CD-4D5C-8558-BB48B0F861CF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74270-1383-463B-80E2-8E88F470176D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29CBE-CE55-46B4-B5BB-28642D08BC86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542E6-8735-4214-B498-1FFF71EC193A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64229-B3C4-413D-A282-BF02D9A6D79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14E49-4C4E-41FB-9C30-115A2FF3A054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7CA6-1CAB-41B1-B390-5A93F0DA93B0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DBE88-BC69-4D03-B76D-6568BAF43FB4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750B5-B5EC-4783-ADA7-D727F2C1F0EE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fld id="{6BCB38B6-97FB-4B32-9D7D-6C817DB831AE}" type="slidenum">
              <a:rPr lang="hr-HR"/>
              <a:pPr/>
              <a:t>‹#›</a:t>
            </a:fld>
            <a:r>
              <a:rPr lang="hr-HR"/>
              <a:t> / 17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 smtClean="0">
                <a:latin typeface="+mn-lt"/>
              </a:defRPr>
            </a:lvl1pPr>
          </a:lstStyle>
          <a:p>
            <a:pPr>
              <a:defRPr/>
            </a:pPr>
            <a:fld id="{F7DACC4E-EBBC-41F3-BA85-0C888977525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B8BD8-5B7C-408D-A182-06AAED0588F9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5124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3797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Damir Kalpić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Vedran Mornar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Krešimir Fertalj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Doc. dr. sc. Gordan Gledec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Zvonimir Vanjak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dr. </a:t>
            </a:r>
            <a:r>
              <a:rPr lang="hr-HR" sz="1400" i="1" dirty="0">
                <a:latin typeface="+mn-lt"/>
              </a:rPr>
              <a:t>sc. Boris Milašinović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Doc. dr. sc. Ivica Botički</a:t>
            </a:r>
            <a:endParaRPr lang="hr-HR" sz="1600" dirty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56F0AC29-F360-46A3-B5AB-0E0DB854CE2E}" type="slidenum">
              <a:rPr lang="hr-HR"/>
              <a:pPr/>
              <a:t>10</a:t>
            </a:fld>
            <a:r>
              <a:rPr lang="hr-HR"/>
              <a:t> / 17</a:t>
            </a:r>
          </a:p>
        </p:txBody>
      </p:sp>
      <p:sp>
        <p:nvSpPr>
          <p:cNvPr id="6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42E17C7-5E69-442C-B6D6-0C7C770286A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728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Skidanje elemenata iz reda realiziranog cirkularnim poljem</a:t>
            </a:r>
          </a:p>
        </p:txBody>
      </p:sp>
      <p:sp>
        <p:nvSpPr>
          <p:cNvPr id="14339" name="Rectangle 14"/>
          <p:cNvSpPr>
            <a:spLocks noChangeArrowheads="1"/>
          </p:cNvSpPr>
          <p:nvPr/>
        </p:nvSpPr>
        <p:spPr bwMode="auto">
          <a:xfrm>
            <a:off x="128588" y="836613"/>
            <a:ext cx="5181600" cy="2108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skini (tip *element, Red *red) {</a:t>
            </a:r>
          </a:p>
          <a:p>
            <a:r>
              <a:rPr lang="hr-HR" sz="1600"/>
              <a:t>  if (red-&gt;ulaz == red-&gt;izlaz) return 0;</a:t>
            </a:r>
          </a:p>
          <a:p>
            <a:r>
              <a:rPr lang="hr-HR" sz="1600"/>
              <a:t>  red-&gt;izlaz++; </a:t>
            </a:r>
          </a:p>
          <a:p>
            <a:r>
              <a:rPr lang="hr-HR" sz="1600"/>
              <a:t>  red-&gt;izlaz %= n;</a:t>
            </a:r>
          </a:p>
          <a:p>
            <a:r>
              <a:rPr lang="hr-HR" sz="1600"/>
              <a:t>  *element = red-&gt;polje[red-&gt;izlaz];</a:t>
            </a:r>
          </a:p>
          <a:p>
            <a:r>
              <a:rPr lang="hr-HR" sz="1600"/>
              <a:t>  return 1;</a:t>
            </a:r>
          </a:p>
          <a:p>
            <a:r>
              <a:rPr lang="hr-HR" sz="1600"/>
              <a:t>}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192963" y="1541463"/>
            <a:ext cx="1295400" cy="1752600"/>
            <a:chOff x="1103337" y="2070619"/>
            <a:chExt cx="1295547" cy="1753235"/>
          </a:xfrm>
        </p:grpSpPr>
        <p:sp>
          <p:nvSpPr>
            <p:cNvPr id="14397" name="Rectangle 24"/>
            <p:cNvSpPr>
              <a:spLocks noChangeArrowheads="1"/>
            </p:cNvSpPr>
            <p:nvPr/>
          </p:nvSpPr>
          <p:spPr bwMode="auto">
            <a:xfrm>
              <a:off x="1200816" y="2369127"/>
              <a:ext cx="357820" cy="1454727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  <p:sp>
          <p:nvSpPr>
            <p:cNvPr id="14398" name="Rectangle 55"/>
            <p:cNvSpPr>
              <a:spLocks noChangeArrowheads="1"/>
            </p:cNvSpPr>
            <p:nvPr/>
          </p:nvSpPr>
          <p:spPr bwMode="auto">
            <a:xfrm>
              <a:off x="1103337" y="2070619"/>
              <a:ext cx="129554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600"/>
                <a:t>red-&gt;ulaz</a:t>
              </a:r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7769225" y="3186113"/>
            <a:ext cx="1758950" cy="596900"/>
            <a:chOff x="8447809" y="6635331"/>
            <a:chExt cx="1759527" cy="596742"/>
          </a:xfrm>
        </p:grpSpPr>
        <p:sp>
          <p:nvSpPr>
            <p:cNvPr id="14395" name="Rectangle 56"/>
            <p:cNvSpPr>
              <a:spLocks noChangeArrowheads="1"/>
            </p:cNvSpPr>
            <p:nvPr/>
          </p:nvSpPr>
          <p:spPr bwMode="auto">
            <a:xfrm>
              <a:off x="8788358" y="6635331"/>
              <a:ext cx="14189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600"/>
                <a:t>red-&gt;izlaz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8447809" y="6909895"/>
              <a:ext cx="1662658" cy="32217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195"/>
              </a:schemeClr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/>
            </a:p>
          </p:txBody>
        </p: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4600575" y="2690813"/>
            <a:ext cx="3746500" cy="3687762"/>
            <a:chOff x="4601153" y="2690092"/>
            <a:chExt cx="3746500" cy="3687763"/>
          </a:xfrm>
        </p:grpSpPr>
        <p:grpSp>
          <p:nvGrpSpPr>
            <p:cNvPr id="14349" name="Group 72"/>
            <p:cNvGrpSpPr>
              <a:grpSpLocks/>
            </p:cNvGrpSpPr>
            <p:nvPr/>
          </p:nvGrpSpPr>
          <p:grpSpPr bwMode="auto">
            <a:xfrm>
              <a:off x="4601153" y="2690092"/>
              <a:ext cx="3746500" cy="3687763"/>
              <a:chOff x="5889625" y="2565400"/>
              <a:chExt cx="3746500" cy="3687763"/>
            </a:xfrm>
          </p:grpSpPr>
          <p:grpSp>
            <p:nvGrpSpPr>
              <p:cNvPr id="14354" name="Group 56"/>
              <p:cNvGrpSpPr>
                <a:grpSpLocks/>
              </p:cNvGrpSpPr>
              <p:nvPr/>
            </p:nvGrpSpPr>
            <p:grpSpPr bwMode="auto">
              <a:xfrm rot="1320000">
                <a:off x="6332538" y="2906713"/>
                <a:ext cx="2960687" cy="2960687"/>
                <a:chOff x="1502" y="981"/>
                <a:chExt cx="2767" cy="2788"/>
              </a:xfrm>
            </p:grpSpPr>
            <p:grpSp>
              <p:nvGrpSpPr>
                <p:cNvPr id="14389" name="Group 57"/>
                <p:cNvGrpSpPr>
                  <a:grpSpLocks/>
                </p:cNvGrpSpPr>
                <p:nvPr/>
              </p:nvGrpSpPr>
              <p:grpSpPr bwMode="auto">
                <a:xfrm>
                  <a:off x="1502" y="981"/>
                  <a:ext cx="2767" cy="2766"/>
                  <a:chOff x="1487" y="981"/>
                  <a:chExt cx="2767" cy="2766"/>
                </a:xfrm>
              </p:grpSpPr>
              <p:sp>
                <p:nvSpPr>
                  <p:cNvPr id="1439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848" y="981"/>
                    <a:ext cx="0" cy="2766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94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7" y="2387"/>
                    <a:ext cx="276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90" name="Group 60"/>
                <p:cNvGrpSpPr>
                  <a:grpSpLocks/>
                </p:cNvGrpSpPr>
                <p:nvPr/>
              </p:nvGrpSpPr>
              <p:grpSpPr bwMode="auto">
                <a:xfrm rot="2700000">
                  <a:off x="1502" y="1003"/>
                  <a:ext cx="2767" cy="2766"/>
                  <a:chOff x="1487" y="981"/>
                  <a:chExt cx="2767" cy="2766"/>
                </a:xfrm>
              </p:grpSpPr>
              <p:sp>
                <p:nvSpPr>
                  <p:cNvPr id="1439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48" y="981"/>
                    <a:ext cx="0" cy="2766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92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7" y="2387"/>
                    <a:ext cx="276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355" name="Group 78"/>
              <p:cNvGrpSpPr>
                <a:grpSpLocks/>
              </p:cNvGrpSpPr>
              <p:nvPr/>
            </p:nvGrpSpPr>
            <p:grpSpPr bwMode="auto">
              <a:xfrm>
                <a:off x="5889625" y="2565400"/>
                <a:ext cx="3746500" cy="3687763"/>
                <a:chOff x="5889625" y="2565400"/>
                <a:chExt cx="3746500" cy="3687763"/>
              </a:xfrm>
            </p:grpSpPr>
            <p:sp>
              <p:nvSpPr>
                <p:cNvPr id="14356" name="AutoShap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6302375" y="2901950"/>
                  <a:ext cx="2984500" cy="2970213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2147483647 w 21600"/>
                    <a:gd name="T3" fmla="*/ 2147483647 h 21600"/>
                    <a:gd name="T4" fmla="*/ 0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3 w 21600"/>
                    <a:gd name="T25" fmla="*/ 3163 h 21600"/>
                    <a:gd name="T26" fmla="*/ 18437 w 21600"/>
                    <a:gd name="T27" fmla="*/ 18437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903" y="10800"/>
                      </a:moveTo>
                      <a:cubicBezTo>
                        <a:pt x="3903" y="14609"/>
                        <a:pt x="6991" y="17697"/>
                        <a:pt x="10800" y="17697"/>
                      </a:cubicBezTo>
                      <a:cubicBezTo>
                        <a:pt x="14609" y="17697"/>
                        <a:pt x="17697" y="14609"/>
                        <a:pt x="17697" y="10800"/>
                      </a:cubicBezTo>
                      <a:cubicBezTo>
                        <a:pt x="17697" y="6991"/>
                        <a:pt x="14609" y="3903"/>
                        <a:pt x="10800" y="3903"/>
                      </a:cubicBezTo>
                      <a:cubicBezTo>
                        <a:pt x="6991" y="3903"/>
                        <a:pt x="3903" y="6991"/>
                        <a:pt x="3903" y="10800"/>
                      </a:cubicBezTo>
                      <a:close/>
                    </a:path>
                  </a:pathLst>
                </a:custGeom>
                <a:solidFill>
                  <a:srgbClr val="FFCC99">
                    <a:alpha val="39999"/>
                  </a:srgbClr>
                </a:solidFill>
                <a:ln w="9525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r-HR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357" name="Group 49"/>
                <p:cNvGrpSpPr>
                  <a:grpSpLocks/>
                </p:cNvGrpSpPr>
                <p:nvPr/>
              </p:nvGrpSpPr>
              <p:grpSpPr bwMode="auto">
                <a:xfrm>
                  <a:off x="6318250" y="2901950"/>
                  <a:ext cx="2984500" cy="2992438"/>
                  <a:chOff x="1502" y="981"/>
                  <a:chExt cx="2767" cy="2788"/>
                </a:xfrm>
              </p:grpSpPr>
              <p:grpSp>
                <p:nvGrpSpPr>
                  <p:cNvPr id="14383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502" y="981"/>
                    <a:ext cx="2767" cy="2766"/>
                    <a:chOff x="1487" y="981"/>
                    <a:chExt cx="2767" cy="2766"/>
                  </a:xfrm>
                </p:grpSpPr>
                <p:sp>
                  <p:nvSpPr>
                    <p:cNvPr id="1438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48" y="981"/>
                      <a:ext cx="0" cy="27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8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7" y="2387"/>
                      <a:ext cx="276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84" name="Group 53"/>
                  <p:cNvGrpSpPr>
                    <a:grpSpLocks/>
                  </p:cNvGrpSpPr>
                  <p:nvPr/>
                </p:nvGrpSpPr>
                <p:grpSpPr bwMode="auto">
                  <a:xfrm rot="2700000">
                    <a:off x="1502" y="1003"/>
                    <a:ext cx="2767" cy="2766"/>
                    <a:chOff x="1487" y="981"/>
                    <a:chExt cx="2767" cy="2766"/>
                  </a:xfrm>
                </p:grpSpPr>
                <p:sp>
                  <p:nvSpPr>
                    <p:cNvPr id="14385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48" y="981"/>
                      <a:ext cx="0" cy="27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6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7" y="2387"/>
                      <a:ext cx="276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4358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40538" y="3436938"/>
                  <a:ext cx="1908175" cy="1900237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r-HR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001000" y="2565400"/>
                  <a:ext cx="290513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0</a:t>
                  </a:r>
                </a:p>
              </p:txBody>
            </p:sp>
            <p:sp>
              <p:nvSpPr>
                <p:cNvPr id="143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624888" y="2852738"/>
                  <a:ext cx="290512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1</a:t>
                  </a:r>
                </a:p>
              </p:txBody>
            </p:sp>
            <p:sp>
              <p:nvSpPr>
                <p:cNvPr id="1436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9091613" y="3367088"/>
                  <a:ext cx="290512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2</a:t>
                  </a:r>
                </a:p>
              </p:txBody>
            </p:sp>
            <p:sp>
              <p:nvSpPr>
                <p:cNvPr id="1436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139238" y="5313363"/>
                  <a:ext cx="290512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5</a:t>
                  </a:r>
                </a:p>
              </p:txBody>
            </p:sp>
            <p:sp>
              <p:nvSpPr>
                <p:cNvPr id="1436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650288" y="5753100"/>
                  <a:ext cx="290512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6</a:t>
                  </a:r>
                </a:p>
              </p:txBody>
            </p:sp>
            <p:sp>
              <p:nvSpPr>
                <p:cNvPr id="1436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8015288" y="5946775"/>
                  <a:ext cx="290512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7</a:t>
                  </a:r>
                </a:p>
              </p:txBody>
            </p:sp>
            <p:sp>
              <p:nvSpPr>
                <p:cNvPr id="1436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7378700" y="5948363"/>
                  <a:ext cx="290513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8</a:t>
                  </a:r>
                </a:p>
              </p:txBody>
            </p:sp>
            <p:sp>
              <p:nvSpPr>
                <p:cNvPr id="1436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743700" y="5753100"/>
                  <a:ext cx="290513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9</a:t>
                  </a:r>
                </a:p>
              </p:txBody>
            </p:sp>
            <p:sp>
              <p:nvSpPr>
                <p:cNvPr id="1436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54750" y="5314950"/>
                  <a:ext cx="396875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10</a:t>
                  </a:r>
                </a:p>
              </p:txBody>
            </p:sp>
            <p:sp>
              <p:nvSpPr>
                <p:cNvPr id="1436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961063" y="4681538"/>
                  <a:ext cx="396875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11</a:t>
                  </a:r>
                </a:p>
              </p:txBody>
            </p:sp>
            <p:sp>
              <p:nvSpPr>
                <p:cNvPr id="1436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5889625" y="4000500"/>
                  <a:ext cx="396875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12</a:t>
                  </a:r>
                </a:p>
              </p:txBody>
            </p:sp>
            <p:sp>
              <p:nvSpPr>
                <p:cNvPr id="1437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176963" y="3367088"/>
                  <a:ext cx="396875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13</a:t>
                  </a:r>
                </a:p>
              </p:txBody>
            </p:sp>
            <p:sp>
              <p:nvSpPr>
                <p:cNvPr id="1437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6608763" y="2852738"/>
                  <a:ext cx="396875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14</a:t>
                  </a:r>
                </a:p>
              </p:txBody>
            </p:sp>
            <p:sp>
              <p:nvSpPr>
                <p:cNvPr id="1437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7258050" y="2565400"/>
                  <a:ext cx="396875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15</a:t>
                  </a:r>
                </a:p>
              </p:txBody>
            </p:sp>
            <p:sp>
              <p:nvSpPr>
                <p:cNvPr id="1437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9274175" y="3933825"/>
                  <a:ext cx="290513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3</a:t>
                  </a:r>
                </a:p>
              </p:txBody>
            </p:sp>
            <p:sp>
              <p:nvSpPr>
                <p:cNvPr id="1437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9345613" y="4652963"/>
                  <a:ext cx="290512" cy="3048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1400"/>
                    <a:t>4</a:t>
                  </a:r>
                </a:p>
              </p:txBody>
            </p:sp>
            <p:sp>
              <p:nvSpPr>
                <p:cNvPr id="1437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6392863" y="3933825"/>
                  <a:ext cx="366712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1</a:t>
                  </a:r>
                </a:p>
              </p:txBody>
            </p:sp>
            <p:sp>
              <p:nvSpPr>
                <p:cNvPr id="14376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6608763" y="4868863"/>
                  <a:ext cx="366712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0</a:t>
                  </a:r>
                </a:p>
              </p:txBody>
            </p:sp>
            <p:sp>
              <p:nvSpPr>
                <p:cNvPr id="14377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6608763" y="3500438"/>
                  <a:ext cx="366712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3</a:t>
                  </a:r>
                </a:p>
              </p:txBody>
            </p:sp>
            <p:sp>
              <p:nvSpPr>
                <p:cNvPr id="1437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6392863" y="4437063"/>
                  <a:ext cx="366712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8</a:t>
                  </a:r>
                </a:p>
              </p:txBody>
            </p:sp>
            <p:sp>
              <p:nvSpPr>
                <p:cNvPr id="143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6897688" y="5229225"/>
                  <a:ext cx="366712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9</a:t>
                  </a:r>
                </a:p>
              </p:txBody>
            </p:sp>
            <p:sp>
              <p:nvSpPr>
                <p:cNvPr id="1438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400925" y="5373688"/>
                  <a:ext cx="366713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7</a:t>
                  </a:r>
                </a:p>
              </p:txBody>
            </p:sp>
            <p:sp>
              <p:nvSpPr>
                <p:cNvPr id="1438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7832725" y="5373688"/>
                  <a:ext cx="366713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4</a:t>
                  </a:r>
                </a:p>
              </p:txBody>
            </p:sp>
            <p:sp>
              <p:nvSpPr>
                <p:cNvPr id="1438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8266113" y="5229225"/>
                  <a:ext cx="366712" cy="4572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hr-HR" sz="2400"/>
                    <a:t>6</a:t>
                  </a:r>
                </a:p>
              </p:txBody>
            </p:sp>
          </p:grpSp>
        </p:grpSp>
        <p:sp>
          <p:nvSpPr>
            <p:cNvPr id="14350" name="Text Box 124"/>
            <p:cNvSpPr txBox="1">
              <a:spLocks noChangeArrowheads="1"/>
            </p:cNvSpPr>
            <p:nvPr/>
          </p:nvSpPr>
          <p:spPr bwMode="auto">
            <a:xfrm>
              <a:off x="5609216" y="3337792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5</a:t>
              </a:r>
            </a:p>
          </p:txBody>
        </p:sp>
        <p:sp>
          <p:nvSpPr>
            <p:cNvPr id="14351" name="Text Box 125"/>
            <p:cNvSpPr txBox="1">
              <a:spLocks noChangeArrowheads="1"/>
            </p:cNvSpPr>
            <p:nvPr/>
          </p:nvSpPr>
          <p:spPr bwMode="auto">
            <a:xfrm>
              <a:off x="6041016" y="3121892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2</a:t>
              </a:r>
            </a:p>
          </p:txBody>
        </p:sp>
        <p:sp>
          <p:nvSpPr>
            <p:cNvPr id="14352" name="Text Box 126"/>
            <p:cNvSpPr txBox="1">
              <a:spLocks noChangeArrowheads="1"/>
            </p:cNvSpPr>
            <p:nvPr/>
          </p:nvSpPr>
          <p:spPr bwMode="auto">
            <a:xfrm>
              <a:off x="6544253" y="3121892"/>
              <a:ext cx="3667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7</a:t>
              </a:r>
            </a:p>
          </p:txBody>
        </p:sp>
        <p:sp>
          <p:nvSpPr>
            <p:cNvPr id="14353" name="Text Box 127"/>
            <p:cNvSpPr txBox="1">
              <a:spLocks noChangeArrowheads="1"/>
            </p:cNvSpPr>
            <p:nvPr/>
          </p:nvSpPr>
          <p:spPr bwMode="auto">
            <a:xfrm>
              <a:off x="6904616" y="3266355"/>
              <a:ext cx="5492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-4</a:t>
              </a:r>
            </a:p>
          </p:txBody>
        </p:sp>
      </p:grpSp>
      <p:sp>
        <p:nvSpPr>
          <p:cNvPr id="123" name="Rectangle 122"/>
          <p:cNvSpPr/>
          <p:nvPr/>
        </p:nvSpPr>
        <p:spPr bwMode="auto">
          <a:xfrm>
            <a:off x="144463" y="3228975"/>
            <a:ext cx="3522662" cy="3571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144463" y="3586163"/>
            <a:ext cx="3522662" cy="136683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#define MAXRED 16</a:t>
            </a:r>
          </a:p>
          <a:p>
            <a:pPr>
              <a:defRPr/>
            </a:pPr>
            <a:r>
              <a:rPr lang="hr-HR" sz="1800"/>
              <a:t>skini(&amp;broj, &amp;red);</a:t>
            </a:r>
          </a:p>
          <a:p>
            <a:pPr>
              <a:defRPr/>
            </a:pPr>
            <a:r>
              <a:rPr lang="hr-HR" sz="1800"/>
              <a:t>skini(&amp;broj, &amp;red);</a:t>
            </a:r>
          </a:p>
          <a:p>
            <a:pPr>
              <a:defRPr/>
            </a:pPr>
            <a:r>
              <a:rPr lang="hr-HR" sz="1800"/>
              <a:t>skini(&amp;broj, &amp;red);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138113" y="844550"/>
            <a:ext cx="5037137" cy="3095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Text Box 118"/>
          <p:cNvSpPr txBox="1">
            <a:spLocks noChangeArrowheads="1"/>
          </p:cNvSpPr>
          <p:nvPr/>
        </p:nvSpPr>
        <p:spPr bwMode="auto">
          <a:xfrm>
            <a:off x="7551738" y="4059238"/>
            <a:ext cx="366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</a:t>
            </a:r>
          </a:p>
        </p:txBody>
      </p:sp>
      <p:sp>
        <p:nvSpPr>
          <p:cNvPr id="176" name="Text Box 117"/>
          <p:cNvSpPr txBox="1">
            <a:spLocks noChangeArrowheads="1"/>
          </p:cNvSpPr>
          <p:nvPr/>
        </p:nvSpPr>
        <p:spPr bwMode="auto">
          <a:xfrm>
            <a:off x="7512050" y="4562475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1</a:t>
            </a:r>
          </a:p>
        </p:txBody>
      </p:sp>
      <p:sp>
        <p:nvSpPr>
          <p:cNvPr id="177" name="Text Box 116"/>
          <p:cNvSpPr txBox="1">
            <a:spLocks noChangeArrowheads="1"/>
          </p:cNvSpPr>
          <p:nvPr/>
        </p:nvSpPr>
        <p:spPr bwMode="auto">
          <a:xfrm>
            <a:off x="7285038" y="4994275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-1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2.59259E-6 L 0.00113 0.0400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4213 L -4.65213E-6 0.0835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5486E-6 -1.85185E-6 L 0.021 0.0824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838 L -4.65213E-6 0.126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12732 L -0.00096 0.1703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3427E-6 0.17199 L -0.00016 0.2194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0.08241 L 0.0242 0.1888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2 0.18889 L 0.00224 0.2863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allAtOnce" animBg="1"/>
      <p:bldP spid="126" grpId="0" animBg="1"/>
      <p:bldP spid="126" grpId="1" animBg="1"/>
      <p:bldP spid="126" grpId="2" animBg="1"/>
      <p:bldP spid="126" grpId="3" animBg="1"/>
      <p:bldP spid="126" grpId="4" animBg="1"/>
      <p:bldP spid="126" grpId="5" animBg="1"/>
      <p:bldP spid="126" grpId="6" animBg="1"/>
      <p:bldP spid="127" grpId="0"/>
      <p:bldP spid="127" grpId="1"/>
      <p:bldP spid="176" grpId="0"/>
      <p:bldP spid="176" grpId="1"/>
      <p:bldP spid="177" grpId="0"/>
      <p:bldP spid="17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2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BD1D5945-17FA-4715-AFB6-77C7F218E2A6}" type="slidenum">
              <a:rPr lang="hr-HR"/>
              <a:pPr/>
              <a:t>11</a:t>
            </a:fld>
            <a:r>
              <a:rPr lang="hr-HR"/>
              <a:t> / 17</a:t>
            </a:r>
          </a:p>
        </p:txBody>
      </p:sp>
      <p:sp>
        <p:nvSpPr>
          <p:cNvPr id="63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3263C8FF-93A0-4109-836C-17738B5B03D1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8345488" y="2559050"/>
            <a:ext cx="1295400" cy="600075"/>
            <a:chOff x="1207247" y="3172056"/>
            <a:chExt cx="1295547" cy="599846"/>
          </a:xfrm>
        </p:grpSpPr>
        <p:sp>
          <p:nvSpPr>
            <p:cNvPr id="15419" name="Rectangle 24"/>
            <p:cNvSpPr>
              <a:spLocks noChangeArrowheads="1"/>
            </p:cNvSpPr>
            <p:nvPr/>
          </p:nvSpPr>
          <p:spPr bwMode="auto">
            <a:xfrm>
              <a:off x="1267690" y="3460174"/>
              <a:ext cx="1153390" cy="311728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  <p:sp>
          <p:nvSpPr>
            <p:cNvPr id="15420" name="Rectangle 55"/>
            <p:cNvSpPr>
              <a:spLocks noChangeArrowheads="1"/>
            </p:cNvSpPr>
            <p:nvPr/>
          </p:nvSpPr>
          <p:spPr bwMode="auto">
            <a:xfrm>
              <a:off x="1207247" y="3172056"/>
              <a:ext cx="129554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600"/>
                <a:t>red-&gt;ulaz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837238" y="1522413"/>
            <a:ext cx="1419225" cy="1636712"/>
            <a:chOff x="7863568" y="5596240"/>
            <a:chExt cx="1418978" cy="1635833"/>
          </a:xfrm>
        </p:grpSpPr>
        <p:sp>
          <p:nvSpPr>
            <p:cNvPr id="15417" name="Rectangle 56"/>
            <p:cNvSpPr>
              <a:spLocks noChangeArrowheads="1"/>
            </p:cNvSpPr>
            <p:nvPr/>
          </p:nvSpPr>
          <p:spPr bwMode="auto">
            <a:xfrm>
              <a:off x="7863568" y="5596240"/>
              <a:ext cx="14189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600"/>
                <a:t>red-&gt;izlaz</a:t>
              </a: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8447666" y="5950062"/>
              <a:ext cx="311096" cy="12820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195"/>
              </a:schemeClr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/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672138" y="2586038"/>
            <a:ext cx="3746500" cy="3687762"/>
            <a:chOff x="5671416" y="2586182"/>
            <a:chExt cx="3746500" cy="3687763"/>
          </a:xfrm>
        </p:grpSpPr>
        <p:sp>
          <p:nvSpPr>
            <p:cNvPr id="15373" name="AutoShape 8"/>
            <p:cNvSpPr>
              <a:spLocks noChangeAspect="1" noChangeArrowheads="1"/>
            </p:cNvSpPr>
            <p:nvPr/>
          </p:nvSpPr>
          <p:spPr bwMode="auto">
            <a:xfrm>
              <a:off x="6084166" y="2922732"/>
              <a:ext cx="2984500" cy="2970213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903" y="10800"/>
                  </a:moveTo>
                  <a:cubicBezTo>
                    <a:pt x="3903" y="14609"/>
                    <a:pt x="6991" y="17697"/>
                    <a:pt x="10800" y="17697"/>
                  </a:cubicBezTo>
                  <a:cubicBezTo>
                    <a:pt x="14609" y="17697"/>
                    <a:pt x="17697" y="14609"/>
                    <a:pt x="17697" y="10800"/>
                  </a:cubicBezTo>
                  <a:cubicBezTo>
                    <a:pt x="17697" y="6991"/>
                    <a:pt x="14609" y="3903"/>
                    <a:pt x="10800" y="3903"/>
                  </a:cubicBezTo>
                  <a:cubicBezTo>
                    <a:pt x="6991" y="3903"/>
                    <a:pt x="3903" y="6991"/>
                    <a:pt x="3903" y="10800"/>
                  </a:cubicBezTo>
                  <a:close/>
                </a:path>
              </a:pathLst>
            </a:custGeom>
            <a:solidFill>
              <a:srgbClr val="FFCC99">
                <a:alpha val="39999"/>
              </a:srgbClr>
            </a:soli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chemeClr val="tx1"/>
                </a:solidFill>
              </a:endParaRPr>
            </a:p>
          </p:txBody>
        </p:sp>
        <p:grpSp>
          <p:nvGrpSpPr>
            <p:cNvPr id="15374" name="Group 9"/>
            <p:cNvGrpSpPr>
              <a:grpSpLocks/>
            </p:cNvGrpSpPr>
            <p:nvPr/>
          </p:nvGrpSpPr>
          <p:grpSpPr bwMode="auto">
            <a:xfrm>
              <a:off x="6100041" y="2922732"/>
              <a:ext cx="2984500" cy="2992438"/>
              <a:chOff x="1502" y="981"/>
              <a:chExt cx="2767" cy="2788"/>
            </a:xfrm>
          </p:grpSpPr>
          <p:grpSp>
            <p:nvGrpSpPr>
              <p:cNvPr id="15411" name="Group 10"/>
              <p:cNvGrpSpPr>
                <a:grpSpLocks/>
              </p:cNvGrpSpPr>
              <p:nvPr/>
            </p:nvGrpSpPr>
            <p:grpSpPr bwMode="auto">
              <a:xfrm>
                <a:off x="1502" y="981"/>
                <a:ext cx="2767" cy="2766"/>
                <a:chOff x="1487" y="981"/>
                <a:chExt cx="2767" cy="2766"/>
              </a:xfrm>
            </p:grpSpPr>
            <p:sp>
              <p:nvSpPr>
                <p:cNvPr id="15415" name="Line 11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12" name="Group 13"/>
              <p:cNvGrpSpPr>
                <a:grpSpLocks/>
              </p:cNvGrpSpPr>
              <p:nvPr/>
            </p:nvGrpSpPr>
            <p:grpSpPr bwMode="auto">
              <a:xfrm rot="2700000">
                <a:off x="1502" y="1003"/>
                <a:ext cx="2767" cy="2766"/>
                <a:chOff x="1487" y="981"/>
                <a:chExt cx="2767" cy="2766"/>
              </a:xfrm>
            </p:grpSpPr>
            <p:sp>
              <p:nvSpPr>
                <p:cNvPr id="15413" name="Line 14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375" name="Group 16"/>
            <p:cNvGrpSpPr>
              <a:grpSpLocks/>
            </p:cNvGrpSpPr>
            <p:nvPr/>
          </p:nvGrpSpPr>
          <p:grpSpPr bwMode="auto">
            <a:xfrm rot="1320000">
              <a:off x="6114329" y="2927495"/>
              <a:ext cx="2960687" cy="2960687"/>
              <a:chOff x="1502" y="981"/>
              <a:chExt cx="2767" cy="2788"/>
            </a:xfrm>
          </p:grpSpPr>
          <p:grpSp>
            <p:nvGrpSpPr>
              <p:cNvPr id="15405" name="Group 17"/>
              <p:cNvGrpSpPr>
                <a:grpSpLocks/>
              </p:cNvGrpSpPr>
              <p:nvPr/>
            </p:nvGrpSpPr>
            <p:grpSpPr bwMode="auto">
              <a:xfrm>
                <a:off x="1502" y="981"/>
                <a:ext cx="2767" cy="2766"/>
                <a:chOff x="1487" y="981"/>
                <a:chExt cx="2767" cy="2766"/>
              </a:xfrm>
            </p:grpSpPr>
            <p:sp>
              <p:nvSpPr>
                <p:cNvPr id="15409" name="Line 18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06" name="Group 20"/>
              <p:cNvGrpSpPr>
                <a:grpSpLocks/>
              </p:cNvGrpSpPr>
              <p:nvPr/>
            </p:nvGrpSpPr>
            <p:grpSpPr bwMode="auto">
              <a:xfrm rot="2700000">
                <a:off x="1502" y="1003"/>
                <a:ext cx="2767" cy="2766"/>
                <a:chOff x="1487" y="981"/>
                <a:chExt cx="2767" cy="2766"/>
              </a:xfrm>
            </p:grpSpPr>
            <p:sp>
              <p:nvSpPr>
                <p:cNvPr id="15407" name="Line 21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0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376" name="Oval 23"/>
            <p:cNvSpPr>
              <a:spLocks noChangeAspect="1" noChangeArrowheads="1"/>
            </p:cNvSpPr>
            <p:nvPr/>
          </p:nvSpPr>
          <p:spPr bwMode="auto">
            <a:xfrm>
              <a:off x="6622329" y="3457720"/>
              <a:ext cx="1908175" cy="1900237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chemeClr val="tx1"/>
                </a:solidFill>
              </a:endParaRPr>
            </a:p>
          </p:txBody>
        </p:sp>
        <p:sp>
          <p:nvSpPr>
            <p:cNvPr id="15377" name="Text Box 24"/>
            <p:cNvSpPr txBox="1">
              <a:spLocks noChangeArrowheads="1"/>
            </p:cNvSpPr>
            <p:nvPr/>
          </p:nvSpPr>
          <p:spPr bwMode="auto">
            <a:xfrm>
              <a:off x="7782791" y="2586182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0</a:t>
              </a:r>
            </a:p>
          </p:txBody>
        </p:sp>
        <p:sp>
          <p:nvSpPr>
            <p:cNvPr id="15378" name="Text Box 25"/>
            <p:cNvSpPr txBox="1">
              <a:spLocks noChangeArrowheads="1"/>
            </p:cNvSpPr>
            <p:nvPr/>
          </p:nvSpPr>
          <p:spPr bwMode="auto">
            <a:xfrm>
              <a:off x="8406679" y="2873520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</a:t>
              </a:r>
            </a:p>
          </p:txBody>
        </p:sp>
        <p:sp>
          <p:nvSpPr>
            <p:cNvPr id="15379" name="Text Box 26"/>
            <p:cNvSpPr txBox="1">
              <a:spLocks noChangeArrowheads="1"/>
            </p:cNvSpPr>
            <p:nvPr/>
          </p:nvSpPr>
          <p:spPr bwMode="auto">
            <a:xfrm>
              <a:off x="8873404" y="3387870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2</a:t>
              </a:r>
            </a:p>
          </p:txBody>
        </p:sp>
        <p:sp>
          <p:nvSpPr>
            <p:cNvPr id="15380" name="Text Box 27"/>
            <p:cNvSpPr txBox="1">
              <a:spLocks noChangeArrowheads="1"/>
            </p:cNvSpPr>
            <p:nvPr/>
          </p:nvSpPr>
          <p:spPr bwMode="auto">
            <a:xfrm>
              <a:off x="8921029" y="5334145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5</a:t>
              </a:r>
            </a:p>
          </p:txBody>
        </p:sp>
        <p:sp>
          <p:nvSpPr>
            <p:cNvPr id="15381" name="Text Box 28"/>
            <p:cNvSpPr txBox="1">
              <a:spLocks noChangeArrowheads="1"/>
            </p:cNvSpPr>
            <p:nvPr/>
          </p:nvSpPr>
          <p:spPr bwMode="auto">
            <a:xfrm>
              <a:off x="8432079" y="5773882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6</a:t>
              </a:r>
            </a:p>
          </p:txBody>
        </p:sp>
        <p:sp>
          <p:nvSpPr>
            <p:cNvPr id="15382" name="Text Box 29"/>
            <p:cNvSpPr txBox="1">
              <a:spLocks noChangeArrowheads="1"/>
            </p:cNvSpPr>
            <p:nvPr/>
          </p:nvSpPr>
          <p:spPr bwMode="auto">
            <a:xfrm>
              <a:off x="7797079" y="5967557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7</a:t>
              </a:r>
            </a:p>
          </p:txBody>
        </p:sp>
        <p:sp>
          <p:nvSpPr>
            <p:cNvPr id="15383" name="Text Box 30"/>
            <p:cNvSpPr txBox="1">
              <a:spLocks noChangeArrowheads="1"/>
            </p:cNvSpPr>
            <p:nvPr/>
          </p:nvSpPr>
          <p:spPr bwMode="auto">
            <a:xfrm>
              <a:off x="7160491" y="5969145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8</a:t>
              </a:r>
            </a:p>
          </p:txBody>
        </p:sp>
        <p:sp>
          <p:nvSpPr>
            <p:cNvPr id="15384" name="Text Box 31"/>
            <p:cNvSpPr txBox="1">
              <a:spLocks noChangeArrowheads="1"/>
            </p:cNvSpPr>
            <p:nvPr/>
          </p:nvSpPr>
          <p:spPr bwMode="auto">
            <a:xfrm>
              <a:off x="6525491" y="5773882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9</a:t>
              </a:r>
            </a:p>
          </p:txBody>
        </p:sp>
        <p:sp>
          <p:nvSpPr>
            <p:cNvPr id="15385" name="Text Box 32"/>
            <p:cNvSpPr txBox="1">
              <a:spLocks noChangeArrowheads="1"/>
            </p:cNvSpPr>
            <p:nvPr/>
          </p:nvSpPr>
          <p:spPr bwMode="auto">
            <a:xfrm>
              <a:off x="6036541" y="5335732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10</a:t>
              </a:r>
            </a:p>
          </p:txBody>
        </p:sp>
        <p:sp>
          <p:nvSpPr>
            <p:cNvPr id="15386" name="Text Box 33"/>
            <p:cNvSpPr txBox="1">
              <a:spLocks noChangeArrowheads="1"/>
            </p:cNvSpPr>
            <p:nvPr/>
          </p:nvSpPr>
          <p:spPr bwMode="auto">
            <a:xfrm>
              <a:off x="5742854" y="4702320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11</a:t>
              </a:r>
            </a:p>
          </p:txBody>
        </p:sp>
        <p:sp>
          <p:nvSpPr>
            <p:cNvPr id="15387" name="Text Box 34"/>
            <p:cNvSpPr txBox="1">
              <a:spLocks noChangeArrowheads="1"/>
            </p:cNvSpPr>
            <p:nvPr/>
          </p:nvSpPr>
          <p:spPr bwMode="auto">
            <a:xfrm>
              <a:off x="5671416" y="4021282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12</a:t>
              </a:r>
            </a:p>
          </p:txBody>
        </p:sp>
        <p:sp>
          <p:nvSpPr>
            <p:cNvPr id="15388" name="Text Box 35"/>
            <p:cNvSpPr txBox="1">
              <a:spLocks noChangeArrowheads="1"/>
            </p:cNvSpPr>
            <p:nvPr/>
          </p:nvSpPr>
          <p:spPr bwMode="auto">
            <a:xfrm>
              <a:off x="5958754" y="3387870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13</a:t>
              </a:r>
            </a:p>
          </p:txBody>
        </p:sp>
        <p:sp>
          <p:nvSpPr>
            <p:cNvPr id="15389" name="Text Box 36"/>
            <p:cNvSpPr txBox="1">
              <a:spLocks noChangeArrowheads="1"/>
            </p:cNvSpPr>
            <p:nvPr/>
          </p:nvSpPr>
          <p:spPr bwMode="auto">
            <a:xfrm>
              <a:off x="6390554" y="2873520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14</a:t>
              </a:r>
            </a:p>
          </p:txBody>
        </p:sp>
        <p:sp>
          <p:nvSpPr>
            <p:cNvPr id="15390" name="Text Box 37"/>
            <p:cNvSpPr txBox="1">
              <a:spLocks noChangeArrowheads="1"/>
            </p:cNvSpPr>
            <p:nvPr/>
          </p:nvSpPr>
          <p:spPr bwMode="auto">
            <a:xfrm>
              <a:off x="7039841" y="2586182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15</a:t>
              </a:r>
            </a:p>
          </p:txBody>
        </p:sp>
        <p:sp>
          <p:nvSpPr>
            <p:cNvPr id="15391" name="Text Box 38"/>
            <p:cNvSpPr txBox="1">
              <a:spLocks noChangeArrowheads="1"/>
            </p:cNvSpPr>
            <p:nvPr/>
          </p:nvSpPr>
          <p:spPr bwMode="auto">
            <a:xfrm>
              <a:off x="9055966" y="3954607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3</a:t>
              </a:r>
            </a:p>
          </p:txBody>
        </p:sp>
        <p:sp>
          <p:nvSpPr>
            <p:cNvPr id="15392" name="Text Box 39"/>
            <p:cNvSpPr txBox="1">
              <a:spLocks noChangeArrowheads="1"/>
            </p:cNvSpPr>
            <p:nvPr/>
          </p:nvSpPr>
          <p:spPr bwMode="auto">
            <a:xfrm>
              <a:off x="9127404" y="4673745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4</a:t>
              </a:r>
            </a:p>
          </p:txBody>
        </p:sp>
        <p:sp>
          <p:nvSpPr>
            <p:cNvPr id="15393" name="Text Box 43"/>
            <p:cNvSpPr txBox="1">
              <a:spLocks noChangeArrowheads="1"/>
            </p:cNvSpPr>
            <p:nvPr/>
          </p:nvSpPr>
          <p:spPr bwMode="auto">
            <a:xfrm>
              <a:off x="6174654" y="3954607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15394" name="Text Box 44"/>
            <p:cNvSpPr txBox="1">
              <a:spLocks noChangeArrowheads="1"/>
            </p:cNvSpPr>
            <p:nvPr/>
          </p:nvSpPr>
          <p:spPr bwMode="auto">
            <a:xfrm>
              <a:off x="6390554" y="4889645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0</a:t>
              </a:r>
            </a:p>
          </p:txBody>
        </p:sp>
        <p:sp>
          <p:nvSpPr>
            <p:cNvPr id="15395" name="Text Box 45"/>
            <p:cNvSpPr txBox="1">
              <a:spLocks noChangeArrowheads="1"/>
            </p:cNvSpPr>
            <p:nvPr/>
          </p:nvSpPr>
          <p:spPr bwMode="auto">
            <a:xfrm>
              <a:off x="6390554" y="3521220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3</a:t>
              </a:r>
            </a:p>
          </p:txBody>
        </p:sp>
        <p:sp>
          <p:nvSpPr>
            <p:cNvPr id="15396" name="Text Box 46"/>
            <p:cNvSpPr txBox="1">
              <a:spLocks noChangeArrowheads="1"/>
            </p:cNvSpPr>
            <p:nvPr/>
          </p:nvSpPr>
          <p:spPr bwMode="auto">
            <a:xfrm>
              <a:off x="6174654" y="4457845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8</a:t>
              </a:r>
            </a:p>
          </p:txBody>
        </p:sp>
        <p:sp>
          <p:nvSpPr>
            <p:cNvPr id="15397" name="Text Box 47"/>
            <p:cNvSpPr txBox="1">
              <a:spLocks noChangeArrowheads="1"/>
            </p:cNvSpPr>
            <p:nvPr/>
          </p:nvSpPr>
          <p:spPr bwMode="auto">
            <a:xfrm>
              <a:off x="6679479" y="5250007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9</a:t>
              </a:r>
            </a:p>
          </p:txBody>
        </p:sp>
        <p:sp>
          <p:nvSpPr>
            <p:cNvPr id="15398" name="Text Box 48"/>
            <p:cNvSpPr txBox="1">
              <a:spLocks noChangeArrowheads="1"/>
            </p:cNvSpPr>
            <p:nvPr/>
          </p:nvSpPr>
          <p:spPr bwMode="auto">
            <a:xfrm>
              <a:off x="7182716" y="5394470"/>
              <a:ext cx="3667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7</a:t>
              </a:r>
            </a:p>
          </p:txBody>
        </p:sp>
        <p:sp>
          <p:nvSpPr>
            <p:cNvPr id="15399" name="Text Box 49"/>
            <p:cNvSpPr txBox="1">
              <a:spLocks noChangeArrowheads="1"/>
            </p:cNvSpPr>
            <p:nvPr/>
          </p:nvSpPr>
          <p:spPr bwMode="auto">
            <a:xfrm>
              <a:off x="7614516" y="5394470"/>
              <a:ext cx="3667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4</a:t>
              </a:r>
            </a:p>
          </p:txBody>
        </p:sp>
        <p:sp>
          <p:nvSpPr>
            <p:cNvPr id="15400" name="Text Box 50"/>
            <p:cNvSpPr txBox="1">
              <a:spLocks noChangeArrowheads="1"/>
            </p:cNvSpPr>
            <p:nvPr/>
          </p:nvSpPr>
          <p:spPr bwMode="auto">
            <a:xfrm>
              <a:off x="8047904" y="5250007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6</a:t>
              </a:r>
            </a:p>
          </p:txBody>
        </p:sp>
        <p:sp>
          <p:nvSpPr>
            <p:cNvPr id="15401" name="Text Box 51"/>
            <p:cNvSpPr txBox="1">
              <a:spLocks noChangeArrowheads="1"/>
            </p:cNvSpPr>
            <p:nvPr/>
          </p:nvSpPr>
          <p:spPr bwMode="auto">
            <a:xfrm>
              <a:off x="8355879" y="4889645"/>
              <a:ext cx="5492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-1</a:t>
              </a:r>
            </a:p>
          </p:txBody>
        </p:sp>
        <p:sp>
          <p:nvSpPr>
            <p:cNvPr id="15402" name="Text Box 52"/>
            <p:cNvSpPr txBox="1">
              <a:spLocks noChangeArrowheads="1"/>
            </p:cNvSpPr>
            <p:nvPr/>
          </p:nvSpPr>
          <p:spPr bwMode="auto">
            <a:xfrm>
              <a:off x="8551141" y="4457845"/>
              <a:ext cx="3667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15403" name="Text Box 53"/>
            <p:cNvSpPr txBox="1">
              <a:spLocks noChangeArrowheads="1"/>
            </p:cNvSpPr>
            <p:nvPr/>
          </p:nvSpPr>
          <p:spPr bwMode="auto">
            <a:xfrm>
              <a:off x="8622579" y="3954607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2</a:t>
              </a:r>
            </a:p>
          </p:txBody>
        </p:sp>
        <p:sp>
          <p:nvSpPr>
            <p:cNvPr id="15404" name="Text Box 54"/>
            <p:cNvSpPr txBox="1">
              <a:spLocks noChangeArrowheads="1"/>
            </p:cNvSpPr>
            <p:nvPr/>
          </p:nvSpPr>
          <p:spPr bwMode="auto">
            <a:xfrm>
              <a:off x="6679479" y="3233882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C0C0C0"/>
                  </a:solidFill>
                </a:rPr>
                <a:t>5</a:t>
              </a:r>
            </a:p>
          </p:txBody>
        </p:sp>
      </p:grpSp>
      <p:sp>
        <p:nvSpPr>
          <p:cNvPr id="2731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Skidanje elemenata iz reda realiziranog cirkularnim poljem - II</a:t>
            </a:r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128588" y="836613"/>
            <a:ext cx="5170487" cy="2108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skini (tip *element, Red *red) {</a:t>
            </a:r>
          </a:p>
          <a:p>
            <a:r>
              <a:rPr lang="hr-HR" sz="1600"/>
              <a:t>  if (red-&gt;ulaz == red-&gt;izlaz) return 0;</a:t>
            </a:r>
          </a:p>
          <a:p>
            <a:r>
              <a:rPr lang="hr-HR" sz="1600"/>
              <a:t>  red-&gt;izlaz ++; </a:t>
            </a:r>
          </a:p>
          <a:p>
            <a:r>
              <a:rPr lang="hr-HR" sz="1600"/>
              <a:t>  red-&gt;izlaz %= n;</a:t>
            </a:r>
          </a:p>
          <a:p>
            <a:r>
              <a:rPr lang="hr-HR" sz="1600"/>
              <a:t>  *element = red-&gt;polje[red-&gt;izlaz];</a:t>
            </a:r>
          </a:p>
          <a:p>
            <a:r>
              <a:rPr lang="hr-HR" sz="1600"/>
              <a:t>  return 1;</a:t>
            </a:r>
          </a:p>
          <a:p>
            <a:r>
              <a:rPr lang="hr-HR" sz="1600"/>
              <a:t>}</a:t>
            </a:r>
          </a:p>
        </p:txBody>
      </p: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7112000" y="3017838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</a:t>
            </a:r>
          </a:p>
        </p:txBody>
      </p:sp>
      <p:sp>
        <p:nvSpPr>
          <p:cNvPr id="45112" name="Text Box 56"/>
          <p:cNvSpPr txBox="1">
            <a:spLocks noChangeArrowheads="1"/>
          </p:cNvSpPr>
          <p:nvPr/>
        </p:nvSpPr>
        <p:spPr bwMode="auto">
          <a:xfrm>
            <a:off x="7615238" y="3017838"/>
            <a:ext cx="366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7</a:t>
            </a:r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7975600" y="3162300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-4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47638" y="3248025"/>
            <a:ext cx="3522662" cy="3571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147638" y="3605213"/>
            <a:ext cx="3522662" cy="1698625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#define MAXRED 16</a:t>
            </a:r>
          </a:p>
          <a:p>
            <a:pPr>
              <a:defRPr/>
            </a:pPr>
            <a:r>
              <a:rPr lang="hr-HR" sz="1800"/>
              <a:t>skini(&amp;broj, &amp;red);</a:t>
            </a:r>
          </a:p>
          <a:p>
            <a:pPr>
              <a:defRPr/>
            </a:pPr>
            <a:r>
              <a:rPr lang="hr-HR" sz="1800"/>
              <a:t>skini(&amp;broj, &amp;red);</a:t>
            </a:r>
          </a:p>
          <a:p>
            <a:pPr>
              <a:defRPr/>
            </a:pPr>
            <a:r>
              <a:rPr lang="hr-HR" sz="1800"/>
              <a:t>skini(&amp;broj, &amp;red);</a:t>
            </a:r>
          </a:p>
          <a:p>
            <a:pPr>
              <a:defRPr/>
            </a:pPr>
            <a:r>
              <a:rPr lang="hr-HR" sz="1800"/>
              <a:t>skini(&amp;broj, &amp;red);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38113" y="844550"/>
            <a:ext cx="5037137" cy="3095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2.59259E-6 L 0.00113 0.0400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4213 L -4.65213E-6 0.0835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70087E-7 -3.7037E-6 L 0.0654 -0.0398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838 L -4.65213E-6 0.126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12732 L -0.00096 0.1703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3427E-6 0.17199 L -0.00016 0.2194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4 -0.03981 L 0.13594 -0.0402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000" fill="hold"/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4 -0.04027 L 0.19894 -0.0009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3 0.00116 L 0.00113 0.0395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1" grpId="0"/>
      <p:bldP spid="45111" grpId="1"/>
      <p:bldP spid="45112" grpId="0"/>
      <p:bldP spid="45112" grpId="1"/>
      <p:bldP spid="45113" grpId="0"/>
      <p:bldP spid="45113" grpId="1"/>
      <p:bldP spid="67" grpId="0" animBg="1"/>
      <p:bldP spid="71" grpId="0" build="allAtOnce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79" grpId="7" animBg="1"/>
      <p:bldP spid="79" grpId="8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31EC2836-2EDB-4089-87DA-6343837A590C}" type="slidenum">
              <a:rPr lang="hr-HR"/>
              <a:pPr/>
              <a:t>12</a:t>
            </a:fld>
            <a:r>
              <a:rPr lang="hr-HR"/>
              <a:t> / 17</a:t>
            </a:r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86122A9A-C0FE-430E-9E09-427ABF766FD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Realizacija reda listom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problem kod realizacije poljem jest mogućnost popunjenja</a:t>
            </a:r>
          </a:p>
          <a:p>
            <a:pPr>
              <a:defRPr/>
            </a:pPr>
            <a:r>
              <a:rPr lang="hr-HR" smtClean="0"/>
              <a:t>u stvarnosti veličina reda nije ograničena</a:t>
            </a:r>
          </a:p>
          <a:p>
            <a:pPr lvl="1">
              <a:defRPr/>
            </a:pPr>
            <a:r>
              <a:rPr lang="hr-HR" smtClean="0"/>
              <a:t>realnija je realizacija listom</a:t>
            </a:r>
            <a:endParaRPr lang="hr-HR" smtClean="0">
              <a:solidFill>
                <a:srgbClr val="00FF00"/>
              </a:solidFill>
              <a:latin typeface="Courier New" pitchFamily="49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1423988" y="2636838"/>
            <a:ext cx="4953000" cy="1866900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typedef struct at atom;</a:t>
            </a:r>
            <a:endParaRPr lang="hr-HR"/>
          </a:p>
          <a:p>
            <a:r>
              <a:rPr lang="en-US"/>
              <a:t>struct at {</a:t>
            </a:r>
          </a:p>
          <a:p>
            <a:r>
              <a:rPr lang="en-US"/>
              <a:t>	int element;</a:t>
            </a:r>
          </a:p>
          <a:p>
            <a:r>
              <a:rPr lang="en-US"/>
              <a:t>	struct at *sljed;</a:t>
            </a:r>
          </a:p>
          <a:p>
            <a:r>
              <a:rPr lang="en-US"/>
              <a:t>};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1423988" y="4581525"/>
            <a:ext cx="4953000" cy="1501775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typedef struct {</a:t>
            </a:r>
          </a:p>
          <a:p>
            <a:r>
              <a:rPr lang="en-US"/>
              <a:t>	atom *ulaz, *izlaz;</a:t>
            </a:r>
          </a:p>
          <a:p>
            <a:r>
              <a:rPr lang="en-US"/>
              <a:t>} Red;</a:t>
            </a:r>
          </a:p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53250" y="4451350"/>
            <a:ext cx="1500188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solidFill>
                  <a:srgbClr val="002060"/>
                </a:solidFill>
              </a:rPr>
              <a:t>sljed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953250" y="3236913"/>
            <a:ext cx="1500188" cy="1214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solidFill>
                  <a:srgbClr val="002060"/>
                </a:solidFill>
              </a:rPr>
              <a:t>element</a:t>
            </a:r>
          </a:p>
        </p:txBody>
      </p:sp>
      <p:sp>
        <p:nvSpPr>
          <p:cNvPr id="16392" name="Rectangle 43"/>
          <p:cNvSpPr>
            <a:spLocks noChangeArrowheads="1"/>
          </p:cNvSpPr>
          <p:nvPr/>
        </p:nvSpPr>
        <p:spPr bwMode="auto">
          <a:xfrm>
            <a:off x="6848475" y="2868613"/>
            <a:ext cx="9223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>
                <a:cs typeface="Courier New" pitchFamily="49" charset="0"/>
              </a:rPr>
              <a:t>atom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990013" y="4432300"/>
            <a:ext cx="915987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8990013" y="3217863"/>
            <a:ext cx="915987" cy="1214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6395" name="Freeform 20"/>
          <p:cNvSpPr>
            <a:spLocks noChangeArrowheads="1"/>
          </p:cNvSpPr>
          <p:nvPr/>
        </p:nvSpPr>
        <p:spPr bwMode="auto">
          <a:xfrm>
            <a:off x="8239125" y="3465513"/>
            <a:ext cx="923925" cy="1498600"/>
          </a:xfrm>
          <a:custGeom>
            <a:avLst/>
            <a:gdLst>
              <a:gd name="T0" fmla="*/ 0 w 924026"/>
              <a:gd name="T1" fmla="*/ 1431608 h 1499135"/>
              <a:gd name="T2" fmla="*/ 500239 w 924026"/>
              <a:gd name="T3" fmla="*/ 1258662 h 1499135"/>
              <a:gd name="T4" fmla="*/ 442522 w 924026"/>
              <a:gd name="T5" fmla="*/ 240202 h 1499135"/>
              <a:gd name="T6" fmla="*/ 923521 w 924026"/>
              <a:gd name="T7" fmla="*/ 0 h 1499135"/>
              <a:gd name="T8" fmla="*/ 0 60000 65536"/>
              <a:gd name="T9" fmla="*/ 0 60000 65536"/>
              <a:gd name="T10" fmla="*/ 0 60000 65536"/>
              <a:gd name="T11" fmla="*/ 0 60000 65536"/>
              <a:gd name="T12" fmla="*/ 0 w 924026"/>
              <a:gd name="T13" fmla="*/ 0 h 1499135"/>
              <a:gd name="T14" fmla="*/ 924026 w 924026"/>
              <a:gd name="T15" fmla="*/ 1499135 h 1499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026" h="1499135">
                <a:moveTo>
                  <a:pt x="0" y="1434165"/>
                </a:moveTo>
                <a:cubicBezTo>
                  <a:pt x="365760" y="1499135"/>
                  <a:pt x="426720" y="1459832"/>
                  <a:pt x="500514" y="1260910"/>
                </a:cubicBezTo>
                <a:cubicBezTo>
                  <a:pt x="574308" y="1061988"/>
                  <a:pt x="372177" y="450784"/>
                  <a:pt x="442762" y="240632"/>
                </a:cubicBezTo>
                <a:cubicBezTo>
                  <a:pt x="513347" y="30480"/>
                  <a:pt x="718686" y="15240"/>
                  <a:pt x="924026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6" name="Rectangle 21"/>
          <p:cNvSpPr>
            <a:spLocks noChangeArrowheads="1"/>
          </p:cNvSpPr>
          <p:nvPr/>
        </p:nvSpPr>
        <p:spPr bwMode="auto">
          <a:xfrm>
            <a:off x="8897938" y="2849563"/>
            <a:ext cx="920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>
                <a:cs typeface="Courier New" pitchFamily="49" charset="0"/>
              </a:rPr>
              <a:t>atom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F32F9CCD-04FA-4F42-91CE-5E8E8856D6F8}" type="slidenum">
              <a:rPr lang="hr-HR"/>
              <a:pPr/>
              <a:t>13</a:t>
            </a:fld>
            <a:r>
              <a:rPr lang="hr-HR"/>
              <a:t> / 17</a:t>
            </a:r>
          </a:p>
        </p:txBody>
      </p:sp>
      <p:sp>
        <p:nvSpPr>
          <p:cNvPr id="48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3020669-BBA3-4137-87CC-11455718C5CF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735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Red izveden listom</a:t>
            </a:r>
          </a:p>
        </p:txBody>
      </p:sp>
      <p:sp>
        <p:nvSpPr>
          <p:cNvPr id="17411" name="Rectangle 76"/>
          <p:cNvSpPr>
            <a:spLocks noChangeArrowheads="1"/>
          </p:cNvSpPr>
          <p:nvPr/>
        </p:nvSpPr>
        <p:spPr bwMode="auto">
          <a:xfrm>
            <a:off x="3952875" y="928688"/>
            <a:ext cx="5715000" cy="1785937"/>
          </a:xfrm>
          <a:prstGeom prst="rect">
            <a:avLst/>
          </a:prstGeom>
          <a:noFill/>
          <a:ln w="9525" algn="ctr">
            <a:solidFill>
              <a:srgbClr val="92D05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7412" name="Rectangle 24"/>
          <p:cNvSpPr>
            <a:spLocks noChangeArrowheads="1"/>
          </p:cNvSpPr>
          <p:nvPr/>
        </p:nvSpPr>
        <p:spPr bwMode="auto">
          <a:xfrm>
            <a:off x="5738813" y="1285875"/>
            <a:ext cx="1782762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grpSp>
        <p:nvGrpSpPr>
          <p:cNvPr id="17413" name="Group 25"/>
          <p:cNvGrpSpPr>
            <a:grpSpLocks/>
          </p:cNvGrpSpPr>
          <p:nvPr/>
        </p:nvGrpSpPr>
        <p:grpSpPr bwMode="auto">
          <a:xfrm>
            <a:off x="6424613" y="2293938"/>
            <a:ext cx="412750" cy="228600"/>
            <a:chOff x="3504" y="3840"/>
            <a:chExt cx="240" cy="144"/>
          </a:xfrm>
        </p:grpSpPr>
        <p:grpSp>
          <p:nvGrpSpPr>
            <p:cNvPr id="17448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7450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9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7414" name="TextBox 40"/>
          <p:cNvSpPr txBox="1">
            <a:spLocks noChangeArrowheads="1"/>
          </p:cNvSpPr>
          <p:nvPr/>
        </p:nvSpPr>
        <p:spPr bwMode="auto">
          <a:xfrm>
            <a:off x="3952875" y="928688"/>
            <a:ext cx="167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>
                <a:latin typeface="Arial Narrow" pitchFamily="34" charset="0"/>
              </a:rPr>
              <a:t>Prazan red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3171825" y="5157788"/>
            <a:ext cx="1500188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3171825" y="3943350"/>
            <a:ext cx="1500188" cy="1214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52</a:t>
            </a: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5529263" y="5157788"/>
            <a:ext cx="1500187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5529263" y="3943350"/>
            <a:ext cx="1500187" cy="1214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42</a:t>
            </a:r>
          </a:p>
        </p:txBody>
      </p:sp>
      <p:sp>
        <p:nvSpPr>
          <p:cNvPr id="17419" name="Rectangle 24"/>
          <p:cNvSpPr>
            <a:spLocks noChangeArrowheads="1"/>
          </p:cNvSpPr>
          <p:nvPr/>
        </p:nvSpPr>
        <p:spPr bwMode="auto">
          <a:xfrm>
            <a:off x="595313" y="39290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67" name="Freeform 66"/>
          <p:cNvSpPr/>
          <p:nvPr/>
        </p:nvSpPr>
        <p:spPr bwMode="auto">
          <a:xfrm>
            <a:off x="1666875" y="3357563"/>
            <a:ext cx="1773238" cy="184467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21" name="Group 25"/>
          <p:cNvGrpSpPr>
            <a:grpSpLocks/>
          </p:cNvGrpSpPr>
          <p:nvPr/>
        </p:nvGrpSpPr>
        <p:grpSpPr bwMode="auto">
          <a:xfrm>
            <a:off x="6105525" y="6092825"/>
            <a:ext cx="412750" cy="228600"/>
            <a:chOff x="3504" y="3840"/>
            <a:chExt cx="240" cy="144"/>
          </a:xfrm>
        </p:grpSpPr>
        <p:grpSp>
          <p:nvGrpSpPr>
            <p:cNvPr id="1744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744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7422" name="TextBox 75"/>
          <p:cNvSpPr txBox="1">
            <a:spLocks noChangeArrowheads="1"/>
          </p:cNvSpPr>
          <p:nvPr/>
        </p:nvSpPr>
        <p:spPr bwMode="auto">
          <a:xfrm>
            <a:off x="238125" y="2786063"/>
            <a:ext cx="2028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>
                <a:latin typeface="Arial Narrow" pitchFamily="34" charset="0"/>
              </a:rPr>
              <a:t>Neprazan red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66688" y="2857500"/>
            <a:ext cx="9501187" cy="3500438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3978275" y="3486150"/>
            <a:ext cx="1781175" cy="2628900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5" h="2629035">
                <a:moveTo>
                  <a:pt x="0" y="1961478"/>
                </a:moveTo>
                <a:cubicBezTo>
                  <a:pt x="122694" y="2193952"/>
                  <a:pt x="245389" y="2521677"/>
                  <a:pt x="433952" y="2575356"/>
                </a:cubicBezTo>
                <a:cubicBezTo>
                  <a:pt x="622515" y="2629035"/>
                  <a:pt x="1002224" y="2622370"/>
                  <a:pt x="1131376" y="2283551"/>
                </a:cubicBezTo>
                <a:cubicBezTo>
                  <a:pt x="1250029" y="1738397"/>
                  <a:pt x="1149457" y="920449"/>
                  <a:pt x="1208867" y="542440"/>
                </a:cubicBezTo>
                <a:cubicBezTo>
                  <a:pt x="1268277" y="164431"/>
                  <a:pt x="1392264" y="30996"/>
                  <a:pt x="1487837" y="15498"/>
                </a:cubicBezTo>
                <a:cubicBezTo>
                  <a:pt x="1583410" y="0"/>
                  <a:pt x="1682857" y="224725"/>
                  <a:pt x="1782305" y="44945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25" name="Line 30"/>
          <p:cNvSpPr>
            <a:spLocks noChangeShapeType="1"/>
          </p:cNvSpPr>
          <p:nvPr/>
        </p:nvSpPr>
        <p:spPr bwMode="auto">
          <a:xfrm>
            <a:off x="6629400" y="1717675"/>
            <a:ext cx="0" cy="576263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24"/>
          <p:cNvSpPr>
            <a:spLocks noChangeArrowheads="1"/>
          </p:cNvSpPr>
          <p:nvPr/>
        </p:nvSpPr>
        <p:spPr bwMode="auto">
          <a:xfrm>
            <a:off x="7739063" y="1285875"/>
            <a:ext cx="1782762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grpSp>
        <p:nvGrpSpPr>
          <p:cNvPr id="17427" name="Group 25"/>
          <p:cNvGrpSpPr>
            <a:grpSpLocks/>
          </p:cNvGrpSpPr>
          <p:nvPr/>
        </p:nvGrpSpPr>
        <p:grpSpPr bwMode="auto">
          <a:xfrm>
            <a:off x="8424863" y="2293938"/>
            <a:ext cx="412750" cy="228600"/>
            <a:chOff x="3504" y="3840"/>
            <a:chExt cx="240" cy="144"/>
          </a:xfrm>
        </p:grpSpPr>
        <p:grpSp>
          <p:nvGrpSpPr>
            <p:cNvPr id="17438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7440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17428" name="Line 38"/>
          <p:cNvSpPr>
            <a:spLocks noChangeShapeType="1"/>
          </p:cNvSpPr>
          <p:nvPr/>
        </p:nvSpPr>
        <p:spPr bwMode="auto">
          <a:xfrm>
            <a:off x="8629650" y="1717675"/>
            <a:ext cx="0" cy="576263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39"/>
          <p:cNvSpPr>
            <a:spLocks noChangeShapeType="1"/>
          </p:cNvSpPr>
          <p:nvPr/>
        </p:nvSpPr>
        <p:spPr bwMode="auto">
          <a:xfrm>
            <a:off x="6321425" y="5734050"/>
            <a:ext cx="0" cy="358775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7761288" y="40052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17431" name="Freeform 41"/>
          <p:cNvSpPr>
            <a:spLocks/>
          </p:cNvSpPr>
          <p:nvPr/>
        </p:nvSpPr>
        <p:spPr bwMode="auto">
          <a:xfrm>
            <a:off x="6608763" y="3335338"/>
            <a:ext cx="1512887" cy="669925"/>
          </a:xfrm>
          <a:custGeom>
            <a:avLst/>
            <a:gdLst>
              <a:gd name="T0" fmla="*/ 2147483647 w 953"/>
              <a:gd name="T1" fmla="*/ 2147483647 h 422"/>
              <a:gd name="T2" fmla="*/ 2147483647 w 953"/>
              <a:gd name="T3" fmla="*/ 2147483647 h 422"/>
              <a:gd name="T4" fmla="*/ 2147483647 w 953"/>
              <a:gd name="T5" fmla="*/ 2147483647 h 422"/>
              <a:gd name="T6" fmla="*/ 0 w 953"/>
              <a:gd name="T7" fmla="*/ 2147483647 h 422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422"/>
              <a:gd name="T14" fmla="*/ 953 w 953"/>
              <a:gd name="T15" fmla="*/ 422 h 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422">
                <a:moveTo>
                  <a:pt x="953" y="422"/>
                </a:moveTo>
                <a:cubicBezTo>
                  <a:pt x="843" y="263"/>
                  <a:pt x="701" y="118"/>
                  <a:pt x="590" y="59"/>
                </a:cubicBezTo>
                <a:cubicBezTo>
                  <a:pt x="479" y="0"/>
                  <a:pt x="383" y="14"/>
                  <a:pt x="285" y="67"/>
                </a:cubicBezTo>
                <a:cubicBezTo>
                  <a:pt x="187" y="120"/>
                  <a:pt x="60" y="312"/>
                  <a:pt x="0" y="377"/>
                </a:cubicBezTo>
              </a:path>
            </a:pathLst>
          </a:cu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17432" name="Rectangle 47"/>
          <p:cNvSpPr>
            <a:spLocks noChangeArrowheads="1"/>
          </p:cNvSpPr>
          <p:nvPr/>
        </p:nvSpPr>
        <p:spPr bwMode="auto">
          <a:xfrm>
            <a:off x="6897688" y="5949950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GB" sz="2400" b="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en-GB" sz="2400" b="0">
                <a:solidFill>
                  <a:srgbClr val="0070C0"/>
                </a:solidFill>
              </a:rPr>
              <a:t> </a:t>
            </a:r>
            <a:r>
              <a:rPr lang="en-US" sz="2400" b="0">
                <a:solidFill>
                  <a:srgbClr val="0070C0"/>
                </a:solidFill>
              </a:rPr>
              <a:t>RedListom</a:t>
            </a:r>
          </a:p>
        </p:txBody>
      </p:sp>
      <p:sp>
        <p:nvSpPr>
          <p:cNvPr id="17433" name="Rectangle 40"/>
          <p:cNvSpPr>
            <a:spLocks noChangeArrowheads="1"/>
          </p:cNvSpPr>
          <p:nvPr/>
        </p:nvSpPr>
        <p:spPr bwMode="auto">
          <a:xfrm>
            <a:off x="5784850" y="989013"/>
            <a:ext cx="17145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/>
              <a:t>red-&gt;izlaz</a:t>
            </a:r>
          </a:p>
        </p:txBody>
      </p:sp>
      <p:sp>
        <p:nvSpPr>
          <p:cNvPr id="17434" name="Rectangle 41"/>
          <p:cNvSpPr>
            <a:spLocks noChangeArrowheads="1"/>
          </p:cNvSpPr>
          <p:nvPr/>
        </p:nvSpPr>
        <p:spPr bwMode="auto">
          <a:xfrm>
            <a:off x="7810500" y="996950"/>
            <a:ext cx="16430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/>
              <a:t>red-&gt;ulaz</a:t>
            </a:r>
          </a:p>
        </p:txBody>
      </p:sp>
      <p:sp>
        <p:nvSpPr>
          <p:cNvPr id="17435" name="Rectangle 42"/>
          <p:cNvSpPr>
            <a:spLocks noChangeArrowheads="1"/>
          </p:cNvSpPr>
          <p:nvPr/>
        </p:nvSpPr>
        <p:spPr bwMode="auto">
          <a:xfrm>
            <a:off x="595313" y="3571875"/>
            <a:ext cx="17240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red-&gt;izlaz</a:t>
            </a:r>
          </a:p>
        </p:txBody>
      </p:sp>
      <p:sp>
        <p:nvSpPr>
          <p:cNvPr id="17436" name="Rectangle 43"/>
          <p:cNvSpPr>
            <a:spLocks noChangeArrowheads="1"/>
          </p:cNvSpPr>
          <p:nvPr/>
        </p:nvSpPr>
        <p:spPr bwMode="auto">
          <a:xfrm>
            <a:off x="8094663" y="3643313"/>
            <a:ext cx="1570037" cy="76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hr-HR"/>
              <a:t>red-&gt;ulaz</a:t>
            </a:r>
          </a:p>
          <a:p>
            <a:pPr algn="r"/>
            <a:endParaRPr lang="hr-HR"/>
          </a:p>
        </p:txBody>
      </p:sp>
      <p:sp>
        <p:nvSpPr>
          <p:cNvPr id="47" name="Rectangle 46"/>
          <p:cNvSpPr/>
          <p:nvPr/>
        </p:nvSpPr>
        <p:spPr>
          <a:xfrm>
            <a:off x="166688" y="1357313"/>
            <a:ext cx="3714750" cy="1366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800" err="1"/>
              <a:t>void</a:t>
            </a:r>
            <a:r>
              <a:rPr lang="es-ES" sz="1800"/>
              <a:t> </a:t>
            </a:r>
            <a:r>
              <a:rPr lang="es-ES" sz="1800" err="1"/>
              <a:t>init_red</a:t>
            </a:r>
            <a:r>
              <a:rPr lang="es-ES" sz="1800"/>
              <a:t>(Red *red){</a:t>
            </a:r>
          </a:p>
          <a:p>
            <a:pPr>
              <a:defRPr/>
            </a:pPr>
            <a:r>
              <a:rPr lang="es-ES" sz="1800"/>
              <a:t>	red-&gt;</a:t>
            </a:r>
            <a:r>
              <a:rPr lang="es-ES" sz="1800" err="1"/>
              <a:t>ulaz</a:t>
            </a:r>
            <a:r>
              <a:rPr lang="es-ES" sz="1800"/>
              <a:t> = NULL;</a:t>
            </a:r>
          </a:p>
          <a:p>
            <a:pPr>
              <a:defRPr/>
            </a:pPr>
            <a:r>
              <a:rPr lang="es-ES" sz="1800"/>
              <a:t>	red-&gt;</a:t>
            </a:r>
            <a:r>
              <a:rPr lang="es-ES" sz="1800" err="1"/>
              <a:t>izlaz</a:t>
            </a:r>
            <a:r>
              <a:rPr lang="es-ES" sz="1800"/>
              <a:t> = NULL;</a:t>
            </a:r>
          </a:p>
          <a:p>
            <a:pPr>
              <a:defRPr/>
            </a:pPr>
            <a:r>
              <a:rPr lang="es-ES" sz="1800"/>
              <a:t>}</a:t>
            </a:r>
            <a:endParaRPr lang="hr-HR" sz="1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870EF5A4-FD47-4EA8-9BD6-A530F83C942B}" type="slidenum">
              <a:rPr lang="hr-HR"/>
              <a:pPr/>
              <a:t>14</a:t>
            </a:fld>
            <a:r>
              <a:rPr lang="hr-HR"/>
              <a:t> / 17</a:t>
            </a:r>
          </a:p>
        </p:txBody>
      </p:sp>
      <p:sp>
        <p:nvSpPr>
          <p:cNvPr id="48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DD4919E9-55D5-448C-84BD-AC95BD0D5DBE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44" name="Rectangle 43"/>
          <p:cNvSpPr/>
          <p:nvPr/>
        </p:nvSpPr>
        <p:spPr bwMode="auto">
          <a:xfrm>
            <a:off x="166688" y="4584700"/>
            <a:ext cx="3071812" cy="3571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2737155" name="Rectangle 4"/>
          <p:cNvSpPr>
            <a:spLocks noChangeArrowheads="1"/>
          </p:cNvSpPr>
          <p:nvPr/>
        </p:nvSpPr>
        <p:spPr bwMode="auto">
          <a:xfrm>
            <a:off x="166688" y="908050"/>
            <a:ext cx="9572625" cy="3589338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600"/>
              <a:t>int DodajURed (int element, Red *red) {</a:t>
            </a:r>
          </a:p>
          <a:p>
            <a:pPr lvl="1">
              <a:defRPr/>
            </a:pPr>
            <a:r>
              <a:rPr lang="hr-HR" sz="1600"/>
              <a:t>atom *novi; </a:t>
            </a:r>
          </a:p>
          <a:p>
            <a:pPr lvl="1">
              <a:defRPr/>
            </a:pPr>
            <a:r>
              <a:rPr lang="hr-HR" sz="1600"/>
              <a:t>if (novi = malloc (sizeof (atom))) {</a:t>
            </a:r>
          </a:p>
          <a:p>
            <a:pPr>
              <a:defRPr/>
            </a:pPr>
            <a:r>
              <a:rPr lang="hr-HR" sz="1600"/>
              <a:t>	novi-&gt;element = element;</a:t>
            </a:r>
          </a:p>
          <a:p>
            <a:pPr>
              <a:defRPr/>
            </a:pPr>
            <a:r>
              <a:rPr lang="hr-HR" sz="1600"/>
              <a:t>	novi-&gt;sljed = NULL;</a:t>
            </a:r>
          </a:p>
          <a:p>
            <a:pPr>
              <a:defRPr/>
            </a:pPr>
            <a:r>
              <a:rPr lang="hr-HR" sz="1600"/>
              <a:t>	if (red-&gt;izlaz == NULL) red-&gt;izlaz = novi;	// ako je red bio prazan</a:t>
            </a:r>
          </a:p>
          <a:p>
            <a:pPr>
              <a:defRPr/>
            </a:pPr>
            <a:r>
              <a:rPr lang="hr-HR" sz="1600"/>
              <a:t>		else (red-&gt;ulaz)-&gt;sljed = novi;	// inace, stavi na kraj</a:t>
            </a:r>
          </a:p>
          <a:p>
            <a:pPr>
              <a:defRPr/>
            </a:pPr>
            <a:r>
              <a:rPr lang="hr-HR" sz="1600"/>
              <a:t>	red-&gt;ulaz = novi;				// zapamti zadnjeg</a:t>
            </a:r>
          </a:p>
          <a:p>
            <a:pPr>
              <a:defRPr/>
            </a:pPr>
            <a:r>
              <a:rPr lang="hr-HR" sz="1600"/>
              <a:t>	return 1;</a:t>
            </a:r>
          </a:p>
          <a:p>
            <a:pPr marL="444500">
              <a:defRPr/>
            </a:pPr>
            <a:r>
              <a:rPr lang="hr-HR" sz="1600"/>
              <a:t>}</a:t>
            </a:r>
          </a:p>
          <a:p>
            <a:pPr lvl="1">
              <a:defRPr/>
            </a:pPr>
            <a:r>
              <a:rPr lang="hr-HR" sz="1600"/>
              <a:t>return 0;</a:t>
            </a:r>
          </a:p>
          <a:p>
            <a:pPr>
              <a:defRPr/>
            </a:pPr>
            <a:r>
              <a:rPr lang="hr-HR" sz="1600"/>
              <a:t>}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452813" y="3429000"/>
            <a:ext cx="6072187" cy="28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737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Dodavanje elementa u red realiziran listom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323013" y="4505325"/>
            <a:ext cx="936625" cy="1152525"/>
            <a:chOff x="6323011" y="4505328"/>
            <a:chExt cx="936625" cy="1152525"/>
          </a:xfrm>
        </p:grpSpPr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6323011" y="5299078"/>
              <a:ext cx="936625" cy="358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6323011" y="4505328"/>
              <a:ext cx="936625" cy="793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solidFill>
                  <a:srgbClr val="002060"/>
                </a:solidFill>
              </a:endParaRPr>
            </a:p>
          </p:txBody>
        </p:sp>
      </p:grpSp>
      <p:sp>
        <p:nvSpPr>
          <p:cNvPr id="2737158" name="Rectangle 24"/>
          <p:cNvSpPr>
            <a:spLocks noChangeArrowheads="1"/>
          </p:cNvSpPr>
          <p:nvPr/>
        </p:nvSpPr>
        <p:spPr bwMode="auto">
          <a:xfrm>
            <a:off x="3659188" y="4578350"/>
            <a:ext cx="1366837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sp>
        <p:nvSpPr>
          <p:cNvPr id="2737159" name="Rectangle 24"/>
          <p:cNvSpPr>
            <a:spLocks noChangeArrowheads="1"/>
          </p:cNvSpPr>
          <p:nvPr/>
        </p:nvSpPr>
        <p:spPr bwMode="auto">
          <a:xfrm>
            <a:off x="8194675" y="4578350"/>
            <a:ext cx="1219200" cy="2873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318000" y="5441950"/>
            <a:ext cx="414338" cy="228600"/>
            <a:chOff x="3504" y="3840"/>
            <a:chExt cx="240" cy="144"/>
          </a:xfrm>
        </p:grpSpPr>
        <p:grpSp>
          <p:nvGrpSpPr>
            <p:cNvPr id="18468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8470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9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32800" name="Line 32"/>
          <p:cNvSpPr>
            <a:spLocks noChangeShapeType="1"/>
          </p:cNvSpPr>
          <p:nvPr/>
        </p:nvSpPr>
        <p:spPr bwMode="auto">
          <a:xfrm>
            <a:off x="4522788" y="4865688"/>
            <a:ext cx="0" cy="576262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777288" y="5441950"/>
            <a:ext cx="412750" cy="228600"/>
            <a:chOff x="3504" y="3840"/>
            <a:chExt cx="240" cy="144"/>
          </a:xfrm>
        </p:grpSpPr>
        <p:grpSp>
          <p:nvGrpSpPr>
            <p:cNvPr id="18463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8465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6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7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4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8982075" y="4865688"/>
            <a:ext cx="0" cy="576262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7174" name="Rectangle 15"/>
          <p:cNvSpPr>
            <a:spLocks noChangeArrowheads="1"/>
          </p:cNvSpPr>
          <p:nvPr/>
        </p:nvSpPr>
        <p:spPr bwMode="auto">
          <a:xfrm>
            <a:off x="166688" y="4941888"/>
            <a:ext cx="3071812" cy="1033462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>
                <a:solidFill>
                  <a:schemeClr val="bg2">
                    <a:lumMod val="95000"/>
                    <a:lumOff val="5000"/>
                  </a:schemeClr>
                </a:solidFill>
              </a:rPr>
              <a:t>Red red;</a:t>
            </a:r>
          </a:p>
          <a:p>
            <a:pPr>
              <a:defRPr/>
            </a:pPr>
            <a:r>
              <a:rPr lang="hr-HR" sz="1800">
                <a:solidFill>
                  <a:schemeClr val="bg2">
                    <a:lumMod val="95000"/>
                    <a:lumOff val="5000"/>
                  </a:schemeClr>
                </a:solidFill>
              </a:rPr>
              <a:t>init_red(&amp;red);</a:t>
            </a:r>
          </a:p>
          <a:p>
            <a:pPr>
              <a:defRPr/>
            </a:pPr>
            <a:r>
              <a:rPr lang="hr-HR" sz="1800">
                <a:solidFill>
                  <a:schemeClr val="bg2">
                    <a:lumMod val="95000"/>
                    <a:lumOff val="5000"/>
                  </a:schemeClr>
                </a:solidFill>
              </a:rPr>
              <a:t>DodajURed(52, &amp;red);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6505575" y="4635500"/>
            <a:ext cx="60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52</a:t>
            </a:r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550025" y="5586413"/>
            <a:ext cx="414338" cy="588962"/>
            <a:chOff x="6550024" y="5586416"/>
            <a:chExt cx="414337" cy="588962"/>
          </a:xfrm>
        </p:grpSpPr>
        <p:grpSp>
          <p:nvGrpSpPr>
            <p:cNvPr id="18456" name="Group 25"/>
            <p:cNvGrpSpPr>
              <a:grpSpLocks/>
            </p:cNvGrpSpPr>
            <p:nvPr/>
          </p:nvGrpSpPr>
          <p:grpSpPr bwMode="auto">
            <a:xfrm>
              <a:off x="6550024" y="5946778"/>
              <a:ext cx="414337" cy="228600"/>
              <a:chOff x="3504" y="3840"/>
              <a:chExt cx="240" cy="144"/>
            </a:xfrm>
          </p:grpSpPr>
          <p:grpSp>
            <p:nvGrpSpPr>
              <p:cNvPr id="18458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18460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1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2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59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8457" name="Line 49"/>
            <p:cNvSpPr>
              <a:spLocks noChangeShapeType="1"/>
            </p:cNvSpPr>
            <p:nvPr/>
          </p:nvSpPr>
          <p:spPr bwMode="auto">
            <a:xfrm>
              <a:off x="6754811" y="5586416"/>
              <a:ext cx="0" cy="360362"/>
            </a:xfrm>
            <a:prstGeom prst="line">
              <a:avLst/>
            </a:prstGeom>
            <a:noFill/>
            <a:ln w="28575">
              <a:solidFill>
                <a:srgbClr val="C13B2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18" name="Freeform 50"/>
          <p:cNvSpPr>
            <a:spLocks/>
          </p:cNvSpPr>
          <p:nvPr/>
        </p:nvSpPr>
        <p:spPr bwMode="auto">
          <a:xfrm>
            <a:off x="5026025" y="4367213"/>
            <a:ext cx="1296988" cy="357187"/>
          </a:xfrm>
          <a:custGeom>
            <a:avLst/>
            <a:gdLst>
              <a:gd name="T0" fmla="*/ 0 w 817"/>
              <a:gd name="T1" fmla="*/ 2147483647 h 225"/>
              <a:gd name="T2" fmla="*/ 2147483647 w 817"/>
              <a:gd name="T3" fmla="*/ 2147483647 h 225"/>
              <a:gd name="T4" fmla="*/ 2147483647 w 817"/>
              <a:gd name="T5" fmla="*/ 2147483647 h 225"/>
              <a:gd name="T6" fmla="*/ 0 60000 65536"/>
              <a:gd name="T7" fmla="*/ 0 60000 65536"/>
              <a:gd name="T8" fmla="*/ 0 60000 65536"/>
              <a:gd name="T9" fmla="*/ 0 w 817"/>
              <a:gd name="T10" fmla="*/ 0 h 225"/>
              <a:gd name="T11" fmla="*/ 817 w 81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225">
                <a:moveTo>
                  <a:pt x="0" y="225"/>
                </a:moveTo>
                <a:cubicBezTo>
                  <a:pt x="58" y="191"/>
                  <a:pt x="88" y="0"/>
                  <a:pt x="347" y="23"/>
                </a:cubicBezTo>
                <a:cubicBezTo>
                  <a:pt x="606" y="46"/>
                  <a:pt x="719" y="111"/>
                  <a:pt x="817" y="134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32819" name="Freeform 51"/>
          <p:cNvSpPr>
            <a:spLocks/>
          </p:cNvSpPr>
          <p:nvPr/>
        </p:nvSpPr>
        <p:spPr bwMode="auto">
          <a:xfrm>
            <a:off x="7261225" y="4327525"/>
            <a:ext cx="1150938" cy="323850"/>
          </a:xfrm>
          <a:custGeom>
            <a:avLst/>
            <a:gdLst>
              <a:gd name="T0" fmla="*/ 2147483647 w 725"/>
              <a:gd name="T1" fmla="*/ 2147483647 h 204"/>
              <a:gd name="T2" fmla="*/ 2147483647 w 725"/>
              <a:gd name="T3" fmla="*/ 2147483647 h 204"/>
              <a:gd name="T4" fmla="*/ 0 w 725"/>
              <a:gd name="T5" fmla="*/ 2147483647 h 204"/>
              <a:gd name="T6" fmla="*/ 0 60000 65536"/>
              <a:gd name="T7" fmla="*/ 0 60000 65536"/>
              <a:gd name="T8" fmla="*/ 0 60000 65536"/>
              <a:gd name="T9" fmla="*/ 0 w 725"/>
              <a:gd name="T10" fmla="*/ 0 h 204"/>
              <a:gd name="T11" fmla="*/ 725 w 725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204">
                <a:moveTo>
                  <a:pt x="725" y="204"/>
                </a:moveTo>
                <a:cubicBezTo>
                  <a:pt x="661" y="174"/>
                  <a:pt x="571" y="0"/>
                  <a:pt x="339" y="24"/>
                </a:cubicBezTo>
                <a:cubicBezTo>
                  <a:pt x="107" y="48"/>
                  <a:pt x="71" y="131"/>
                  <a:pt x="0" y="159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2737185" name="Rectangle 33"/>
          <p:cNvSpPr>
            <a:spLocks noChangeArrowheads="1"/>
          </p:cNvSpPr>
          <p:nvPr/>
        </p:nvSpPr>
        <p:spPr bwMode="auto">
          <a:xfrm>
            <a:off x="3595688" y="4286250"/>
            <a:ext cx="15636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red-&gt;izlaz</a:t>
            </a:r>
          </a:p>
        </p:txBody>
      </p:sp>
      <p:sp>
        <p:nvSpPr>
          <p:cNvPr id="2737186" name="Rectangle 34"/>
          <p:cNvSpPr>
            <a:spLocks noChangeArrowheads="1"/>
          </p:cNvSpPr>
          <p:nvPr/>
        </p:nvSpPr>
        <p:spPr bwMode="auto">
          <a:xfrm>
            <a:off x="8096250" y="4214813"/>
            <a:ext cx="14255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red-&gt;ulaz</a:t>
            </a:r>
          </a:p>
        </p:txBody>
      </p:sp>
      <p:sp>
        <p:nvSpPr>
          <p:cNvPr id="2737187" name="Rectangle 24"/>
          <p:cNvSpPr>
            <a:spLocks noChangeArrowheads="1"/>
          </p:cNvSpPr>
          <p:nvPr/>
        </p:nvSpPr>
        <p:spPr bwMode="auto">
          <a:xfrm>
            <a:off x="6251575" y="3857625"/>
            <a:ext cx="1008063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/>
          </a:p>
        </p:txBody>
      </p:sp>
      <p:sp>
        <p:nvSpPr>
          <p:cNvPr id="2737188" name="Line 36"/>
          <p:cNvSpPr>
            <a:spLocks noChangeShapeType="1"/>
          </p:cNvSpPr>
          <p:nvPr/>
        </p:nvSpPr>
        <p:spPr bwMode="auto">
          <a:xfrm flipH="1">
            <a:off x="6754813" y="4146550"/>
            <a:ext cx="0" cy="3603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6381750" y="3500438"/>
            <a:ext cx="8001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>
                <a:solidFill>
                  <a:schemeClr val="bg2">
                    <a:lumMod val="95000"/>
                    <a:lumOff val="5000"/>
                  </a:schemeClr>
                </a:solidFill>
              </a:rPr>
              <a:t>novi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0" y="857250"/>
            <a:ext cx="6524625" cy="357188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7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3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3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3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3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3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3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-1.18899E-6 L 2.91713E-7 0.0469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3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4696 L 2.91713E-7 0.0890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3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9137 L 2.91713E-7 0.131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3209 L 2.91713E-7 0.1741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7696 L 2.91713E-7 0.2153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21721 L 2.91713E-7 0.3051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30511 L 2.91713E-7 0.3428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737158" grpId="0" animBg="1"/>
      <p:bldP spid="2737159" grpId="0" animBg="1"/>
      <p:bldP spid="32800" grpId="0" animBg="1"/>
      <p:bldP spid="32800" grpId="1" animBg="1"/>
      <p:bldP spid="32807" grpId="0" animBg="1"/>
      <p:bldP spid="32807" grpId="1" animBg="1"/>
      <p:bldP spid="2737174" grpId="0" build="allAtOnce" animBg="1"/>
      <p:bldP spid="32810" grpId="0"/>
      <p:bldP spid="32818" grpId="0" animBg="1"/>
      <p:bldP spid="32819" grpId="0" animBg="1"/>
      <p:bldP spid="2737185" grpId="0"/>
      <p:bldP spid="2737186" grpId="0"/>
      <p:bldP spid="2737187" grpId="0" animBg="1"/>
      <p:bldP spid="2737188" grpId="0" animBg="1"/>
      <p:bldP spid="43" grpId="0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8C2068F7-1573-442D-BCC4-B1577F740873}" type="slidenum">
              <a:rPr lang="hr-HR"/>
              <a:pPr/>
              <a:t>15</a:t>
            </a:fld>
            <a:r>
              <a:rPr lang="hr-HR"/>
              <a:t> / 17</a:t>
            </a:r>
          </a:p>
        </p:txBody>
      </p:sp>
      <p:sp>
        <p:nvSpPr>
          <p:cNvPr id="4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CC0C2E4D-AE16-4FCC-8BC1-49511AB84399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739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Dodavanje novog elementa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66688" y="4584700"/>
            <a:ext cx="3071812" cy="3571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66688" y="908050"/>
            <a:ext cx="9572625" cy="3589338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600"/>
              <a:t>int DodajURed (int element, Red *red) {</a:t>
            </a:r>
          </a:p>
          <a:p>
            <a:pPr lvl="1">
              <a:defRPr/>
            </a:pPr>
            <a:r>
              <a:rPr lang="hr-HR" sz="1600"/>
              <a:t>atom *novi; </a:t>
            </a:r>
          </a:p>
          <a:p>
            <a:pPr lvl="1">
              <a:defRPr/>
            </a:pPr>
            <a:r>
              <a:rPr lang="hr-HR" sz="1600"/>
              <a:t>if (novi = malloc (sizeof (atom))) {</a:t>
            </a:r>
          </a:p>
          <a:p>
            <a:pPr>
              <a:defRPr/>
            </a:pPr>
            <a:r>
              <a:rPr lang="hr-HR" sz="1600"/>
              <a:t>	novi-&gt;element = element;</a:t>
            </a:r>
          </a:p>
          <a:p>
            <a:pPr>
              <a:defRPr/>
            </a:pPr>
            <a:r>
              <a:rPr lang="hr-HR" sz="1600"/>
              <a:t>	novi-&gt;sljed = NULL;</a:t>
            </a:r>
          </a:p>
          <a:p>
            <a:pPr>
              <a:defRPr/>
            </a:pPr>
            <a:r>
              <a:rPr lang="hr-HR" sz="1600"/>
              <a:t>	if (red-&gt;izlaz == NULL) red-&gt;izlaz = novi;	// ako je red bio prazan</a:t>
            </a:r>
          </a:p>
          <a:p>
            <a:pPr>
              <a:defRPr/>
            </a:pPr>
            <a:r>
              <a:rPr lang="hr-HR" sz="1600"/>
              <a:t>		else (red-&gt;ulaz)-&gt;sljed = novi;	// inace, stavi na kraj</a:t>
            </a:r>
          </a:p>
          <a:p>
            <a:pPr>
              <a:defRPr/>
            </a:pPr>
            <a:r>
              <a:rPr lang="hr-HR" sz="1600"/>
              <a:t>	red-&gt;ulaz = novi;				// zapamti zadnjeg</a:t>
            </a:r>
          </a:p>
          <a:p>
            <a:pPr>
              <a:defRPr/>
            </a:pPr>
            <a:r>
              <a:rPr lang="hr-HR" sz="1600"/>
              <a:t>	return 1;</a:t>
            </a:r>
          </a:p>
          <a:p>
            <a:pPr marL="444500">
              <a:defRPr/>
            </a:pPr>
            <a:r>
              <a:rPr lang="hr-HR" sz="1600"/>
              <a:t>}</a:t>
            </a:r>
          </a:p>
          <a:p>
            <a:pPr lvl="1">
              <a:defRPr/>
            </a:pPr>
            <a:r>
              <a:rPr lang="hr-HR" sz="1600"/>
              <a:t>return 0;</a:t>
            </a:r>
          </a:p>
          <a:p>
            <a:pPr>
              <a:defRPr/>
            </a:pPr>
            <a:r>
              <a:rPr lang="hr-HR" sz="1600"/>
              <a:t>}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452813" y="3429000"/>
            <a:ext cx="6072187" cy="28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pSp>
        <p:nvGrpSpPr>
          <p:cNvPr id="19462" name="Group 42"/>
          <p:cNvGrpSpPr>
            <a:grpSpLocks/>
          </p:cNvGrpSpPr>
          <p:nvPr/>
        </p:nvGrpSpPr>
        <p:grpSpPr bwMode="auto">
          <a:xfrm>
            <a:off x="5445125" y="4518025"/>
            <a:ext cx="936625" cy="1152525"/>
            <a:chOff x="6323011" y="4505328"/>
            <a:chExt cx="936625" cy="1152525"/>
          </a:xfrm>
        </p:grpSpPr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6323011" y="5299078"/>
              <a:ext cx="936625" cy="358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6323011" y="4505328"/>
              <a:ext cx="936625" cy="793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solidFill>
                  <a:srgbClr val="002060"/>
                </a:solidFill>
              </a:endParaRPr>
            </a:p>
          </p:txBody>
        </p:sp>
      </p:grpSp>
      <p:sp>
        <p:nvSpPr>
          <p:cNvPr id="19463" name="Rectangle 24"/>
          <p:cNvSpPr>
            <a:spLocks noChangeArrowheads="1"/>
          </p:cNvSpPr>
          <p:nvPr/>
        </p:nvSpPr>
        <p:spPr bwMode="auto">
          <a:xfrm>
            <a:off x="3659188" y="4578350"/>
            <a:ext cx="1366837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sp>
        <p:nvSpPr>
          <p:cNvPr id="19464" name="Rectangle 24"/>
          <p:cNvSpPr>
            <a:spLocks noChangeArrowheads="1"/>
          </p:cNvSpPr>
          <p:nvPr/>
        </p:nvSpPr>
        <p:spPr bwMode="auto">
          <a:xfrm>
            <a:off x="8194675" y="4578350"/>
            <a:ext cx="1219200" cy="2873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166688" y="4941888"/>
            <a:ext cx="3071812" cy="1365250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>
                <a:solidFill>
                  <a:schemeClr val="bg2">
                    <a:lumMod val="95000"/>
                    <a:lumOff val="5000"/>
                  </a:schemeClr>
                </a:solidFill>
              </a:rPr>
              <a:t>Red red;</a:t>
            </a:r>
          </a:p>
          <a:p>
            <a:pPr>
              <a:defRPr/>
            </a:pPr>
            <a:r>
              <a:rPr lang="hr-HR" sz="1800">
                <a:solidFill>
                  <a:schemeClr val="bg2">
                    <a:lumMod val="95000"/>
                    <a:lumOff val="5000"/>
                  </a:schemeClr>
                </a:solidFill>
              </a:rPr>
              <a:t>init_red(&amp;red);</a:t>
            </a:r>
          </a:p>
          <a:p>
            <a:pPr>
              <a:defRPr/>
            </a:pPr>
            <a:r>
              <a:rPr lang="hr-HR" sz="1800">
                <a:solidFill>
                  <a:schemeClr val="bg2">
                    <a:lumMod val="95000"/>
                    <a:lumOff val="5000"/>
                  </a:schemeClr>
                </a:solidFill>
              </a:rPr>
              <a:t>DodajURed(52, &amp;red);</a:t>
            </a:r>
          </a:p>
          <a:p>
            <a:pPr>
              <a:defRPr/>
            </a:pPr>
            <a:r>
              <a:rPr lang="hr-HR" sz="1800">
                <a:solidFill>
                  <a:schemeClr val="bg2">
                    <a:lumMod val="95000"/>
                    <a:lumOff val="5000"/>
                  </a:schemeClr>
                </a:solidFill>
              </a:rPr>
              <a:t>DodajURed(42, &amp;red);</a:t>
            </a:r>
          </a:p>
        </p:txBody>
      </p:sp>
      <p:sp>
        <p:nvSpPr>
          <p:cNvPr id="19466" name="Text Box 42"/>
          <p:cNvSpPr txBox="1">
            <a:spLocks noChangeArrowheads="1"/>
          </p:cNvSpPr>
          <p:nvPr/>
        </p:nvSpPr>
        <p:spPr bwMode="auto">
          <a:xfrm>
            <a:off x="5627688" y="4648200"/>
            <a:ext cx="60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52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5672138" y="5599113"/>
            <a:ext cx="414337" cy="588962"/>
            <a:chOff x="6550024" y="5586416"/>
            <a:chExt cx="414337" cy="588962"/>
          </a:xfrm>
        </p:grpSpPr>
        <p:grpSp>
          <p:nvGrpSpPr>
            <p:cNvPr id="19490" name="Group 25"/>
            <p:cNvGrpSpPr>
              <a:grpSpLocks/>
            </p:cNvGrpSpPr>
            <p:nvPr/>
          </p:nvGrpSpPr>
          <p:grpSpPr bwMode="auto">
            <a:xfrm>
              <a:off x="6550024" y="5946778"/>
              <a:ext cx="414337" cy="228600"/>
              <a:chOff x="3504" y="3840"/>
              <a:chExt cx="240" cy="144"/>
            </a:xfrm>
          </p:grpSpPr>
          <p:grpSp>
            <p:nvGrpSpPr>
              <p:cNvPr id="19492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19494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5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6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93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9491" name="Line 49"/>
            <p:cNvSpPr>
              <a:spLocks noChangeShapeType="1"/>
            </p:cNvSpPr>
            <p:nvPr/>
          </p:nvSpPr>
          <p:spPr bwMode="auto">
            <a:xfrm>
              <a:off x="6754811" y="5586416"/>
              <a:ext cx="0" cy="360362"/>
            </a:xfrm>
            <a:prstGeom prst="line">
              <a:avLst/>
            </a:prstGeom>
            <a:noFill/>
            <a:ln w="28575">
              <a:solidFill>
                <a:srgbClr val="C13B2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8" name="Freeform 50"/>
          <p:cNvSpPr>
            <a:spLocks/>
          </p:cNvSpPr>
          <p:nvPr/>
        </p:nvSpPr>
        <p:spPr bwMode="auto">
          <a:xfrm>
            <a:off x="5026025" y="4367213"/>
            <a:ext cx="601663" cy="357187"/>
          </a:xfrm>
          <a:custGeom>
            <a:avLst/>
            <a:gdLst>
              <a:gd name="T0" fmla="*/ 0 w 817"/>
              <a:gd name="T1" fmla="*/ 2147483647 h 225"/>
              <a:gd name="T2" fmla="*/ 2147483647 w 817"/>
              <a:gd name="T3" fmla="*/ 2147483647 h 225"/>
              <a:gd name="T4" fmla="*/ 2147483647 w 817"/>
              <a:gd name="T5" fmla="*/ 2147483647 h 225"/>
              <a:gd name="T6" fmla="*/ 0 60000 65536"/>
              <a:gd name="T7" fmla="*/ 0 60000 65536"/>
              <a:gd name="T8" fmla="*/ 0 60000 65536"/>
              <a:gd name="T9" fmla="*/ 0 w 817"/>
              <a:gd name="T10" fmla="*/ 0 h 225"/>
              <a:gd name="T11" fmla="*/ 817 w 81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225">
                <a:moveTo>
                  <a:pt x="0" y="225"/>
                </a:moveTo>
                <a:cubicBezTo>
                  <a:pt x="58" y="191"/>
                  <a:pt x="88" y="0"/>
                  <a:pt x="347" y="23"/>
                </a:cubicBezTo>
                <a:cubicBezTo>
                  <a:pt x="606" y="46"/>
                  <a:pt x="719" y="111"/>
                  <a:pt x="817" y="134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75" name="Freeform 51"/>
          <p:cNvSpPr>
            <a:spLocks/>
          </p:cNvSpPr>
          <p:nvPr/>
        </p:nvSpPr>
        <p:spPr bwMode="auto">
          <a:xfrm>
            <a:off x="6237288" y="4327525"/>
            <a:ext cx="2174875" cy="323850"/>
          </a:xfrm>
          <a:custGeom>
            <a:avLst/>
            <a:gdLst>
              <a:gd name="T0" fmla="*/ 2147483647 w 725"/>
              <a:gd name="T1" fmla="*/ 2147483647 h 204"/>
              <a:gd name="T2" fmla="*/ 2147483647 w 725"/>
              <a:gd name="T3" fmla="*/ 2147483647 h 204"/>
              <a:gd name="T4" fmla="*/ 0 w 725"/>
              <a:gd name="T5" fmla="*/ 2147483647 h 204"/>
              <a:gd name="T6" fmla="*/ 0 60000 65536"/>
              <a:gd name="T7" fmla="*/ 0 60000 65536"/>
              <a:gd name="T8" fmla="*/ 0 60000 65536"/>
              <a:gd name="T9" fmla="*/ 0 w 725"/>
              <a:gd name="T10" fmla="*/ 0 h 204"/>
              <a:gd name="T11" fmla="*/ 725 w 725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204">
                <a:moveTo>
                  <a:pt x="725" y="204"/>
                </a:moveTo>
                <a:cubicBezTo>
                  <a:pt x="661" y="174"/>
                  <a:pt x="571" y="0"/>
                  <a:pt x="339" y="24"/>
                </a:cubicBezTo>
                <a:cubicBezTo>
                  <a:pt x="107" y="48"/>
                  <a:pt x="71" y="131"/>
                  <a:pt x="0" y="159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19470" name="Rectangle 33"/>
          <p:cNvSpPr>
            <a:spLocks noChangeArrowheads="1"/>
          </p:cNvSpPr>
          <p:nvPr/>
        </p:nvSpPr>
        <p:spPr bwMode="auto">
          <a:xfrm>
            <a:off x="3595688" y="4286250"/>
            <a:ext cx="15636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red-&gt;izlaz</a:t>
            </a:r>
          </a:p>
        </p:txBody>
      </p:sp>
      <p:sp>
        <p:nvSpPr>
          <p:cNvPr id="19471" name="Rectangle 34"/>
          <p:cNvSpPr>
            <a:spLocks noChangeArrowheads="1"/>
          </p:cNvSpPr>
          <p:nvPr/>
        </p:nvSpPr>
        <p:spPr bwMode="auto">
          <a:xfrm>
            <a:off x="8096250" y="4214813"/>
            <a:ext cx="14255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red-&gt;ulaz</a:t>
            </a:r>
          </a:p>
        </p:txBody>
      </p:sp>
      <p:sp>
        <p:nvSpPr>
          <p:cNvPr id="78" name="Rectangle 24"/>
          <p:cNvSpPr>
            <a:spLocks noChangeArrowheads="1"/>
          </p:cNvSpPr>
          <p:nvPr/>
        </p:nvSpPr>
        <p:spPr bwMode="auto">
          <a:xfrm>
            <a:off x="6708775" y="3870325"/>
            <a:ext cx="1008063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 flipH="1">
            <a:off x="7212013" y="4159250"/>
            <a:ext cx="0" cy="3603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6811963" y="3513138"/>
            <a:ext cx="8001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>
                <a:solidFill>
                  <a:schemeClr val="bg2">
                    <a:lumMod val="95000"/>
                    <a:lumOff val="5000"/>
                  </a:schemeClr>
                </a:solidFill>
              </a:rPr>
              <a:t>novi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0" y="857250"/>
            <a:ext cx="6524625" cy="357188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743700" y="4519613"/>
            <a:ext cx="936625" cy="1152525"/>
            <a:chOff x="6323011" y="4505328"/>
            <a:chExt cx="936625" cy="1152525"/>
          </a:xfrm>
        </p:grpSpPr>
        <p:sp>
          <p:nvSpPr>
            <p:cNvPr id="83" name="Rectangle 9"/>
            <p:cNvSpPr>
              <a:spLocks noChangeArrowheads="1"/>
            </p:cNvSpPr>
            <p:nvPr/>
          </p:nvSpPr>
          <p:spPr bwMode="auto">
            <a:xfrm>
              <a:off x="6323011" y="5299078"/>
              <a:ext cx="936625" cy="358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84" name="Rectangle 10"/>
            <p:cNvSpPr>
              <a:spLocks noChangeArrowheads="1"/>
            </p:cNvSpPr>
            <p:nvPr/>
          </p:nvSpPr>
          <p:spPr bwMode="auto">
            <a:xfrm>
              <a:off x="6323011" y="4505328"/>
              <a:ext cx="936625" cy="793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6970713" y="5600700"/>
            <a:ext cx="414337" cy="588963"/>
            <a:chOff x="6550024" y="5586416"/>
            <a:chExt cx="414337" cy="588962"/>
          </a:xfrm>
        </p:grpSpPr>
        <p:grpSp>
          <p:nvGrpSpPr>
            <p:cNvPr id="19481" name="Group 25"/>
            <p:cNvGrpSpPr>
              <a:grpSpLocks/>
            </p:cNvGrpSpPr>
            <p:nvPr/>
          </p:nvGrpSpPr>
          <p:grpSpPr bwMode="auto">
            <a:xfrm>
              <a:off x="6550024" y="5946778"/>
              <a:ext cx="414337" cy="228600"/>
              <a:chOff x="3504" y="3840"/>
              <a:chExt cx="240" cy="144"/>
            </a:xfrm>
          </p:grpSpPr>
          <p:grpSp>
            <p:nvGrpSpPr>
              <p:cNvPr id="19483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19485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6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7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84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9482" name="Line 49"/>
            <p:cNvSpPr>
              <a:spLocks noChangeShapeType="1"/>
            </p:cNvSpPr>
            <p:nvPr/>
          </p:nvSpPr>
          <p:spPr bwMode="auto">
            <a:xfrm>
              <a:off x="6754811" y="5586416"/>
              <a:ext cx="0" cy="360362"/>
            </a:xfrm>
            <a:prstGeom prst="line">
              <a:avLst/>
            </a:prstGeom>
            <a:noFill/>
            <a:ln w="28575">
              <a:solidFill>
                <a:srgbClr val="C13B2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915150" y="4656138"/>
            <a:ext cx="609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42</a:t>
            </a:r>
          </a:p>
        </p:txBody>
      </p:sp>
      <p:sp>
        <p:nvSpPr>
          <p:cNvPr id="94" name="Freeform 51"/>
          <p:cNvSpPr>
            <a:spLocks/>
          </p:cNvSpPr>
          <p:nvPr/>
        </p:nvSpPr>
        <p:spPr bwMode="auto">
          <a:xfrm rot="18095337" flipH="1">
            <a:off x="5917407" y="5020469"/>
            <a:ext cx="1301750" cy="763587"/>
          </a:xfrm>
          <a:custGeom>
            <a:avLst/>
            <a:gdLst>
              <a:gd name="T0" fmla="*/ 2147483647 w 1708"/>
              <a:gd name="T1" fmla="*/ 0 h 481"/>
              <a:gd name="T2" fmla="*/ 2147483647 w 1708"/>
              <a:gd name="T3" fmla="*/ 2147483647 h 481"/>
              <a:gd name="T4" fmla="*/ 2147483647 w 1708"/>
              <a:gd name="T5" fmla="*/ 2147483647 h 481"/>
              <a:gd name="T6" fmla="*/ 0 w 1708"/>
              <a:gd name="T7" fmla="*/ 2147483647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8"/>
              <a:gd name="T13" fmla="*/ 0 h 481"/>
              <a:gd name="T14" fmla="*/ 1708 w 1708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8" h="481">
                <a:moveTo>
                  <a:pt x="1397" y="0"/>
                </a:moveTo>
                <a:cubicBezTo>
                  <a:pt x="1411" y="51"/>
                  <a:pt x="1708" y="253"/>
                  <a:pt x="1495" y="371"/>
                </a:cubicBezTo>
                <a:cubicBezTo>
                  <a:pt x="1084" y="481"/>
                  <a:pt x="618" y="129"/>
                  <a:pt x="321" y="124"/>
                </a:cubicBezTo>
                <a:cubicBezTo>
                  <a:pt x="56" y="98"/>
                  <a:pt x="47" y="196"/>
                  <a:pt x="0" y="194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95" name="Freeform 51"/>
          <p:cNvSpPr>
            <a:spLocks/>
          </p:cNvSpPr>
          <p:nvPr/>
        </p:nvSpPr>
        <p:spPr bwMode="auto">
          <a:xfrm>
            <a:off x="7537450" y="4422775"/>
            <a:ext cx="844550" cy="323850"/>
          </a:xfrm>
          <a:custGeom>
            <a:avLst/>
            <a:gdLst>
              <a:gd name="T0" fmla="*/ 2147483647 w 725"/>
              <a:gd name="T1" fmla="*/ 2147483647 h 204"/>
              <a:gd name="T2" fmla="*/ 2147483647 w 725"/>
              <a:gd name="T3" fmla="*/ 2147483647 h 204"/>
              <a:gd name="T4" fmla="*/ 0 w 725"/>
              <a:gd name="T5" fmla="*/ 2147483647 h 204"/>
              <a:gd name="T6" fmla="*/ 0 60000 65536"/>
              <a:gd name="T7" fmla="*/ 0 60000 65536"/>
              <a:gd name="T8" fmla="*/ 0 60000 65536"/>
              <a:gd name="T9" fmla="*/ 0 w 725"/>
              <a:gd name="T10" fmla="*/ 0 h 204"/>
              <a:gd name="T11" fmla="*/ 725 w 725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204">
                <a:moveTo>
                  <a:pt x="725" y="204"/>
                </a:moveTo>
                <a:cubicBezTo>
                  <a:pt x="661" y="174"/>
                  <a:pt x="571" y="0"/>
                  <a:pt x="339" y="24"/>
                </a:cubicBezTo>
                <a:cubicBezTo>
                  <a:pt x="107" y="48"/>
                  <a:pt x="71" y="131"/>
                  <a:pt x="0" y="159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-1.18899E-6 L 2.91713E-7 0.048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4835 L 2.91713E-7 0.087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8998 L 2.91713E-7 0.1293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3023 L 2.91713E-7 0.1718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7372 L 2.91713E-7 0.216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21675 L 2.91713E-7 0.2611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2607 L 2.91713E-7 0.309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30905 L 2.91713E-7 0.3428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9" grpId="0" animBg="1"/>
      <p:bldP spid="80" grpId="0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1" grpId="6" animBg="1"/>
      <p:bldP spid="81" grpId="7" animBg="1"/>
      <p:bldP spid="81" grpId="8" animBg="1"/>
      <p:bldP spid="93" grpId="0"/>
      <p:bldP spid="94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AFBC186-3D26-4FF7-97C7-4B5AE38AEBCC}" type="slidenum">
              <a:rPr lang="hr-HR"/>
              <a:pPr/>
              <a:t>16</a:t>
            </a:fld>
            <a:r>
              <a:rPr lang="hr-HR"/>
              <a:t> / 17</a:t>
            </a: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0ED6243B-7CAF-49C4-BD51-8F8F8A786EF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741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Skidanje elementa s reda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15925" y="908050"/>
            <a:ext cx="9217025" cy="3576638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C13B2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SkiniIzReda (int *element, Red *red) {</a:t>
            </a:r>
          </a:p>
          <a:p>
            <a:r>
              <a:rPr lang="hr-HR" sz="1600"/>
              <a:t>  atom *stari;</a:t>
            </a:r>
          </a:p>
          <a:p>
            <a:r>
              <a:rPr lang="hr-HR" sz="1600"/>
              <a:t>  if (red-&gt;izlaz) {	                // ako red nije prazan </a:t>
            </a:r>
          </a:p>
          <a:p>
            <a:r>
              <a:rPr lang="hr-HR" sz="1600"/>
              <a:t>    *element = red-&gt;izlaz-&gt;element;	 // element koji se skida</a:t>
            </a:r>
          </a:p>
          <a:p>
            <a:r>
              <a:rPr lang="hr-HR" sz="1600"/>
              <a:t>    stari = red-&gt;izlaz;	        // zapamti trenutni izlaz</a:t>
            </a:r>
          </a:p>
          <a:p>
            <a:r>
              <a:rPr lang="hr-HR" sz="1600"/>
              <a:t>    red-&gt;izlaz = red-&gt;izlaz-&gt;sljed;	 // novi izlaz</a:t>
            </a:r>
          </a:p>
          <a:p>
            <a:r>
              <a:rPr lang="hr-HR" sz="1600"/>
              <a:t>    free (stari);			 // oslobodi memoriju skinutog</a:t>
            </a:r>
          </a:p>
          <a:p>
            <a:r>
              <a:rPr lang="hr-HR" sz="1600"/>
              <a:t>    if (red-&gt;izlaz == NULL) red-&gt;ulaz = NULL; // prazan red</a:t>
            </a:r>
          </a:p>
          <a:p>
            <a:r>
              <a:rPr lang="hr-HR" sz="1600"/>
              <a:t>   return 1;</a:t>
            </a:r>
          </a:p>
          <a:p>
            <a:r>
              <a:rPr lang="hr-HR" sz="1600"/>
              <a:t>  }</a:t>
            </a:r>
          </a:p>
          <a:p>
            <a:r>
              <a:rPr lang="hr-HR" sz="1600"/>
              <a:t>  return 0;</a:t>
            </a:r>
          </a:p>
          <a:p>
            <a:r>
              <a:rPr lang="hr-HR" sz="1600"/>
              <a:t>}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452813" y="3429000"/>
            <a:ext cx="6072187" cy="28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445125" y="4518025"/>
            <a:ext cx="936625" cy="1152525"/>
            <a:chOff x="6323011" y="4505328"/>
            <a:chExt cx="936625" cy="1152525"/>
          </a:xfrm>
        </p:grpSpPr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6323011" y="5299078"/>
              <a:ext cx="936625" cy="358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6323011" y="4505328"/>
              <a:ext cx="936625" cy="793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solidFill>
                  <a:srgbClr val="002060"/>
                </a:solidFill>
              </a:endParaRPr>
            </a:p>
          </p:txBody>
        </p:sp>
      </p:grpSp>
      <p:sp>
        <p:nvSpPr>
          <p:cNvPr id="20486" name="Rectangle 24"/>
          <p:cNvSpPr>
            <a:spLocks noChangeArrowheads="1"/>
          </p:cNvSpPr>
          <p:nvPr/>
        </p:nvSpPr>
        <p:spPr bwMode="auto">
          <a:xfrm>
            <a:off x="3659188" y="4578350"/>
            <a:ext cx="1366837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sp>
        <p:nvSpPr>
          <p:cNvPr id="20487" name="Rectangle 24"/>
          <p:cNvSpPr>
            <a:spLocks noChangeArrowheads="1"/>
          </p:cNvSpPr>
          <p:nvPr/>
        </p:nvSpPr>
        <p:spPr bwMode="auto">
          <a:xfrm>
            <a:off x="8194675" y="4578350"/>
            <a:ext cx="1219200" cy="2873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627688" y="4648200"/>
            <a:ext cx="60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52</a:t>
            </a:r>
          </a:p>
        </p:txBody>
      </p:sp>
      <p:sp>
        <p:nvSpPr>
          <p:cNvPr id="49" name="Freeform 50"/>
          <p:cNvSpPr>
            <a:spLocks/>
          </p:cNvSpPr>
          <p:nvPr/>
        </p:nvSpPr>
        <p:spPr bwMode="auto">
          <a:xfrm>
            <a:off x="5026025" y="4367213"/>
            <a:ext cx="601663" cy="357187"/>
          </a:xfrm>
          <a:custGeom>
            <a:avLst/>
            <a:gdLst>
              <a:gd name="T0" fmla="*/ 0 w 817"/>
              <a:gd name="T1" fmla="*/ 2147483647 h 225"/>
              <a:gd name="T2" fmla="*/ 2147483647 w 817"/>
              <a:gd name="T3" fmla="*/ 2147483647 h 225"/>
              <a:gd name="T4" fmla="*/ 2147483647 w 817"/>
              <a:gd name="T5" fmla="*/ 2147483647 h 225"/>
              <a:gd name="T6" fmla="*/ 0 60000 65536"/>
              <a:gd name="T7" fmla="*/ 0 60000 65536"/>
              <a:gd name="T8" fmla="*/ 0 60000 65536"/>
              <a:gd name="T9" fmla="*/ 0 w 817"/>
              <a:gd name="T10" fmla="*/ 0 h 225"/>
              <a:gd name="T11" fmla="*/ 817 w 81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225">
                <a:moveTo>
                  <a:pt x="0" y="225"/>
                </a:moveTo>
                <a:cubicBezTo>
                  <a:pt x="58" y="191"/>
                  <a:pt x="88" y="0"/>
                  <a:pt x="347" y="23"/>
                </a:cubicBezTo>
                <a:cubicBezTo>
                  <a:pt x="606" y="46"/>
                  <a:pt x="719" y="111"/>
                  <a:pt x="817" y="134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20490" name="Rectangle 33"/>
          <p:cNvSpPr>
            <a:spLocks noChangeArrowheads="1"/>
          </p:cNvSpPr>
          <p:nvPr/>
        </p:nvSpPr>
        <p:spPr bwMode="auto">
          <a:xfrm>
            <a:off x="3595688" y="4286250"/>
            <a:ext cx="15636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red-&gt;izlaz</a:t>
            </a:r>
          </a:p>
        </p:txBody>
      </p:sp>
      <p:sp>
        <p:nvSpPr>
          <p:cNvPr id="20491" name="Rectangle 34"/>
          <p:cNvSpPr>
            <a:spLocks noChangeArrowheads="1"/>
          </p:cNvSpPr>
          <p:nvPr/>
        </p:nvSpPr>
        <p:spPr bwMode="auto">
          <a:xfrm>
            <a:off x="8096250" y="4214813"/>
            <a:ext cx="14255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red-&gt;ulaz</a:t>
            </a: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416550" y="3870325"/>
            <a:ext cx="1008063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/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H="1">
            <a:off x="5919788" y="4159250"/>
            <a:ext cx="0" cy="3603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5437188" y="3513138"/>
            <a:ext cx="95408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>
                <a:solidFill>
                  <a:schemeClr val="bg2">
                    <a:lumMod val="95000"/>
                    <a:lumOff val="5000"/>
                  </a:schemeClr>
                </a:solidFill>
              </a:rPr>
              <a:t>stari</a:t>
            </a:r>
          </a:p>
        </p:txBody>
      </p:sp>
      <p:grpSp>
        <p:nvGrpSpPr>
          <p:cNvPr id="20495" name="Group 55"/>
          <p:cNvGrpSpPr>
            <a:grpSpLocks/>
          </p:cNvGrpSpPr>
          <p:nvPr/>
        </p:nvGrpSpPr>
        <p:grpSpPr bwMode="auto">
          <a:xfrm>
            <a:off x="6743700" y="4519613"/>
            <a:ext cx="936625" cy="1152525"/>
            <a:chOff x="6323011" y="4505328"/>
            <a:chExt cx="936625" cy="1152525"/>
          </a:xfrm>
        </p:grpSpPr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6323011" y="5299078"/>
              <a:ext cx="936625" cy="358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6323011" y="4505328"/>
              <a:ext cx="936625" cy="793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solidFill>
                  <a:srgbClr val="002060"/>
                </a:solidFill>
              </a:endParaRPr>
            </a:p>
          </p:txBody>
        </p:sp>
      </p:grpSp>
      <p:grpSp>
        <p:nvGrpSpPr>
          <p:cNvPr id="20496" name="Group 60"/>
          <p:cNvGrpSpPr>
            <a:grpSpLocks/>
          </p:cNvGrpSpPr>
          <p:nvPr/>
        </p:nvGrpSpPr>
        <p:grpSpPr bwMode="auto">
          <a:xfrm>
            <a:off x="6970713" y="5600700"/>
            <a:ext cx="414337" cy="588963"/>
            <a:chOff x="6550024" y="5586416"/>
            <a:chExt cx="414337" cy="588962"/>
          </a:xfrm>
        </p:grpSpPr>
        <p:grpSp>
          <p:nvGrpSpPr>
            <p:cNvPr id="20504" name="Group 25"/>
            <p:cNvGrpSpPr>
              <a:grpSpLocks/>
            </p:cNvGrpSpPr>
            <p:nvPr/>
          </p:nvGrpSpPr>
          <p:grpSpPr bwMode="auto">
            <a:xfrm>
              <a:off x="6550024" y="5946778"/>
              <a:ext cx="414337" cy="228600"/>
              <a:chOff x="3504" y="3840"/>
              <a:chExt cx="240" cy="144"/>
            </a:xfrm>
          </p:grpSpPr>
          <p:grpSp>
            <p:nvGrpSpPr>
              <p:cNvPr id="20506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20508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9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0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07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505" name="Line 49"/>
            <p:cNvSpPr>
              <a:spLocks noChangeShapeType="1"/>
            </p:cNvSpPr>
            <p:nvPr/>
          </p:nvSpPr>
          <p:spPr bwMode="auto">
            <a:xfrm>
              <a:off x="6754811" y="5586416"/>
              <a:ext cx="0" cy="360362"/>
            </a:xfrm>
            <a:prstGeom prst="line">
              <a:avLst/>
            </a:prstGeom>
            <a:noFill/>
            <a:ln w="28575">
              <a:solidFill>
                <a:srgbClr val="C13B2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7" name="Text Box 42"/>
          <p:cNvSpPr txBox="1">
            <a:spLocks noChangeArrowheads="1"/>
          </p:cNvSpPr>
          <p:nvPr/>
        </p:nvSpPr>
        <p:spPr bwMode="auto">
          <a:xfrm>
            <a:off x="6915150" y="4656138"/>
            <a:ext cx="609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42</a:t>
            </a:r>
          </a:p>
        </p:txBody>
      </p:sp>
      <p:sp>
        <p:nvSpPr>
          <p:cNvPr id="70" name="Freeform 51"/>
          <p:cNvSpPr>
            <a:spLocks/>
          </p:cNvSpPr>
          <p:nvPr/>
        </p:nvSpPr>
        <p:spPr bwMode="auto">
          <a:xfrm rot="18095337" flipH="1">
            <a:off x="5917407" y="5020469"/>
            <a:ext cx="1301750" cy="763587"/>
          </a:xfrm>
          <a:custGeom>
            <a:avLst/>
            <a:gdLst>
              <a:gd name="T0" fmla="*/ 2147483647 w 1708"/>
              <a:gd name="T1" fmla="*/ 0 h 481"/>
              <a:gd name="T2" fmla="*/ 2147483647 w 1708"/>
              <a:gd name="T3" fmla="*/ 2147483647 h 481"/>
              <a:gd name="T4" fmla="*/ 2147483647 w 1708"/>
              <a:gd name="T5" fmla="*/ 2147483647 h 481"/>
              <a:gd name="T6" fmla="*/ 0 w 1708"/>
              <a:gd name="T7" fmla="*/ 2147483647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8"/>
              <a:gd name="T13" fmla="*/ 0 h 481"/>
              <a:gd name="T14" fmla="*/ 1708 w 1708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8" h="481">
                <a:moveTo>
                  <a:pt x="1397" y="0"/>
                </a:moveTo>
                <a:cubicBezTo>
                  <a:pt x="1411" y="51"/>
                  <a:pt x="1708" y="253"/>
                  <a:pt x="1495" y="371"/>
                </a:cubicBezTo>
                <a:cubicBezTo>
                  <a:pt x="1084" y="481"/>
                  <a:pt x="618" y="129"/>
                  <a:pt x="321" y="124"/>
                </a:cubicBezTo>
                <a:cubicBezTo>
                  <a:pt x="56" y="98"/>
                  <a:pt x="47" y="196"/>
                  <a:pt x="0" y="194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20499" name="Freeform 51"/>
          <p:cNvSpPr>
            <a:spLocks/>
          </p:cNvSpPr>
          <p:nvPr/>
        </p:nvSpPr>
        <p:spPr bwMode="auto">
          <a:xfrm>
            <a:off x="7537450" y="4422775"/>
            <a:ext cx="844550" cy="323850"/>
          </a:xfrm>
          <a:custGeom>
            <a:avLst/>
            <a:gdLst>
              <a:gd name="T0" fmla="*/ 2147483647 w 725"/>
              <a:gd name="T1" fmla="*/ 2147483647 h 204"/>
              <a:gd name="T2" fmla="*/ 2147483647 w 725"/>
              <a:gd name="T3" fmla="*/ 2147483647 h 204"/>
              <a:gd name="T4" fmla="*/ 0 w 725"/>
              <a:gd name="T5" fmla="*/ 2147483647 h 204"/>
              <a:gd name="T6" fmla="*/ 0 60000 65536"/>
              <a:gd name="T7" fmla="*/ 0 60000 65536"/>
              <a:gd name="T8" fmla="*/ 0 60000 65536"/>
              <a:gd name="T9" fmla="*/ 0 w 725"/>
              <a:gd name="T10" fmla="*/ 0 h 204"/>
              <a:gd name="T11" fmla="*/ 725 w 725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204">
                <a:moveTo>
                  <a:pt x="725" y="204"/>
                </a:moveTo>
                <a:cubicBezTo>
                  <a:pt x="661" y="174"/>
                  <a:pt x="571" y="0"/>
                  <a:pt x="339" y="24"/>
                </a:cubicBezTo>
                <a:cubicBezTo>
                  <a:pt x="107" y="48"/>
                  <a:pt x="71" y="131"/>
                  <a:pt x="0" y="159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7313" y="4584700"/>
            <a:ext cx="3238500" cy="3571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6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7313" y="4941888"/>
            <a:ext cx="3238500" cy="338137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600">
                <a:solidFill>
                  <a:schemeClr val="bg2">
                    <a:lumMod val="95000"/>
                    <a:lumOff val="5000"/>
                  </a:schemeClr>
                </a:solidFill>
              </a:rPr>
              <a:t>SkiniIzReda(&amp;broj,&amp;red);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0" y="857250"/>
            <a:ext cx="6524625" cy="357188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78" name="Freeform 50"/>
          <p:cNvSpPr>
            <a:spLocks/>
          </p:cNvSpPr>
          <p:nvPr/>
        </p:nvSpPr>
        <p:spPr bwMode="auto">
          <a:xfrm>
            <a:off x="5026025" y="4405313"/>
            <a:ext cx="1889125" cy="319087"/>
          </a:xfrm>
          <a:custGeom>
            <a:avLst/>
            <a:gdLst>
              <a:gd name="T0" fmla="*/ 0 w 817"/>
              <a:gd name="T1" fmla="*/ 2147483647 h 225"/>
              <a:gd name="T2" fmla="*/ 2147483647 w 817"/>
              <a:gd name="T3" fmla="*/ 2147483647 h 225"/>
              <a:gd name="T4" fmla="*/ 2147483647 w 817"/>
              <a:gd name="T5" fmla="*/ 2147483647 h 225"/>
              <a:gd name="T6" fmla="*/ 0 60000 65536"/>
              <a:gd name="T7" fmla="*/ 0 60000 65536"/>
              <a:gd name="T8" fmla="*/ 0 60000 65536"/>
              <a:gd name="T9" fmla="*/ 0 w 817"/>
              <a:gd name="T10" fmla="*/ 0 h 225"/>
              <a:gd name="T11" fmla="*/ 817 w 81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225">
                <a:moveTo>
                  <a:pt x="0" y="225"/>
                </a:moveTo>
                <a:cubicBezTo>
                  <a:pt x="58" y="191"/>
                  <a:pt x="88" y="0"/>
                  <a:pt x="347" y="23"/>
                </a:cubicBezTo>
                <a:cubicBezTo>
                  <a:pt x="606" y="46"/>
                  <a:pt x="719" y="111"/>
                  <a:pt x="817" y="134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-1.18899E-6 L 2.91713E-7 0.048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4835 L 2.91713E-7 0.087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8998 L 2.91713E-7 0.129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3023 L 2.91713E-7 0.171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7372 L 2.91713E-7 0.2162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21675 L 2.91713E-7 0.2611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2607 L 2.91713E-7 0.3090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30905 L 2.91713E-7 0.3428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9" grpId="0" animBg="1"/>
      <p:bldP spid="53" grpId="0" animBg="1"/>
      <p:bldP spid="53" grpId="1" animBg="1"/>
      <p:bldP spid="54" grpId="0" animBg="1"/>
      <p:bldP spid="54" grpId="1" animBg="1"/>
      <p:bldP spid="55" grpId="0"/>
      <p:bldP spid="55" grpId="1"/>
      <p:bldP spid="70" grpId="0" animBg="1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4" grpId="6" animBg="1"/>
      <p:bldP spid="74" grpId="7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9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34F668B-4C31-41DA-8AAE-18E4191A4C24}" type="slidenum">
              <a:rPr lang="hr-HR"/>
              <a:pPr/>
              <a:t>17</a:t>
            </a:fld>
            <a:r>
              <a:rPr lang="hr-HR"/>
              <a:t> / 17</a:t>
            </a:r>
          </a:p>
        </p:txBody>
      </p:sp>
      <p:sp>
        <p:nvSpPr>
          <p:cNvPr id="40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6C276F90-3E75-4230-A9F7-87599B8DA67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743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Skidanje zadnjeg elementa iz reda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415925" y="908050"/>
            <a:ext cx="9217025" cy="3576638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C13B2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SkiniIzReda (int *element, Red *red) {</a:t>
            </a:r>
          </a:p>
          <a:p>
            <a:r>
              <a:rPr lang="hr-HR" sz="1600"/>
              <a:t>  atom *stari;</a:t>
            </a:r>
          </a:p>
          <a:p>
            <a:r>
              <a:rPr lang="hr-HR" sz="1600"/>
              <a:t>  if (red-&gt;izlaz) {	                // ako red nije prazan </a:t>
            </a:r>
          </a:p>
          <a:p>
            <a:r>
              <a:rPr lang="hr-HR" sz="1600"/>
              <a:t>    *element = red-&gt;izlaz-&gt;element;	 // element koji se skida</a:t>
            </a:r>
          </a:p>
          <a:p>
            <a:r>
              <a:rPr lang="hr-HR" sz="1600"/>
              <a:t>    stari = red-&gt;izlaz;	        // zapamti trenutni izlaz</a:t>
            </a:r>
          </a:p>
          <a:p>
            <a:r>
              <a:rPr lang="hr-HR" sz="1600"/>
              <a:t>    red-&gt;izlaz = red-&gt;izlaz-&gt;sljed;	 // novi izlaz</a:t>
            </a:r>
          </a:p>
          <a:p>
            <a:r>
              <a:rPr lang="hr-HR" sz="1600"/>
              <a:t>    free (stari);			 // oslobodi memoriju skinutog</a:t>
            </a:r>
          </a:p>
          <a:p>
            <a:r>
              <a:rPr lang="hr-HR" sz="1600"/>
              <a:t>    if (red-&gt;izlaz == NULL) red-&gt;ulaz = NULL; // prazan red</a:t>
            </a:r>
          </a:p>
          <a:p>
            <a:r>
              <a:rPr lang="hr-HR" sz="1600"/>
              <a:t>   return 1;</a:t>
            </a:r>
          </a:p>
          <a:p>
            <a:r>
              <a:rPr lang="hr-HR" sz="1600"/>
              <a:t>  }</a:t>
            </a:r>
          </a:p>
          <a:p>
            <a:r>
              <a:rPr lang="hr-HR" sz="1600"/>
              <a:t>  return 0;</a:t>
            </a:r>
          </a:p>
          <a:p>
            <a:r>
              <a:rPr lang="hr-HR" sz="1600"/>
              <a:t>}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452813" y="3429000"/>
            <a:ext cx="6072187" cy="28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3659188" y="4578350"/>
            <a:ext cx="1366837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sp>
        <p:nvSpPr>
          <p:cNvPr id="21510" name="Rectangle 24"/>
          <p:cNvSpPr>
            <a:spLocks noChangeArrowheads="1"/>
          </p:cNvSpPr>
          <p:nvPr/>
        </p:nvSpPr>
        <p:spPr bwMode="auto">
          <a:xfrm>
            <a:off x="8194675" y="4578350"/>
            <a:ext cx="1219200" cy="2873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1600"/>
          </a:p>
        </p:txBody>
      </p:sp>
      <p:sp>
        <p:nvSpPr>
          <p:cNvPr id="21511" name="Rectangle 33"/>
          <p:cNvSpPr>
            <a:spLocks noChangeArrowheads="1"/>
          </p:cNvSpPr>
          <p:nvPr/>
        </p:nvSpPr>
        <p:spPr bwMode="auto">
          <a:xfrm>
            <a:off x="3595688" y="4286250"/>
            <a:ext cx="15636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red-&gt;izlaz</a:t>
            </a:r>
          </a:p>
        </p:txBody>
      </p:sp>
      <p:sp>
        <p:nvSpPr>
          <p:cNvPr id="21512" name="Rectangle 34"/>
          <p:cNvSpPr>
            <a:spLocks noChangeArrowheads="1"/>
          </p:cNvSpPr>
          <p:nvPr/>
        </p:nvSpPr>
        <p:spPr bwMode="auto">
          <a:xfrm>
            <a:off x="8096250" y="4214813"/>
            <a:ext cx="14255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800">
                <a:solidFill>
                  <a:srgbClr val="FF0000"/>
                </a:solidFill>
              </a:rPr>
              <a:t>red-&gt;ulaz</a:t>
            </a: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6715125" y="3870325"/>
            <a:ext cx="1008063" cy="2809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H="1">
            <a:off x="7218363" y="4159250"/>
            <a:ext cx="0" cy="3603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6737350" y="3513138"/>
            <a:ext cx="954088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>
                <a:solidFill>
                  <a:schemeClr val="bg2">
                    <a:lumMod val="95000"/>
                    <a:lumOff val="5000"/>
                  </a:schemeClr>
                </a:solidFill>
              </a:rPr>
              <a:t>stari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743700" y="4519613"/>
            <a:ext cx="936625" cy="1152525"/>
            <a:chOff x="6323011" y="4505328"/>
            <a:chExt cx="936625" cy="1152525"/>
          </a:xfrm>
        </p:grpSpPr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323011" y="5299078"/>
              <a:ext cx="936625" cy="358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6323011" y="4505328"/>
              <a:ext cx="936625" cy="793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solidFill>
                  <a:srgbClr val="002060"/>
                </a:solidFill>
              </a:endParaRPr>
            </a:p>
          </p:txBody>
        </p:sp>
      </p:grpSp>
      <p:grpSp>
        <p:nvGrpSpPr>
          <p:cNvPr id="21517" name="Group 25"/>
          <p:cNvGrpSpPr>
            <a:grpSpLocks/>
          </p:cNvGrpSpPr>
          <p:nvPr/>
        </p:nvGrpSpPr>
        <p:grpSpPr bwMode="auto">
          <a:xfrm>
            <a:off x="6970713" y="5961063"/>
            <a:ext cx="414337" cy="228600"/>
            <a:chOff x="3504" y="3840"/>
            <a:chExt cx="240" cy="144"/>
          </a:xfrm>
        </p:grpSpPr>
        <p:grpSp>
          <p:nvGrpSpPr>
            <p:cNvPr id="21534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1536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5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7175500" y="5600700"/>
            <a:ext cx="0" cy="360363"/>
          </a:xfrm>
          <a:prstGeom prst="line">
            <a:avLst/>
          </a:pr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6915150" y="4656138"/>
            <a:ext cx="609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42</a:t>
            </a:r>
          </a:p>
        </p:txBody>
      </p:sp>
      <p:sp>
        <p:nvSpPr>
          <p:cNvPr id="66" name="Freeform 51"/>
          <p:cNvSpPr>
            <a:spLocks/>
          </p:cNvSpPr>
          <p:nvPr/>
        </p:nvSpPr>
        <p:spPr bwMode="auto">
          <a:xfrm>
            <a:off x="7537450" y="4422775"/>
            <a:ext cx="844550" cy="323850"/>
          </a:xfrm>
          <a:custGeom>
            <a:avLst/>
            <a:gdLst>
              <a:gd name="T0" fmla="*/ 2147483647 w 725"/>
              <a:gd name="T1" fmla="*/ 2147483647 h 204"/>
              <a:gd name="T2" fmla="*/ 2147483647 w 725"/>
              <a:gd name="T3" fmla="*/ 2147483647 h 204"/>
              <a:gd name="T4" fmla="*/ 0 w 725"/>
              <a:gd name="T5" fmla="*/ 2147483647 h 204"/>
              <a:gd name="T6" fmla="*/ 0 60000 65536"/>
              <a:gd name="T7" fmla="*/ 0 60000 65536"/>
              <a:gd name="T8" fmla="*/ 0 60000 65536"/>
              <a:gd name="T9" fmla="*/ 0 w 725"/>
              <a:gd name="T10" fmla="*/ 0 h 204"/>
              <a:gd name="T11" fmla="*/ 725 w 725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204">
                <a:moveTo>
                  <a:pt x="725" y="204"/>
                </a:moveTo>
                <a:cubicBezTo>
                  <a:pt x="661" y="174"/>
                  <a:pt x="571" y="0"/>
                  <a:pt x="339" y="24"/>
                </a:cubicBezTo>
                <a:cubicBezTo>
                  <a:pt x="107" y="48"/>
                  <a:pt x="71" y="131"/>
                  <a:pt x="0" y="159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87313" y="4584700"/>
            <a:ext cx="3238500" cy="3571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6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87313" y="4941888"/>
            <a:ext cx="3238500" cy="633412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600">
                <a:solidFill>
                  <a:schemeClr val="bg2">
                    <a:lumMod val="95000"/>
                    <a:lumOff val="5000"/>
                  </a:schemeClr>
                </a:solidFill>
              </a:rPr>
              <a:t>SkiniIzReda(&amp;broj,&amp;red);</a:t>
            </a:r>
          </a:p>
          <a:p>
            <a:pPr>
              <a:defRPr/>
            </a:pPr>
            <a:r>
              <a:rPr lang="hr-HR" sz="1600">
                <a:solidFill>
                  <a:schemeClr val="bg2">
                    <a:lumMod val="95000"/>
                    <a:lumOff val="5000"/>
                  </a:schemeClr>
                </a:solidFill>
              </a:rPr>
              <a:t>SkiniIzReda(&amp;broj,&amp;red);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0" y="857250"/>
            <a:ext cx="6524625" cy="357188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70" name="Freeform 50"/>
          <p:cNvSpPr>
            <a:spLocks/>
          </p:cNvSpPr>
          <p:nvPr/>
        </p:nvSpPr>
        <p:spPr bwMode="auto">
          <a:xfrm>
            <a:off x="5026025" y="4405313"/>
            <a:ext cx="1889125" cy="319087"/>
          </a:xfrm>
          <a:custGeom>
            <a:avLst/>
            <a:gdLst>
              <a:gd name="T0" fmla="*/ 0 w 817"/>
              <a:gd name="T1" fmla="*/ 2147483647 h 225"/>
              <a:gd name="T2" fmla="*/ 2147483647 w 817"/>
              <a:gd name="T3" fmla="*/ 2147483647 h 225"/>
              <a:gd name="T4" fmla="*/ 2147483647 w 817"/>
              <a:gd name="T5" fmla="*/ 2147483647 h 225"/>
              <a:gd name="T6" fmla="*/ 0 60000 65536"/>
              <a:gd name="T7" fmla="*/ 0 60000 65536"/>
              <a:gd name="T8" fmla="*/ 0 60000 65536"/>
              <a:gd name="T9" fmla="*/ 0 w 817"/>
              <a:gd name="T10" fmla="*/ 0 h 225"/>
              <a:gd name="T11" fmla="*/ 817 w 81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225">
                <a:moveTo>
                  <a:pt x="0" y="225"/>
                </a:moveTo>
                <a:cubicBezTo>
                  <a:pt x="58" y="191"/>
                  <a:pt x="88" y="0"/>
                  <a:pt x="347" y="23"/>
                </a:cubicBezTo>
                <a:cubicBezTo>
                  <a:pt x="606" y="46"/>
                  <a:pt x="719" y="111"/>
                  <a:pt x="817" y="134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71" name="Freeform 50"/>
          <p:cNvSpPr>
            <a:spLocks/>
          </p:cNvSpPr>
          <p:nvPr/>
        </p:nvSpPr>
        <p:spPr bwMode="auto">
          <a:xfrm>
            <a:off x="4908550" y="4792663"/>
            <a:ext cx="2032000" cy="1271587"/>
          </a:xfrm>
          <a:custGeom>
            <a:avLst/>
            <a:gdLst>
              <a:gd name="T0" fmla="*/ 0 w 879"/>
              <a:gd name="T1" fmla="*/ 2147483647 h 897"/>
              <a:gd name="T2" fmla="*/ 2147483647 w 879"/>
              <a:gd name="T3" fmla="*/ 2147483647 h 897"/>
              <a:gd name="T4" fmla="*/ 2147483647 w 879"/>
              <a:gd name="T5" fmla="*/ 2147483647 h 897"/>
              <a:gd name="T6" fmla="*/ 0 60000 65536"/>
              <a:gd name="T7" fmla="*/ 0 60000 65536"/>
              <a:gd name="T8" fmla="*/ 0 60000 65536"/>
              <a:gd name="T9" fmla="*/ 0 w 879"/>
              <a:gd name="T10" fmla="*/ 0 h 897"/>
              <a:gd name="T11" fmla="*/ 879 w 879"/>
              <a:gd name="T12" fmla="*/ 897 h 8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9" h="897">
                <a:moveTo>
                  <a:pt x="0" y="34"/>
                </a:moveTo>
                <a:cubicBezTo>
                  <a:pt x="58" y="0"/>
                  <a:pt x="201" y="528"/>
                  <a:pt x="347" y="672"/>
                </a:cubicBezTo>
                <a:cubicBezTo>
                  <a:pt x="493" y="816"/>
                  <a:pt x="781" y="874"/>
                  <a:pt x="879" y="897"/>
                </a:cubicBezTo>
              </a:path>
            </a:pathLst>
          </a:custGeom>
          <a:noFill/>
          <a:ln w="28575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8566150" y="4792663"/>
            <a:ext cx="414338" cy="588962"/>
            <a:chOff x="6550024" y="5586416"/>
            <a:chExt cx="414337" cy="588962"/>
          </a:xfrm>
        </p:grpSpPr>
        <p:grpSp>
          <p:nvGrpSpPr>
            <p:cNvPr id="21527" name="Group 25"/>
            <p:cNvGrpSpPr>
              <a:grpSpLocks/>
            </p:cNvGrpSpPr>
            <p:nvPr/>
          </p:nvGrpSpPr>
          <p:grpSpPr bwMode="auto">
            <a:xfrm>
              <a:off x="6550024" y="5946778"/>
              <a:ext cx="414337" cy="228600"/>
              <a:chOff x="3504" y="3840"/>
              <a:chExt cx="240" cy="144"/>
            </a:xfrm>
          </p:grpSpPr>
          <p:grpSp>
            <p:nvGrpSpPr>
              <p:cNvPr id="21529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21531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2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3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30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1528" name="Line 49"/>
            <p:cNvSpPr>
              <a:spLocks noChangeShapeType="1"/>
            </p:cNvSpPr>
            <p:nvPr/>
          </p:nvSpPr>
          <p:spPr bwMode="auto">
            <a:xfrm>
              <a:off x="6754811" y="5586416"/>
              <a:ext cx="0" cy="360362"/>
            </a:xfrm>
            <a:prstGeom prst="line">
              <a:avLst/>
            </a:prstGeom>
            <a:noFill/>
            <a:ln w="28575">
              <a:solidFill>
                <a:srgbClr val="C13B2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-1.18899E-6 L 2.91713E-7 0.048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4835 L 2.91713E-7 0.087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08998 L 2.91713E-7 0.129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3023 L 2.91713E-7 0.171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17372 L 2.91713E-7 0.2162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21675 L 2.91713E-7 0.2611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2607 L 2.91713E-7 0.3090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713E-7 0.30905 L 2.91713E-7 0.34282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6" grpId="0" animBg="1"/>
      <p:bldP spid="64" grpId="0"/>
      <p:bldP spid="64" grpId="1"/>
      <p:bldP spid="66" grpId="0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309C2DD8-EAF4-4606-A337-34E452FD8C4D}" type="slidenum">
              <a:rPr lang="hr-HR"/>
              <a:pPr/>
              <a:t>2</a:t>
            </a:fld>
            <a:r>
              <a:rPr lang="hr-HR"/>
              <a:t> / 17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98393B8-DE96-4A79-A249-032B7E95012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6148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E50D3-8D5F-4624-A3B9-176866E2E038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481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hr-HR" smtClean="0"/>
          </a:p>
        </p:txBody>
      </p:sp>
      <p:sp>
        <p:nvSpPr>
          <p:cNvPr id="1481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5400" smtClean="0"/>
              <a:t>Redovi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5298839C-23CC-4D72-8131-F5B941B66E27}" type="slidenum">
              <a:rPr lang="hr-HR"/>
              <a:pPr/>
              <a:t>4</a:t>
            </a:fld>
            <a:r>
              <a:rPr lang="hr-HR"/>
              <a:t> / 17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3575C06-ECAA-4A1E-80C4-ECBBEA2EB91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664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Red</a:t>
            </a:r>
          </a:p>
        </p:txBody>
      </p:sp>
      <p:sp>
        <p:nvSpPr>
          <p:cNvPr id="16640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red (</a:t>
            </a:r>
            <a:r>
              <a:rPr lang="hr-HR" i="1" smtClean="0"/>
              <a:t>queue</a:t>
            </a:r>
            <a:r>
              <a:rPr lang="hr-HR" smtClean="0"/>
              <a:t>) je linearna lista kod koje se umetanje u listu izvodi na jednom, a brisanje iz liste na njenom drugom kraju</a:t>
            </a:r>
          </a:p>
          <a:p>
            <a:pPr lvl="1">
              <a:defRPr/>
            </a:pPr>
            <a:r>
              <a:rPr lang="hr-HR" smtClean="0"/>
              <a:t>načelo </a:t>
            </a:r>
            <a:r>
              <a:rPr lang="hr-HR" i="1" smtClean="0"/>
              <a:t>FirstInFirstOut </a:t>
            </a:r>
            <a:r>
              <a:rPr lang="hr-HR" smtClean="0"/>
              <a:t>(</a:t>
            </a:r>
            <a:r>
              <a:rPr lang="hr-HR" i="1" smtClean="0"/>
              <a:t>FIFO</a:t>
            </a:r>
            <a:r>
              <a:rPr lang="hr-HR" smtClean="0">
                <a:latin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hr-HR" smtClean="0"/>
              <a:t>koriste se dva indeksa</a:t>
            </a:r>
            <a:r>
              <a:rPr lang="hr-HR" smtClean="0">
                <a:latin typeface="Times New Roman" pitchFamily="18" charset="0"/>
              </a:rPr>
              <a:t> (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ulaz</a:t>
            </a:r>
            <a:r>
              <a:rPr lang="hr-HR" smtClean="0"/>
              <a:t> i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izlaz</a:t>
            </a:r>
            <a:r>
              <a:rPr lang="hr-HR" smtClean="0"/>
              <a:t>)</a:t>
            </a:r>
          </a:p>
          <a:p>
            <a:pPr lvl="2">
              <a:defRPr/>
            </a:pPr>
            <a:r>
              <a:rPr lang="hr-HR" smtClean="0"/>
              <a:t>kraj reda na kojem se vrši umetanje naziva se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ulaz</a:t>
            </a:r>
            <a:r>
              <a:rPr lang="hr-HR" smtClean="0"/>
              <a:t> </a:t>
            </a:r>
            <a:r>
              <a:rPr lang="hr-HR" smtClean="0">
                <a:latin typeface="Times New Roman" pitchFamily="18" charset="0"/>
              </a:rPr>
              <a:t>(</a:t>
            </a:r>
            <a:r>
              <a:rPr lang="hr-HR" smtClean="0"/>
              <a:t>stražnji kraj </a:t>
            </a:r>
            <a:r>
              <a:rPr lang="hr-HR" smtClean="0">
                <a:latin typeface="Times New Roman" pitchFamily="18" charset="0"/>
              </a:rPr>
              <a:t>- </a:t>
            </a:r>
            <a:r>
              <a:rPr lang="hr-HR" i="1" smtClean="0"/>
              <a:t>rear</a:t>
            </a:r>
            <a:r>
              <a:rPr lang="hr-HR" smtClean="0"/>
              <a:t>)</a:t>
            </a:r>
          </a:p>
          <a:p>
            <a:pPr lvl="2">
              <a:defRPr/>
            </a:pPr>
            <a:r>
              <a:rPr lang="hr-HR" smtClean="0"/>
              <a:t>drugi kraj je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izlaz </a:t>
            </a:r>
            <a:r>
              <a:rPr lang="hr-HR" smtClean="0"/>
              <a:t>(prednji kraj - </a:t>
            </a:r>
            <a:r>
              <a:rPr lang="hr-HR" i="1" smtClean="0"/>
              <a:t>front</a:t>
            </a:r>
            <a:r>
              <a:rPr lang="hr-HR" smtClean="0"/>
              <a:t>)</a:t>
            </a:r>
          </a:p>
          <a:p>
            <a:pPr lvl="1">
              <a:defRPr/>
            </a:pPr>
            <a:r>
              <a:rPr lang="hr-HR" smtClean="0"/>
              <a:t>funkcije: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dodaj</a:t>
            </a:r>
            <a:r>
              <a:rPr lang="hr-HR" smtClean="0"/>
              <a:t>,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skini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45163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r-H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4313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r-H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75000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r-H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11400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r-H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175000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311400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4" name="Straight Arrow Connector 49"/>
          <p:cNvCxnSpPr>
            <a:cxnSpLocks noChangeShapeType="1"/>
            <a:stCxn id="5138" idx="0"/>
          </p:cNvCxnSpPr>
          <p:nvPr/>
        </p:nvCxnSpPr>
        <p:spPr bwMode="auto">
          <a:xfrm rot="5400000" flipH="1">
            <a:off x="2248694" y="5509419"/>
            <a:ext cx="865187" cy="15875"/>
          </a:xfrm>
          <a:prstGeom prst="curvedConnector3">
            <a:avLst>
              <a:gd name="adj1" fmla="val 49907"/>
            </a:avLst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2" name="Rectangle 6"/>
          <p:cNvSpPr/>
          <p:nvPr/>
        </p:nvSpPr>
        <p:spPr bwMode="auto">
          <a:xfrm>
            <a:off x="4881563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r-H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216150" y="5949950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izlaz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6681788" y="5878513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ulaz</a:t>
            </a:r>
          </a:p>
        </p:txBody>
      </p:sp>
      <p:cxnSp>
        <p:nvCxnSpPr>
          <p:cNvPr id="3" name="Straight Arrow Connector 49"/>
          <p:cNvCxnSpPr>
            <a:cxnSpLocks noChangeShapeType="1"/>
            <a:stCxn id="5138" idx="0"/>
            <a:endCxn id="33" idx="2"/>
          </p:cNvCxnSpPr>
          <p:nvPr/>
        </p:nvCxnSpPr>
        <p:spPr bwMode="auto">
          <a:xfrm rot="10800000">
            <a:off x="4400550" y="5084763"/>
            <a:ext cx="2281238" cy="992187"/>
          </a:xfrm>
          <a:prstGeom prst="curvedConnector3">
            <a:avLst>
              <a:gd name="adj1" fmla="val 100417"/>
            </a:avLst>
          </a:prstGeom>
          <a:noFill/>
          <a:ln w="25400" algn="ctr">
            <a:solidFill>
              <a:srgbClr val="C13B25"/>
            </a:solidFill>
            <a:round/>
            <a:headEnd/>
            <a:tailEnd type="arrow" w="med" len="med"/>
          </a:ln>
        </p:spPr>
      </p:cxnSp>
      <p:sp>
        <p:nvSpPr>
          <p:cNvPr id="31" name="Rectangle 30"/>
          <p:cNvSpPr/>
          <p:nvPr/>
        </p:nvSpPr>
        <p:spPr bwMode="auto">
          <a:xfrm>
            <a:off x="4881563" y="4221163"/>
            <a:ext cx="857250" cy="7858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cxnSp>
        <p:nvCxnSpPr>
          <p:cNvPr id="4" name="Straight Arrow Connector 49"/>
          <p:cNvCxnSpPr>
            <a:cxnSpLocks noChangeShapeType="1"/>
            <a:stCxn id="5138" idx="0"/>
            <a:endCxn id="33" idx="2"/>
          </p:cNvCxnSpPr>
          <p:nvPr/>
        </p:nvCxnSpPr>
        <p:spPr bwMode="auto">
          <a:xfrm rot="10800000">
            <a:off x="5313363" y="5086350"/>
            <a:ext cx="1368425" cy="990600"/>
          </a:xfrm>
          <a:prstGeom prst="curvedConnector3">
            <a:avLst>
              <a:gd name="adj1" fmla="val 98491"/>
            </a:avLst>
          </a:prstGeom>
          <a:noFill/>
          <a:ln w="25400" algn="ctr">
            <a:solidFill>
              <a:srgbClr val="C13B25"/>
            </a:solidFill>
            <a:round/>
            <a:headEnd/>
            <a:tailEnd type="arrow" w="med" len="med"/>
          </a:ln>
        </p:spPr>
      </p:cxnSp>
      <p:cxnSp>
        <p:nvCxnSpPr>
          <p:cNvPr id="5" name="Straight Arrow Connector 49"/>
          <p:cNvCxnSpPr>
            <a:cxnSpLocks noChangeShapeType="1"/>
            <a:stCxn id="5138" idx="0"/>
            <a:endCxn id="33" idx="2"/>
          </p:cNvCxnSpPr>
          <p:nvPr/>
        </p:nvCxnSpPr>
        <p:spPr bwMode="auto">
          <a:xfrm rot="-5400000">
            <a:off x="2674937" y="5021263"/>
            <a:ext cx="942975" cy="914400"/>
          </a:xfrm>
          <a:prstGeom prst="curvedConnector3">
            <a:avLst>
              <a:gd name="adj1" fmla="val 51343"/>
            </a:avLst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  <p:bldP spid="34" grpId="0" animBg="1"/>
      <p:bldP spid="34" grpId="1" animBg="1"/>
      <p:bldP spid="2" grpId="0" animBg="1"/>
      <p:bldP spid="5138" grpId="0"/>
      <p:bldP spid="5139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9BA7630-8441-47AA-9F5E-B3C062BEC31B}" type="slidenum">
              <a:rPr lang="hr-HR"/>
              <a:pPr/>
              <a:t>5</a:t>
            </a:fld>
            <a:r>
              <a:rPr lang="hr-HR"/>
              <a:t> / 17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05042DE1-335D-4C35-9B1B-A3FBB6835068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718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Cirkularnost</a:t>
            </a:r>
          </a:p>
        </p:txBody>
      </p:sp>
      <p:sp>
        <p:nvSpPr>
          <p:cNvPr id="27668" name="Rectangle 2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učinkovit način realizacije reda statičkom strukturom je jednodimenzionalno polje zadane podatkovne strukture koje se koristi </a:t>
            </a:r>
            <a:r>
              <a:rPr lang="hr-HR" smtClean="0">
                <a:solidFill>
                  <a:srgbClr val="FF3300"/>
                </a:solidFill>
              </a:rPr>
              <a:t>cirkularno</a:t>
            </a:r>
          </a:p>
          <a:p>
            <a:pPr lvl="1">
              <a:defRPr/>
            </a:pPr>
            <a:r>
              <a:rPr lang="hr-HR" smtClean="0"/>
              <a:t>cirkularnost se ostvaruje uporabom operatora </a:t>
            </a:r>
            <a:r>
              <a:rPr lang="hr-HR" i="1" smtClean="0">
                <a:solidFill>
                  <a:srgbClr val="FF3300"/>
                </a:solidFill>
              </a:rPr>
              <a:t>modulo</a:t>
            </a:r>
            <a:r>
              <a:rPr lang="hr-HR" i="1" smtClean="0"/>
              <a:t> (</a:t>
            </a:r>
            <a:r>
              <a:rPr lang="hr-HR" b="1" smtClean="0">
                <a:solidFill>
                  <a:srgbClr val="FF3300"/>
                </a:solidFill>
                <a:latin typeface="Courier New" pitchFamily="49" charset="0"/>
              </a:rPr>
              <a:t>%</a:t>
            </a:r>
            <a:r>
              <a:rPr lang="hr-HR" i="1" smtClean="0"/>
              <a:t>)</a:t>
            </a:r>
          </a:p>
          <a:p>
            <a:pPr>
              <a:defRPr/>
            </a:pPr>
            <a:r>
              <a:rPr lang="hr-HR" smtClean="0"/>
              <a:t>jedan element niza je prazan</a:t>
            </a:r>
          </a:p>
          <a:p>
            <a:pPr lvl="1">
              <a:defRPr/>
            </a:pPr>
            <a:r>
              <a:rPr lang="hr-HR" smtClean="0"/>
              <a:t>time se omogućuje razlikovanje praznog i punog reda	</a:t>
            </a:r>
          </a:p>
          <a:p>
            <a:pPr lvl="2">
              <a:defRPr/>
            </a:pPr>
            <a:r>
              <a:rPr lang="hr-HR" smtClean="0"/>
              <a:t>prazan red: </a:t>
            </a:r>
            <a:r>
              <a:rPr lang="hr-HR" b="1" smtClean="0">
                <a:solidFill>
                  <a:srgbClr val="FF3300"/>
                </a:solidFill>
                <a:latin typeface="Courier New" pitchFamily="49" charset="0"/>
              </a:rPr>
              <a:t>ulaz == izlaz</a:t>
            </a:r>
          </a:p>
          <a:p>
            <a:pPr lvl="2">
              <a:defRPr/>
            </a:pPr>
            <a:r>
              <a:rPr lang="hr-HR" smtClean="0"/>
              <a:t>puni red: </a:t>
            </a:r>
            <a:r>
              <a:rPr lang="hr-HR" b="1" smtClean="0">
                <a:solidFill>
                  <a:srgbClr val="FF3300"/>
                </a:solidFill>
                <a:latin typeface="Courier New" pitchFamily="49" charset="0"/>
              </a:rPr>
              <a:t>(ulaz + 1) % maxelemenata == izlaz</a:t>
            </a:r>
          </a:p>
          <a:p>
            <a:pPr lvl="1">
              <a:defRPr/>
            </a:pPr>
            <a:r>
              <a:rPr lang="hr-HR" smtClean="0"/>
              <a:t>kad bi cijeli niz bio ispunjen, morali bismo imati brojač elemenata</a:t>
            </a:r>
          </a:p>
          <a:p>
            <a:pPr>
              <a:defRPr/>
            </a:pPr>
            <a:endParaRPr lang="hr-HR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738938" y="5857875"/>
            <a:ext cx="290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hr-HR" sz="2400" b="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hr-HR" sz="2400" b="0">
                <a:solidFill>
                  <a:srgbClr val="0070C0"/>
                </a:solidFill>
              </a:rPr>
              <a:t> RedPoljem</a:t>
            </a:r>
          </a:p>
        </p:txBody>
      </p:sp>
      <p:sp>
        <p:nvSpPr>
          <p:cNvPr id="9221" name="Rectangle 14"/>
          <p:cNvSpPr>
            <a:spLocks noChangeArrowheads="1"/>
          </p:cNvSpPr>
          <p:nvPr/>
        </p:nvSpPr>
        <p:spPr bwMode="auto">
          <a:xfrm>
            <a:off x="920750" y="5013325"/>
            <a:ext cx="5938838" cy="1366838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/>
              <a:t>typedef struct {</a:t>
            </a:r>
          </a:p>
          <a:p>
            <a:r>
              <a:rPr lang="hr-HR" sz="1800"/>
              <a:t>	tip polje[MAXRED]; </a:t>
            </a:r>
          </a:p>
          <a:p>
            <a:r>
              <a:rPr lang="hr-HR" sz="1800"/>
              <a:t>	int ulaz, izlaz;</a:t>
            </a:r>
          </a:p>
          <a:p>
            <a:r>
              <a:rPr lang="hr-HR" sz="1800"/>
              <a:t>} Red;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006ED121-9227-4F80-89FA-AA25A05F9564}" type="slidenum">
              <a:rPr lang="hr-HR"/>
              <a:pPr/>
              <a:t>6</a:t>
            </a:fld>
            <a:r>
              <a:rPr lang="hr-HR"/>
              <a:t> / 17</a:t>
            </a:r>
          </a:p>
        </p:txBody>
      </p:sp>
      <p:sp>
        <p:nvSpPr>
          <p:cNvPr id="5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B4EF4101-BE77-4817-9FFB-C4AC137BF9A4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6405563" y="4786313"/>
            <a:ext cx="3357562" cy="642937"/>
            <a:chOff x="5751513" y="5450768"/>
            <a:chExt cx="3356810" cy="642850"/>
          </a:xfrm>
        </p:grpSpPr>
        <p:sp>
          <p:nvSpPr>
            <p:cNvPr id="10291" name="Rectangle 56"/>
            <p:cNvSpPr>
              <a:spLocks noChangeArrowheads="1"/>
            </p:cNvSpPr>
            <p:nvPr/>
          </p:nvSpPr>
          <p:spPr bwMode="auto">
            <a:xfrm>
              <a:off x="7384774" y="5450768"/>
              <a:ext cx="172354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/>
                <a:t>red-&gt;izlaz</a:t>
              </a: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5751513" y="5772986"/>
              <a:ext cx="3247298" cy="32063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195"/>
              </a:schemeClr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271463" y="1914525"/>
            <a:ext cx="2425700" cy="635000"/>
            <a:chOff x="272065" y="1914756"/>
            <a:chExt cx="2425401" cy="635562"/>
          </a:xfrm>
        </p:grpSpPr>
        <p:sp>
          <p:nvSpPr>
            <p:cNvPr id="10289" name="Rectangle 24"/>
            <p:cNvSpPr>
              <a:spLocks noChangeArrowheads="1"/>
            </p:cNvSpPr>
            <p:nvPr/>
          </p:nvSpPr>
          <p:spPr bwMode="auto">
            <a:xfrm>
              <a:off x="359153" y="2230438"/>
              <a:ext cx="2338313" cy="31988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  <p:sp>
          <p:nvSpPr>
            <p:cNvPr id="10290" name="Rectangle 55"/>
            <p:cNvSpPr>
              <a:spLocks noChangeArrowheads="1"/>
            </p:cNvSpPr>
            <p:nvPr/>
          </p:nvSpPr>
          <p:spPr bwMode="auto">
            <a:xfrm>
              <a:off x="272065" y="1914756"/>
              <a:ext cx="156966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/>
                <a:t>red-&gt;ulaz</a:t>
              </a:r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857375" y="1165225"/>
            <a:ext cx="5330825" cy="5202238"/>
            <a:chOff x="1857375" y="1165225"/>
            <a:chExt cx="5330825" cy="5202238"/>
          </a:xfrm>
        </p:grpSpPr>
        <p:grpSp>
          <p:nvGrpSpPr>
            <p:cNvPr id="10250" name="Group 40"/>
            <p:cNvGrpSpPr>
              <a:grpSpLocks/>
            </p:cNvGrpSpPr>
            <p:nvPr/>
          </p:nvGrpSpPr>
          <p:grpSpPr bwMode="auto">
            <a:xfrm rot="1320000">
              <a:off x="2403475" y="1563688"/>
              <a:ext cx="4359275" cy="4379912"/>
              <a:chOff x="1502" y="981"/>
              <a:chExt cx="2767" cy="2788"/>
            </a:xfrm>
          </p:grpSpPr>
          <p:grpSp>
            <p:nvGrpSpPr>
              <p:cNvPr id="10283" name="Group 41"/>
              <p:cNvGrpSpPr>
                <a:grpSpLocks/>
              </p:cNvGrpSpPr>
              <p:nvPr/>
            </p:nvGrpSpPr>
            <p:grpSpPr bwMode="auto">
              <a:xfrm>
                <a:off x="1502" y="981"/>
                <a:ext cx="2767" cy="2766"/>
                <a:chOff x="1487" y="981"/>
                <a:chExt cx="2767" cy="2766"/>
              </a:xfrm>
            </p:grpSpPr>
            <p:sp>
              <p:nvSpPr>
                <p:cNvPr id="10287" name="Line 42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84" name="Group 44"/>
              <p:cNvGrpSpPr>
                <a:grpSpLocks/>
              </p:cNvGrpSpPr>
              <p:nvPr/>
            </p:nvGrpSpPr>
            <p:grpSpPr bwMode="auto">
              <a:xfrm rot="2700000">
                <a:off x="1502" y="1003"/>
                <a:ext cx="2767" cy="2766"/>
                <a:chOff x="1487" y="981"/>
                <a:chExt cx="2767" cy="2766"/>
              </a:xfrm>
            </p:grpSpPr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51" name="AutoShape 4"/>
            <p:cNvSpPr>
              <a:spLocks noChangeAspect="1" noChangeArrowheads="1"/>
            </p:cNvSpPr>
            <p:nvPr/>
          </p:nvSpPr>
          <p:spPr bwMode="auto">
            <a:xfrm>
              <a:off x="2360613" y="1557338"/>
              <a:ext cx="4392612" cy="4392612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903" y="10800"/>
                  </a:moveTo>
                  <a:cubicBezTo>
                    <a:pt x="3903" y="14609"/>
                    <a:pt x="6991" y="17697"/>
                    <a:pt x="10800" y="17697"/>
                  </a:cubicBezTo>
                  <a:cubicBezTo>
                    <a:pt x="14609" y="17697"/>
                    <a:pt x="17697" y="14609"/>
                    <a:pt x="17697" y="10800"/>
                  </a:cubicBezTo>
                  <a:cubicBezTo>
                    <a:pt x="17697" y="6991"/>
                    <a:pt x="14609" y="3903"/>
                    <a:pt x="10800" y="3903"/>
                  </a:cubicBezTo>
                  <a:cubicBezTo>
                    <a:pt x="6991" y="3903"/>
                    <a:pt x="3903" y="6991"/>
                    <a:pt x="3903" y="10800"/>
                  </a:cubicBezTo>
                  <a:close/>
                </a:path>
              </a:pathLst>
            </a:custGeom>
            <a:solidFill>
              <a:srgbClr val="FFCC99">
                <a:alpha val="39999"/>
              </a:srgbClr>
            </a:soli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chemeClr val="tx1"/>
                </a:solidFill>
              </a:endParaRPr>
            </a:p>
          </p:txBody>
        </p:sp>
        <p:grpSp>
          <p:nvGrpSpPr>
            <p:cNvPr id="10252" name="Group 39"/>
            <p:cNvGrpSpPr>
              <a:grpSpLocks/>
            </p:cNvGrpSpPr>
            <p:nvPr/>
          </p:nvGrpSpPr>
          <p:grpSpPr bwMode="auto">
            <a:xfrm>
              <a:off x="2384425" y="1557339"/>
              <a:ext cx="4392613" cy="4425951"/>
              <a:chOff x="1502" y="981"/>
              <a:chExt cx="2767" cy="2788"/>
            </a:xfrm>
          </p:grpSpPr>
          <p:grpSp>
            <p:nvGrpSpPr>
              <p:cNvPr id="10277" name="Group 32"/>
              <p:cNvGrpSpPr>
                <a:grpSpLocks/>
              </p:cNvGrpSpPr>
              <p:nvPr/>
            </p:nvGrpSpPr>
            <p:grpSpPr bwMode="auto">
              <a:xfrm>
                <a:off x="1502" y="981"/>
                <a:ext cx="2767" cy="2766"/>
                <a:chOff x="1487" y="981"/>
                <a:chExt cx="2767" cy="2766"/>
              </a:xfrm>
            </p:grpSpPr>
            <p:sp>
              <p:nvSpPr>
                <p:cNvPr id="10281" name="Line 29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78" name="Group 33"/>
              <p:cNvGrpSpPr>
                <a:grpSpLocks/>
              </p:cNvGrpSpPr>
              <p:nvPr/>
            </p:nvGrpSpPr>
            <p:grpSpPr bwMode="auto">
              <a:xfrm rot="2700000">
                <a:off x="1502" y="1003"/>
                <a:ext cx="2767" cy="2766"/>
                <a:chOff x="1487" y="981"/>
                <a:chExt cx="2767" cy="2766"/>
              </a:xfrm>
            </p:grpSpPr>
            <p:sp>
              <p:nvSpPr>
                <p:cNvPr id="10279" name="Line 34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53" name="Oval 47"/>
            <p:cNvSpPr>
              <a:spLocks noChangeAspect="1" noChangeArrowheads="1"/>
            </p:cNvSpPr>
            <p:nvPr/>
          </p:nvSpPr>
          <p:spPr bwMode="auto">
            <a:xfrm>
              <a:off x="3152775" y="2349500"/>
              <a:ext cx="2808288" cy="280828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chemeClr val="tx1"/>
                </a:solidFill>
              </a:endParaRPr>
            </a:p>
          </p:txBody>
        </p:sp>
        <p:sp>
          <p:nvSpPr>
            <p:cNvPr id="10254" name="Text Box 48"/>
            <p:cNvSpPr txBox="1">
              <a:spLocks noChangeArrowheads="1"/>
            </p:cNvSpPr>
            <p:nvPr/>
          </p:nvSpPr>
          <p:spPr bwMode="auto">
            <a:xfrm>
              <a:off x="4860925" y="1211263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0</a:t>
              </a:r>
            </a:p>
          </p:txBody>
        </p:sp>
        <p:sp>
          <p:nvSpPr>
            <p:cNvPr id="10255" name="Text Box 49"/>
            <p:cNvSpPr txBox="1">
              <a:spLocks noChangeArrowheads="1"/>
            </p:cNvSpPr>
            <p:nvPr/>
          </p:nvSpPr>
          <p:spPr bwMode="auto">
            <a:xfrm>
              <a:off x="5889625" y="1597025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</a:t>
              </a:r>
            </a:p>
          </p:txBody>
        </p:sp>
        <p:sp>
          <p:nvSpPr>
            <p:cNvPr id="10256" name="Text Box 50"/>
            <p:cNvSpPr txBox="1">
              <a:spLocks noChangeArrowheads="1"/>
            </p:cNvSpPr>
            <p:nvPr/>
          </p:nvSpPr>
          <p:spPr bwMode="auto">
            <a:xfrm>
              <a:off x="6465888" y="2246313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2</a:t>
              </a:r>
            </a:p>
          </p:txBody>
        </p:sp>
        <p:sp>
          <p:nvSpPr>
            <p:cNvPr id="10257" name="Text Box 51"/>
            <p:cNvSpPr txBox="1">
              <a:spLocks noChangeArrowheads="1"/>
            </p:cNvSpPr>
            <p:nvPr/>
          </p:nvSpPr>
          <p:spPr bwMode="auto">
            <a:xfrm>
              <a:off x="6897688" y="3109913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3</a:t>
              </a:r>
            </a:p>
          </p:txBody>
        </p:sp>
        <p:sp>
          <p:nvSpPr>
            <p:cNvPr id="10258" name="Text Box 52"/>
            <p:cNvSpPr txBox="1">
              <a:spLocks noChangeArrowheads="1"/>
            </p:cNvSpPr>
            <p:nvPr/>
          </p:nvSpPr>
          <p:spPr bwMode="auto">
            <a:xfrm>
              <a:off x="6897688" y="4189413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4</a:t>
              </a:r>
            </a:p>
          </p:txBody>
        </p:sp>
        <p:sp>
          <p:nvSpPr>
            <p:cNvPr id="10259" name="Text Box 53"/>
            <p:cNvSpPr txBox="1">
              <a:spLocks noChangeArrowheads="1"/>
            </p:cNvSpPr>
            <p:nvPr/>
          </p:nvSpPr>
          <p:spPr bwMode="auto">
            <a:xfrm>
              <a:off x="6537325" y="5126038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5</a:t>
              </a:r>
            </a:p>
          </p:txBody>
        </p:sp>
        <p:sp>
          <p:nvSpPr>
            <p:cNvPr id="10260" name="Text Box 54"/>
            <p:cNvSpPr txBox="1">
              <a:spLocks noChangeArrowheads="1"/>
            </p:cNvSpPr>
            <p:nvPr/>
          </p:nvSpPr>
          <p:spPr bwMode="auto">
            <a:xfrm>
              <a:off x="5816600" y="5773738"/>
              <a:ext cx="290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6</a:t>
              </a:r>
            </a:p>
          </p:txBody>
        </p:sp>
        <p:sp>
          <p:nvSpPr>
            <p:cNvPr id="10261" name="Text Box 55"/>
            <p:cNvSpPr txBox="1">
              <a:spLocks noChangeArrowheads="1"/>
            </p:cNvSpPr>
            <p:nvPr/>
          </p:nvSpPr>
          <p:spPr bwMode="auto">
            <a:xfrm>
              <a:off x="4881563" y="6062663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7</a:t>
              </a:r>
            </a:p>
          </p:txBody>
        </p:sp>
        <p:sp>
          <p:nvSpPr>
            <p:cNvPr id="10262" name="Text Box 56"/>
            <p:cNvSpPr txBox="1">
              <a:spLocks noChangeArrowheads="1"/>
            </p:cNvSpPr>
            <p:nvPr/>
          </p:nvSpPr>
          <p:spPr bwMode="auto">
            <a:xfrm>
              <a:off x="3944938" y="6062663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8</a:t>
              </a:r>
            </a:p>
          </p:txBody>
        </p:sp>
        <p:sp>
          <p:nvSpPr>
            <p:cNvPr id="10263" name="Text Box 57"/>
            <p:cNvSpPr txBox="1">
              <a:spLocks noChangeArrowheads="1"/>
            </p:cNvSpPr>
            <p:nvPr/>
          </p:nvSpPr>
          <p:spPr bwMode="auto">
            <a:xfrm>
              <a:off x="3008313" y="5773738"/>
              <a:ext cx="2905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9</a:t>
              </a:r>
            </a:p>
          </p:txBody>
        </p:sp>
        <p:sp>
          <p:nvSpPr>
            <p:cNvPr id="10264" name="Text Box 58"/>
            <p:cNvSpPr txBox="1">
              <a:spLocks noChangeArrowheads="1"/>
            </p:cNvSpPr>
            <p:nvPr/>
          </p:nvSpPr>
          <p:spPr bwMode="auto">
            <a:xfrm>
              <a:off x="2289175" y="5126038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10</a:t>
              </a:r>
            </a:p>
          </p:txBody>
        </p:sp>
        <p:sp>
          <p:nvSpPr>
            <p:cNvPr id="10265" name="Text Box 59"/>
            <p:cNvSpPr txBox="1">
              <a:spLocks noChangeArrowheads="1"/>
            </p:cNvSpPr>
            <p:nvPr/>
          </p:nvSpPr>
          <p:spPr bwMode="auto">
            <a:xfrm>
              <a:off x="1928813" y="4189413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11</a:t>
              </a:r>
            </a:p>
          </p:txBody>
        </p:sp>
        <p:sp>
          <p:nvSpPr>
            <p:cNvPr id="10266" name="Text Box 60"/>
            <p:cNvSpPr txBox="1">
              <a:spLocks noChangeArrowheads="1"/>
            </p:cNvSpPr>
            <p:nvPr/>
          </p:nvSpPr>
          <p:spPr bwMode="auto">
            <a:xfrm>
              <a:off x="1857375" y="3181350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12</a:t>
              </a:r>
            </a:p>
          </p:txBody>
        </p:sp>
        <p:sp>
          <p:nvSpPr>
            <p:cNvPr id="10267" name="Text Box 61"/>
            <p:cNvSpPr txBox="1">
              <a:spLocks noChangeArrowheads="1"/>
            </p:cNvSpPr>
            <p:nvPr/>
          </p:nvSpPr>
          <p:spPr bwMode="auto">
            <a:xfrm>
              <a:off x="2289175" y="2246313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13</a:t>
              </a:r>
            </a:p>
          </p:txBody>
        </p:sp>
        <p:sp>
          <p:nvSpPr>
            <p:cNvPr id="10268" name="Text Box 62"/>
            <p:cNvSpPr txBox="1">
              <a:spLocks noChangeArrowheads="1"/>
            </p:cNvSpPr>
            <p:nvPr/>
          </p:nvSpPr>
          <p:spPr bwMode="auto">
            <a:xfrm>
              <a:off x="2865438" y="1525588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14</a:t>
              </a:r>
            </a:p>
          </p:txBody>
        </p:sp>
        <p:sp>
          <p:nvSpPr>
            <p:cNvPr id="10269" name="Text Box 63"/>
            <p:cNvSpPr txBox="1">
              <a:spLocks noChangeArrowheads="1"/>
            </p:cNvSpPr>
            <p:nvPr/>
          </p:nvSpPr>
          <p:spPr bwMode="auto">
            <a:xfrm>
              <a:off x="3800475" y="1165225"/>
              <a:ext cx="3968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400"/>
                <a:t>15</a:t>
              </a:r>
            </a:p>
          </p:txBody>
        </p:sp>
        <p:sp>
          <p:nvSpPr>
            <p:cNvPr id="10270" name="Text Box 67"/>
            <p:cNvSpPr txBox="1">
              <a:spLocks noChangeArrowheads="1"/>
            </p:cNvSpPr>
            <p:nvPr/>
          </p:nvSpPr>
          <p:spPr bwMode="auto">
            <a:xfrm>
              <a:off x="4737100" y="5300663"/>
              <a:ext cx="3667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1</a:t>
              </a:r>
            </a:p>
          </p:txBody>
        </p:sp>
        <p:sp>
          <p:nvSpPr>
            <p:cNvPr id="10271" name="Text Box 68"/>
            <p:cNvSpPr txBox="1">
              <a:spLocks noChangeArrowheads="1"/>
            </p:cNvSpPr>
            <p:nvPr/>
          </p:nvSpPr>
          <p:spPr bwMode="auto">
            <a:xfrm>
              <a:off x="4016375" y="5300663"/>
              <a:ext cx="3667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3</a:t>
              </a:r>
            </a:p>
          </p:txBody>
        </p:sp>
        <p:sp>
          <p:nvSpPr>
            <p:cNvPr id="10272" name="Text Box 69"/>
            <p:cNvSpPr txBox="1">
              <a:spLocks noChangeArrowheads="1"/>
            </p:cNvSpPr>
            <p:nvPr/>
          </p:nvSpPr>
          <p:spPr bwMode="auto">
            <a:xfrm>
              <a:off x="3297238" y="5013325"/>
              <a:ext cx="5492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12</a:t>
              </a:r>
            </a:p>
          </p:txBody>
        </p:sp>
        <p:sp>
          <p:nvSpPr>
            <p:cNvPr id="10273" name="Text Box 70"/>
            <p:cNvSpPr txBox="1">
              <a:spLocks noChangeArrowheads="1"/>
            </p:cNvSpPr>
            <p:nvPr/>
          </p:nvSpPr>
          <p:spPr bwMode="auto">
            <a:xfrm>
              <a:off x="2865438" y="4581525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8</a:t>
              </a:r>
            </a:p>
          </p:txBody>
        </p:sp>
        <p:sp>
          <p:nvSpPr>
            <p:cNvPr id="10274" name="Text Box 71"/>
            <p:cNvSpPr txBox="1">
              <a:spLocks noChangeArrowheads="1"/>
            </p:cNvSpPr>
            <p:nvPr/>
          </p:nvSpPr>
          <p:spPr bwMode="auto">
            <a:xfrm>
              <a:off x="2576513" y="3860800"/>
              <a:ext cx="5492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-5</a:t>
              </a:r>
            </a:p>
          </p:txBody>
        </p:sp>
        <p:sp>
          <p:nvSpPr>
            <p:cNvPr id="10275" name="Text Box 72"/>
            <p:cNvSpPr txBox="1">
              <a:spLocks noChangeArrowheads="1"/>
            </p:cNvSpPr>
            <p:nvPr/>
          </p:nvSpPr>
          <p:spPr bwMode="auto">
            <a:xfrm>
              <a:off x="2576513" y="3213100"/>
              <a:ext cx="366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9</a:t>
              </a:r>
            </a:p>
          </p:txBody>
        </p:sp>
        <p:sp>
          <p:nvSpPr>
            <p:cNvPr id="10276" name="Text Box 76"/>
            <p:cNvSpPr txBox="1">
              <a:spLocks noChangeArrowheads="1"/>
            </p:cNvSpPr>
            <p:nvPr/>
          </p:nvSpPr>
          <p:spPr bwMode="auto">
            <a:xfrm>
              <a:off x="2827338" y="2565400"/>
              <a:ext cx="5492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2400"/>
                <a:t>19</a:t>
              </a:r>
            </a:p>
          </p:txBody>
        </p:sp>
      </p:grpSp>
      <p:sp>
        <p:nvSpPr>
          <p:cNvPr id="96" name="Text Box 66"/>
          <p:cNvSpPr txBox="1">
            <a:spLocks noChangeArrowheads="1"/>
          </p:cNvSpPr>
          <p:nvPr/>
        </p:nvSpPr>
        <p:spPr bwMode="auto">
          <a:xfrm>
            <a:off x="5384800" y="5084763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5</a:t>
            </a:r>
          </a:p>
        </p:txBody>
      </p:sp>
      <p:sp>
        <p:nvSpPr>
          <p:cNvPr id="2720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Cirkularna lista</a:t>
            </a:r>
          </a:p>
        </p:txBody>
      </p:sp>
      <p:sp>
        <p:nvSpPr>
          <p:cNvPr id="41038" name="Text Box 78"/>
          <p:cNvSpPr txBox="1">
            <a:spLocks noChangeArrowheads="1"/>
          </p:cNvSpPr>
          <p:nvPr/>
        </p:nvSpPr>
        <p:spPr bwMode="auto">
          <a:xfrm>
            <a:off x="3297238" y="2060575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21</a:t>
            </a:r>
          </a:p>
        </p:txBody>
      </p:sp>
      <p:sp>
        <p:nvSpPr>
          <p:cNvPr id="41040" name="Text Box 80"/>
          <p:cNvSpPr txBox="1">
            <a:spLocks noChangeArrowheads="1"/>
          </p:cNvSpPr>
          <p:nvPr/>
        </p:nvSpPr>
        <p:spPr bwMode="auto">
          <a:xfrm>
            <a:off x="3873500" y="1773238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-4</a:t>
            </a:r>
          </a:p>
        </p:txBody>
      </p:sp>
      <p:sp>
        <p:nvSpPr>
          <p:cNvPr id="41048" name="Text Box 88"/>
          <p:cNvSpPr txBox="1">
            <a:spLocks noChangeArrowheads="1"/>
          </p:cNvSpPr>
          <p:nvPr/>
        </p:nvSpPr>
        <p:spPr bwMode="auto">
          <a:xfrm>
            <a:off x="4737100" y="1773238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-2.96296E-6 L 0.07099 -0.103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10324 L 0.15016 -0.1571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844E-6 4.07407E-6 L -0.07326 0.090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6 -0.15717 L 0.43958 -0.1539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41038" grpId="0"/>
      <p:bldP spid="41040" grpId="0"/>
      <p:bldP spid="410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51E4AF37-EC6B-41E9-890D-8B20CF037D32}" type="slidenum">
              <a:rPr lang="hr-HR"/>
              <a:pPr/>
              <a:t>7</a:t>
            </a:fld>
            <a:r>
              <a:rPr lang="hr-HR"/>
              <a:t> / 17</a:t>
            </a:r>
          </a:p>
        </p:txBody>
      </p:sp>
      <p:sp>
        <p:nvSpPr>
          <p:cNvPr id="4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A8BBE9CF-8904-4890-BCD0-7E96C79027F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405563" y="1917700"/>
            <a:ext cx="3357562" cy="642938"/>
            <a:chOff x="5751513" y="5450768"/>
            <a:chExt cx="3356810" cy="642850"/>
          </a:xfrm>
        </p:grpSpPr>
        <p:sp>
          <p:nvSpPr>
            <p:cNvPr id="11304" name="Rectangle 56"/>
            <p:cNvSpPr>
              <a:spLocks noChangeArrowheads="1"/>
            </p:cNvSpPr>
            <p:nvPr/>
          </p:nvSpPr>
          <p:spPr bwMode="auto">
            <a:xfrm>
              <a:off x="7384774" y="5450768"/>
              <a:ext cx="172354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/>
                <a:t>red-&gt;izlaz</a:t>
              </a:r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751513" y="5772987"/>
              <a:ext cx="3247298" cy="32063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195"/>
              </a:schemeClr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/>
            </a:p>
          </p:txBody>
        </p:sp>
      </p:grpSp>
      <p:sp>
        <p:nvSpPr>
          <p:cNvPr id="2722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Prazan red realiziran cirkularnim poljem</a:t>
            </a:r>
          </a:p>
        </p:txBody>
      </p:sp>
      <p:sp>
        <p:nvSpPr>
          <p:cNvPr id="11268" name="AutoShape 4"/>
          <p:cNvSpPr>
            <a:spLocks noChangeAspect="1" noChangeArrowheads="1"/>
          </p:cNvSpPr>
          <p:nvPr/>
        </p:nvSpPr>
        <p:spPr bwMode="auto">
          <a:xfrm>
            <a:off x="2360613" y="1557338"/>
            <a:ext cx="4392612" cy="43926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903" y="10800"/>
                </a:moveTo>
                <a:cubicBezTo>
                  <a:pt x="3903" y="14609"/>
                  <a:pt x="6991" y="17697"/>
                  <a:pt x="10800" y="17697"/>
                </a:cubicBezTo>
                <a:cubicBezTo>
                  <a:pt x="14609" y="17697"/>
                  <a:pt x="17697" y="14609"/>
                  <a:pt x="17697" y="10800"/>
                </a:cubicBezTo>
                <a:cubicBezTo>
                  <a:pt x="17697" y="6991"/>
                  <a:pt x="14609" y="3903"/>
                  <a:pt x="10800" y="3903"/>
                </a:cubicBezTo>
                <a:cubicBezTo>
                  <a:pt x="6991" y="3903"/>
                  <a:pt x="3903" y="6991"/>
                  <a:pt x="3903" y="10800"/>
                </a:cubicBezTo>
                <a:close/>
              </a:path>
            </a:pathLst>
          </a:cu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2384425" y="1557338"/>
            <a:ext cx="4392613" cy="4425950"/>
            <a:chOff x="1502" y="981"/>
            <a:chExt cx="2767" cy="2788"/>
          </a:xfrm>
        </p:grpSpPr>
        <p:grpSp>
          <p:nvGrpSpPr>
            <p:cNvPr id="11298" name="Group 6"/>
            <p:cNvGrpSpPr>
              <a:grpSpLocks/>
            </p:cNvGrpSpPr>
            <p:nvPr/>
          </p:nvGrpSpPr>
          <p:grpSpPr bwMode="auto">
            <a:xfrm>
              <a:off x="1502" y="981"/>
              <a:ext cx="2767" cy="2766"/>
              <a:chOff x="1487" y="981"/>
              <a:chExt cx="2767" cy="2766"/>
            </a:xfrm>
          </p:grpSpPr>
          <p:sp>
            <p:nvSpPr>
              <p:cNvPr id="11302" name="Line 7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8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9" name="Group 9"/>
            <p:cNvGrpSpPr>
              <a:grpSpLocks/>
            </p:cNvGrpSpPr>
            <p:nvPr/>
          </p:nvGrpSpPr>
          <p:grpSpPr bwMode="auto">
            <a:xfrm rot="2700000">
              <a:off x="1502" y="1003"/>
              <a:ext cx="2767" cy="2766"/>
              <a:chOff x="1487" y="981"/>
              <a:chExt cx="2767" cy="2766"/>
            </a:xfrm>
          </p:grpSpPr>
          <p:sp>
            <p:nvSpPr>
              <p:cNvPr id="11300" name="Line 10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11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70" name="Group 12"/>
          <p:cNvGrpSpPr>
            <a:grpSpLocks/>
          </p:cNvGrpSpPr>
          <p:nvPr/>
        </p:nvGrpSpPr>
        <p:grpSpPr bwMode="auto">
          <a:xfrm rot="1320000">
            <a:off x="2403475" y="1563688"/>
            <a:ext cx="4359275" cy="4379912"/>
            <a:chOff x="1502" y="981"/>
            <a:chExt cx="2767" cy="2788"/>
          </a:xfrm>
        </p:grpSpPr>
        <p:grpSp>
          <p:nvGrpSpPr>
            <p:cNvPr id="11292" name="Group 13"/>
            <p:cNvGrpSpPr>
              <a:grpSpLocks/>
            </p:cNvGrpSpPr>
            <p:nvPr/>
          </p:nvGrpSpPr>
          <p:grpSpPr bwMode="auto">
            <a:xfrm>
              <a:off x="1502" y="981"/>
              <a:ext cx="2767" cy="2766"/>
              <a:chOff x="1487" y="981"/>
              <a:chExt cx="2767" cy="2766"/>
            </a:xfrm>
          </p:grpSpPr>
          <p:sp>
            <p:nvSpPr>
              <p:cNvPr id="11296" name="Line 14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15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3" name="Group 16"/>
            <p:cNvGrpSpPr>
              <a:grpSpLocks/>
            </p:cNvGrpSpPr>
            <p:nvPr/>
          </p:nvGrpSpPr>
          <p:grpSpPr bwMode="auto">
            <a:xfrm rot="2700000">
              <a:off x="1502" y="1003"/>
              <a:ext cx="2767" cy="2766"/>
              <a:chOff x="1487" y="981"/>
              <a:chExt cx="2767" cy="2766"/>
            </a:xfrm>
          </p:grpSpPr>
          <p:sp>
            <p:nvSpPr>
              <p:cNvPr id="11294" name="Line 17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18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71" name="Oval 19"/>
          <p:cNvSpPr>
            <a:spLocks noChangeAspect="1" noChangeArrowheads="1"/>
          </p:cNvSpPr>
          <p:nvPr/>
        </p:nvSpPr>
        <p:spPr bwMode="auto">
          <a:xfrm>
            <a:off x="3152775" y="2349500"/>
            <a:ext cx="2808288" cy="28082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11272" name="Text Box 20"/>
          <p:cNvSpPr txBox="1">
            <a:spLocks noChangeArrowheads="1"/>
          </p:cNvSpPr>
          <p:nvPr/>
        </p:nvSpPr>
        <p:spPr bwMode="auto">
          <a:xfrm>
            <a:off x="4860925" y="1211263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0</a:t>
            </a:r>
          </a:p>
        </p:txBody>
      </p:sp>
      <p:sp>
        <p:nvSpPr>
          <p:cNvPr id="11273" name="Text Box 21"/>
          <p:cNvSpPr txBox="1">
            <a:spLocks noChangeArrowheads="1"/>
          </p:cNvSpPr>
          <p:nvPr/>
        </p:nvSpPr>
        <p:spPr bwMode="auto">
          <a:xfrm>
            <a:off x="5889625" y="1597025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</a:t>
            </a:r>
          </a:p>
        </p:txBody>
      </p:sp>
      <p:sp>
        <p:nvSpPr>
          <p:cNvPr id="11274" name="Text Box 22"/>
          <p:cNvSpPr txBox="1">
            <a:spLocks noChangeArrowheads="1"/>
          </p:cNvSpPr>
          <p:nvPr/>
        </p:nvSpPr>
        <p:spPr bwMode="auto">
          <a:xfrm>
            <a:off x="6465888" y="224631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2</a:t>
            </a:r>
          </a:p>
        </p:txBody>
      </p:sp>
      <p:sp>
        <p:nvSpPr>
          <p:cNvPr id="11275" name="Text Box 23"/>
          <p:cNvSpPr txBox="1">
            <a:spLocks noChangeArrowheads="1"/>
          </p:cNvSpPr>
          <p:nvPr/>
        </p:nvSpPr>
        <p:spPr bwMode="auto">
          <a:xfrm>
            <a:off x="6897688" y="310991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3</a:t>
            </a:r>
          </a:p>
        </p:txBody>
      </p:sp>
      <p:sp>
        <p:nvSpPr>
          <p:cNvPr id="11276" name="Text Box 24"/>
          <p:cNvSpPr txBox="1">
            <a:spLocks noChangeArrowheads="1"/>
          </p:cNvSpPr>
          <p:nvPr/>
        </p:nvSpPr>
        <p:spPr bwMode="auto">
          <a:xfrm>
            <a:off x="6897688" y="418941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4</a:t>
            </a:r>
          </a:p>
        </p:txBody>
      </p:sp>
      <p:sp>
        <p:nvSpPr>
          <p:cNvPr id="11277" name="Text Box 25"/>
          <p:cNvSpPr txBox="1">
            <a:spLocks noChangeArrowheads="1"/>
          </p:cNvSpPr>
          <p:nvPr/>
        </p:nvSpPr>
        <p:spPr bwMode="auto">
          <a:xfrm>
            <a:off x="6537325" y="5126038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5</a:t>
            </a:r>
          </a:p>
        </p:txBody>
      </p:sp>
      <p:sp>
        <p:nvSpPr>
          <p:cNvPr id="11278" name="Text Box 26"/>
          <p:cNvSpPr txBox="1">
            <a:spLocks noChangeArrowheads="1"/>
          </p:cNvSpPr>
          <p:nvPr/>
        </p:nvSpPr>
        <p:spPr bwMode="auto">
          <a:xfrm>
            <a:off x="5816600" y="5773738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6</a:t>
            </a:r>
          </a:p>
        </p:txBody>
      </p:sp>
      <p:sp>
        <p:nvSpPr>
          <p:cNvPr id="11279" name="Text Box 27"/>
          <p:cNvSpPr txBox="1">
            <a:spLocks noChangeArrowheads="1"/>
          </p:cNvSpPr>
          <p:nvPr/>
        </p:nvSpPr>
        <p:spPr bwMode="auto">
          <a:xfrm>
            <a:off x="4881563" y="606266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7</a:t>
            </a:r>
          </a:p>
        </p:txBody>
      </p:sp>
      <p:sp>
        <p:nvSpPr>
          <p:cNvPr id="11280" name="Text Box 28"/>
          <p:cNvSpPr txBox="1">
            <a:spLocks noChangeArrowheads="1"/>
          </p:cNvSpPr>
          <p:nvPr/>
        </p:nvSpPr>
        <p:spPr bwMode="auto">
          <a:xfrm>
            <a:off x="3944938" y="606266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8</a:t>
            </a:r>
          </a:p>
        </p:txBody>
      </p:sp>
      <p:sp>
        <p:nvSpPr>
          <p:cNvPr id="11281" name="Text Box 29"/>
          <p:cNvSpPr txBox="1">
            <a:spLocks noChangeArrowheads="1"/>
          </p:cNvSpPr>
          <p:nvPr/>
        </p:nvSpPr>
        <p:spPr bwMode="auto">
          <a:xfrm>
            <a:off x="3008313" y="5773738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9</a:t>
            </a:r>
          </a:p>
        </p:txBody>
      </p:sp>
      <p:sp>
        <p:nvSpPr>
          <p:cNvPr id="11282" name="Text Box 30"/>
          <p:cNvSpPr txBox="1">
            <a:spLocks noChangeArrowheads="1"/>
          </p:cNvSpPr>
          <p:nvPr/>
        </p:nvSpPr>
        <p:spPr bwMode="auto">
          <a:xfrm>
            <a:off x="2289175" y="5126038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10</a:t>
            </a:r>
          </a:p>
        </p:txBody>
      </p:sp>
      <p:sp>
        <p:nvSpPr>
          <p:cNvPr id="11283" name="Text Box 31"/>
          <p:cNvSpPr txBox="1">
            <a:spLocks noChangeArrowheads="1"/>
          </p:cNvSpPr>
          <p:nvPr/>
        </p:nvSpPr>
        <p:spPr bwMode="auto">
          <a:xfrm>
            <a:off x="1928813" y="4189413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11</a:t>
            </a:r>
          </a:p>
        </p:txBody>
      </p:sp>
      <p:sp>
        <p:nvSpPr>
          <p:cNvPr id="11284" name="Text Box 32"/>
          <p:cNvSpPr txBox="1">
            <a:spLocks noChangeArrowheads="1"/>
          </p:cNvSpPr>
          <p:nvPr/>
        </p:nvSpPr>
        <p:spPr bwMode="auto">
          <a:xfrm>
            <a:off x="1857375" y="3181350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12</a:t>
            </a:r>
          </a:p>
        </p:txBody>
      </p:sp>
      <p:sp>
        <p:nvSpPr>
          <p:cNvPr id="11285" name="Text Box 33"/>
          <p:cNvSpPr txBox="1">
            <a:spLocks noChangeArrowheads="1"/>
          </p:cNvSpPr>
          <p:nvPr/>
        </p:nvSpPr>
        <p:spPr bwMode="auto">
          <a:xfrm>
            <a:off x="2289175" y="2246313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13</a:t>
            </a:r>
          </a:p>
        </p:txBody>
      </p:sp>
      <p:sp>
        <p:nvSpPr>
          <p:cNvPr id="11286" name="Text Box 34"/>
          <p:cNvSpPr txBox="1">
            <a:spLocks noChangeArrowheads="1"/>
          </p:cNvSpPr>
          <p:nvPr/>
        </p:nvSpPr>
        <p:spPr bwMode="auto">
          <a:xfrm>
            <a:off x="2865438" y="1525588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14</a:t>
            </a:r>
          </a:p>
        </p:txBody>
      </p:sp>
      <p:sp>
        <p:nvSpPr>
          <p:cNvPr id="11287" name="Text Box 35"/>
          <p:cNvSpPr txBox="1">
            <a:spLocks noChangeArrowheads="1"/>
          </p:cNvSpPr>
          <p:nvPr/>
        </p:nvSpPr>
        <p:spPr bwMode="auto">
          <a:xfrm>
            <a:off x="3800475" y="1165225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15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4335463" y="1893888"/>
            <a:ext cx="2424112" cy="635000"/>
            <a:chOff x="272065" y="1914756"/>
            <a:chExt cx="2425401" cy="635562"/>
          </a:xfrm>
        </p:grpSpPr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359153" y="2230438"/>
              <a:ext cx="2338313" cy="31988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  <p:sp>
          <p:nvSpPr>
            <p:cNvPr id="11291" name="Rectangle 55"/>
            <p:cNvSpPr>
              <a:spLocks noChangeArrowheads="1"/>
            </p:cNvSpPr>
            <p:nvPr/>
          </p:nvSpPr>
          <p:spPr bwMode="auto">
            <a:xfrm>
              <a:off x="272065" y="1914756"/>
              <a:ext cx="156966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/>
                <a:t>red-&gt;ulaz</a:t>
              </a:r>
            </a:p>
          </p:txBody>
        </p:sp>
      </p:grpSp>
      <p:sp>
        <p:nvSpPr>
          <p:cNvPr id="60" name="Text Box 78"/>
          <p:cNvSpPr txBox="1">
            <a:spLocks noChangeArrowheads="1"/>
          </p:cNvSpPr>
          <p:nvPr/>
        </p:nvSpPr>
        <p:spPr bwMode="auto">
          <a:xfrm>
            <a:off x="6186488" y="3192463"/>
            <a:ext cx="3683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0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839E-6 -3.7037E-6 L 0.24655 0.12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4F31783-4AE4-4E2F-A5C2-4D9FAAD1B03F}" type="slidenum">
              <a:rPr lang="hr-HR"/>
              <a:pPr/>
              <a:t>8</a:t>
            </a:fld>
            <a:r>
              <a:rPr lang="hr-HR"/>
              <a:t> / 17</a:t>
            </a:r>
          </a:p>
        </p:txBody>
      </p:sp>
      <p:sp>
        <p:nvSpPr>
          <p:cNvPr id="58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ABF137BD-A9ED-4CA4-9629-453A6CE6ED6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grpSp>
        <p:nvGrpSpPr>
          <p:cNvPr id="12290" name="Group 65"/>
          <p:cNvGrpSpPr>
            <a:grpSpLocks/>
          </p:cNvGrpSpPr>
          <p:nvPr/>
        </p:nvGrpSpPr>
        <p:grpSpPr bwMode="auto">
          <a:xfrm>
            <a:off x="5695950" y="1270000"/>
            <a:ext cx="2425700" cy="636588"/>
            <a:chOff x="272065" y="1914756"/>
            <a:chExt cx="2425401" cy="635562"/>
          </a:xfrm>
        </p:grpSpPr>
        <p:sp>
          <p:nvSpPr>
            <p:cNvPr id="12342" name="Rectangle 24"/>
            <p:cNvSpPr>
              <a:spLocks noChangeArrowheads="1"/>
            </p:cNvSpPr>
            <p:nvPr/>
          </p:nvSpPr>
          <p:spPr bwMode="auto">
            <a:xfrm>
              <a:off x="359153" y="2230438"/>
              <a:ext cx="2338313" cy="31988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272065" y="1914756"/>
              <a:ext cx="156966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/>
                <a:t>red-&gt;ulaz</a:t>
              </a:r>
            </a:p>
          </p:txBody>
        </p:sp>
      </p:grpSp>
      <p:grpSp>
        <p:nvGrpSpPr>
          <p:cNvPr id="12291" name="Group 62"/>
          <p:cNvGrpSpPr>
            <a:grpSpLocks/>
          </p:cNvGrpSpPr>
          <p:nvPr/>
        </p:nvGrpSpPr>
        <p:grpSpPr bwMode="auto">
          <a:xfrm>
            <a:off x="6375400" y="1897063"/>
            <a:ext cx="3355975" cy="642937"/>
            <a:chOff x="5751513" y="5450768"/>
            <a:chExt cx="3356810" cy="642850"/>
          </a:xfrm>
        </p:grpSpPr>
        <p:sp>
          <p:nvSpPr>
            <p:cNvPr id="12340" name="Rectangle 56"/>
            <p:cNvSpPr>
              <a:spLocks noChangeArrowheads="1"/>
            </p:cNvSpPr>
            <p:nvPr/>
          </p:nvSpPr>
          <p:spPr bwMode="auto">
            <a:xfrm>
              <a:off x="7384774" y="5450768"/>
              <a:ext cx="172354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/>
                <a:t>red-&gt;izlaz</a:t>
              </a: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5751513" y="5772986"/>
              <a:ext cx="3247246" cy="32063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195"/>
              </a:schemeClr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/>
            </a:p>
          </p:txBody>
        </p:sp>
      </p:grpSp>
      <p:sp>
        <p:nvSpPr>
          <p:cNvPr id="2724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Puni red realiziran cirkularnim poljem</a:t>
            </a:r>
          </a:p>
        </p:txBody>
      </p:sp>
      <p:sp>
        <p:nvSpPr>
          <p:cNvPr id="12293" name="AutoShape 4"/>
          <p:cNvSpPr>
            <a:spLocks noChangeAspect="1" noChangeArrowheads="1"/>
          </p:cNvSpPr>
          <p:nvPr/>
        </p:nvSpPr>
        <p:spPr bwMode="auto">
          <a:xfrm>
            <a:off x="2360613" y="1557338"/>
            <a:ext cx="4392612" cy="43926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903" y="10800"/>
                </a:moveTo>
                <a:cubicBezTo>
                  <a:pt x="3903" y="14609"/>
                  <a:pt x="6991" y="17697"/>
                  <a:pt x="10800" y="17697"/>
                </a:cubicBezTo>
                <a:cubicBezTo>
                  <a:pt x="14609" y="17697"/>
                  <a:pt x="17697" y="14609"/>
                  <a:pt x="17697" y="10800"/>
                </a:cubicBezTo>
                <a:cubicBezTo>
                  <a:pt x="17697" y="6991"/>
                  <a:pt x="14609" y="3903"/>
                  <a:pt x="10800" y="3903"/>
                </a:cubicBezTo>
                <a:cubicBezTo>
                  <a:pt x="6991" y="3903"/>
                  <a:pt x="3903" y="6991"/>
                  <a:pt x="3903" y="10800"/>
                </a:cubicBezTo>
                <a:close/>
              </a:path>
            </a:pathLst>
          </a:cu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grpSp>
        <p:nvGrpSpPr>
          <p:cNvPr id="12294" name="Group 5"/>
          <p:cNvGrpSpPr>
            <a:grpSpLocks/>
          </p:cNvGrpSpPr>
          <p:nvPr/>
        </p:nvGrpSpPr>
        <p:grpSpPr bwMode="auto">
          <a:xfrm>
            <a:off x="2384425" y="1557338"/>
            <a:ext cx="4392613" cy="4425950"/>
            <a:chOff x="1502" y="981"/>
            <a:chExt cx="2767" cy="2788"/>
          </a:xfrm>
        </p:grpSpPr>
        <p:grpSp>
          <p:nvGrpSpPr>
            <p:cNvPr id="12334" name="Group 6"/>
            <p:cNvGrpSpPr>
              <a:grpSpLocks/>
            </p:cNvGrpSpPr>
            <p:nvPr/>
          </p:nvGrpSpPr>
          <p:grpSpPr bwMode="auto">
            <a:xfrm>
              <a:off x="1502" y="981"/>
              <a:ext cx="2767" cy="2766"/>
              <a:chOff x="1487" y="981"/>
              <a:chExt cx="2767" cy="2766"/>
            </a:xfrm>
          </p:grpSpPr>
          <p:sp>
            <p:nvSpPr>
              <p:cNvPr id="12338" name="Line 7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9" name="Line 8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35" name="Group 9"/>
            <p:cNvGrpSpPr>
              <a:grpSpLocks/>
            </p:cNvGrpSpPr>
            <p:nvPr/>
          </p:nvGrpSpPr>
          <p:grpSpPr bwMode="auto">
            <a:xfrm rot="2700000">
              <a:off x="1502" y="1003"/>
              <a:ext cx="2767" cy="2766"/>
              <a:chOff x="1487" y="981"/>
              <a:chExt cx="2767" cy="2766"/>
            </a:xfrm>
          </p:grpSpPr>
          <p:sp>
            <p:nvSpPr>
              <p:cNvPr id="12336" name="Line 10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7" name="Line 11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95" name="Group 12"/>
          <p:cNvGrpSpPr>
            <a:grpSpLocks/>
          </p:cNvGrpSpPr>
          <p:nvPr/>
        </p:nvGrpSpPr>
        <p:grpSpPr bwMode="auto">
          <a:xfrm rot="1320000">
            <a:off x="2403475" y="1563688"/>
            <a:ext cx="4359275" cy="4379912"/>
            <a:chOff x="1502" y="981"/>
            <a:chExt cx="2767" cy="2788"/>
          </a:xfrm>
        </p:grpSpPr>
        <p:grpSp>
          <p:nvGrpSpPr>
            <p:cNvPr id="12328" name="Group 13"/>
            <p:cNvGrpSpPr>
              <a:grpSpLocks/>
            </p:cNvGrpSpPr>
            <p:nvPr/>
          </p:nvGrpSpPr>
          <p:grpSpPr bwMode="auto">
            <a:xfrm>
              <a:off x="1502" y="981"/>
              <a:ext cx="2767" cy="2766"/>
              <a:chOff x="1487" y="981"/>
              <a:chExt cx="2767" cy="2766"/>
            </a:xfrm>
          </p:grpSpPr>
          <p:sp>
            <p:nvSpPr>
              <p:cNvPr id="12332" name="Line 14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Line 15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29" name="Group 16"/>
            <p:cNvGrpSpPr>
              <a:grpSpLocks/>
            </p:cNvGrpSpPr>
            <p:nvPr/>
          </p:nvGrpSpPr>
          <p:grpSpPr bwMode="auto">
            <a:xfrm rot="2700000">
              <a:off x="1502" y="1003"/>
              <a:ext cx="2767" cy="2766"/>
              <a:chOff x="1487" y="981"/>
              <a:chExt cx="2767" cy="2766"/>
            </a:xfrm>
          </p:grpSpPr>
          <p:sp>
            <p:nvSpPr>
              <p:cNvPr id="12330" name="Line 17"/>
              <p:cNvSpPr>
                <a:spLocks noChangeShapeType="1"/>
              </p:cNvSpPr>
              <p:nvPr/>
            </p:nvSpPr>
            <p:spPr bwMode="auto">
              <a:xfrm>
                <a:off x="2848" y="981"/>
                <a:ext cx="0" cy="2766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Line 18"/>
              <p:cNvSpPr>
                <a:spLocks noChangeShapeType="1"/>
              </p:cNvSpPr>
              <p:nvPr/>
            </p:nvSpPr>
            <p:spPr bwMode="auto">
              <a:xfrm flipH="1">
                <a:off x="1487" y="2387"/>
                <a:ext cx="2767" cy="0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6" name="Oval 19"/>
          <p:cNvSpPr>
            <a:spLocks noChangeAspect="1" noChangeArrowheads="1"/>
          </p:cNvSpPr>
          <p:nvPr/>
        </p:nvSpPr>
        <p:spPr bwMode="auto">
          <a:xfrm>
            <a:off x="3152775" y="2349500"/>
            <a:ext cx="2808288" cy="28082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 sz="2400">
              <a:solidFill>
                <a:schemeClr val="tx1"/>
              </a:solidFill>
            </a:endParaRPr>
          </a:p>
        </p:txBody>
      </p:sp>
      <p:sp>
        <p:nvSpPr>
          <p:cNvPr id="12297" name="Text Box 20"/>
          <p:cNvSpPr txBox="1">
            <a:spLocks noChangeArrowheads="1"/>
          </p:cNvSpPr>
          <p:nvPr/>
        </p:nvSpPr>
        <p:spPr bwMode="auto">
          <a:xfrm>
            <a:off x="4860925" y="1211263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0</a:t>
            </a:r>
          </a:p>
        </p:txBody>
      </p:sp>
      <p:sp>
        <p:nvSpPr>
          <p:cNvPr id="12298" name="Text Box 21"/>
          <p:cNvSpPr txBox="1">
            <a:spLocks noChangeArrowheads="1"/>
          </p:cNvSpPr>
          <p:nvPr/>
        </p:nvSpPr>
        <p:spPr bwMode="auto">
          <a:xfrm>
            <a:off x="5889625" y="1597025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</a:t>
            </a:r>
          </a:p>
        </p:txBody>
      </p:sp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6465888" y="224631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2</a:t>
            </a:r>
          </a:p>
        </p:txBody>
      </p:sp>
      <p:sp>
        <p:nvSpPr>
          <p:cNvPr id="12300" name="Text Box 23"/>
          <p:cNvSpPr txBox="1">
            <a:spLocks noChangeArrowheads="1"/>
          </p:cNvSpPr>
          <p:nvPr/>
        </p:nvSpPr>
        <p:spPr bwMode="auto">
          <a:xfrm>
            <a:off x="6897688" y="310991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3</a:t>
            </a:r>
          </a:p>
        </p:txBody>
      </p:sp>
      <p:sp>
        <p:nvSpPr>
          <p:cNvPr id="12301" name="Text Box 24"/>
          <p:cNvSpPr txBox="1">
            <a:spLocks noChangeArrowheads="1"/>
          </p:cNvSpPr>
          <p:nvPr/>
        </p:nvSpPr>
        <p:spPr bwMode="auto">
          <a:xfrm>
            <a:off x="6897688" y="418941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4</a:t>
            </a:r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6537325" y="5126038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5</a:t>
            </a:r>
          </a:p>
        </p:txBody>
      </p:sp>
      <p:sp>
        <p:nvSpPr>
          <p:cNvPr id="12303" name="Text Box 26"/>
          <p:cNvSpPr txBox="1">
            <a:spLocks noChangeArrowheads="1"/>
          </p:cNvSpPr>
          <p:nvPr/>
        </p:nvSpPr>
        <p:spPr bwMode="auto">
          <a:xfrm>
            <a:off x="5816600" y="5773738"/>
            <a:ext cx="2905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6</a:t>
            </a:r>
          </a:p>
        </p:txBody>
      </p:sp>
      <p:sp>
        <p:nvSpPr>
          <p:cNvPr id="12304" name="Text Box 27"/>
          <p:cNvSpPr txBox="1">
            <a:spLocks noChangeArrowheads="1"/>
          </p:cNvSpPr>
          <p:nvPr/>
        </p:nvSpPr>
        <p:spPr bwMode="auto">
          <a:xfrm>
            <a:off x="4881563" y="606266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7</a:t>
            </a:r>
          </a:p>
        </p:txBody>
      </p:sp>
      <p:sp>
        <p:nvSpPr>
          <p:cNvPr id="12305" name="Text Box 28"/>
          <p:cNvSpPr txBox="1">
            <a:spLocks noChangeArrowheads="1"/>
          </p:cNvSpPr>
          <p:nvPr/>
        </p:nvSpPr>
        <p:spPr bwMode="auto">
          <a:xfrm>
            <a:off x="3944938" y="6062663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8</a:t>
            </a:r>
          </a:p>
        </p:txBody>
      </p:sp>
      <p:sp>
        <p:nvSpPr>
          <p:cNvPr id="12306" name="Text Box 29"/>
          <p:cNvSpPr txBox="1">
            <a:spLocks noChangeArrowheads="1"/>
          </p:cNvSpPr>
          <p:nvPr/>
        </p:nvSpPr>
        <p:spPr bwMode="auto">
          <a:xfrm>
            <a:off x="3008313" y="5773738"/>
            <a:ext cx="290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9</a:t>
            </a:r>
          </a:p>
        </p:txBody>
      </p:sp>
      <p:sp>
        <p:nvSpPr>
          <p:cNvPr id="12307" name="Text Box 30"/>
          <p:cNvSpPr txBox="1">
            <a:spLocks noChangeArrowheads="1"/>
          </p:cNvSpPr>
          <p:nvPr/>
        </p:nvSpPr>
        <p:spPr bwMode="auto">
          <a:xfrm>
            <a:off x="2289175" y="5126038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10</a:t>
            </a:r>
          </a:p>
        </p:txBody>
      </p:sp>
      <p:sp>
        <p:nvSpPr>
          <p:cNvPr id="12308" name="Text Box 31"/>
          <p:cNvSpPr txBox="1">
            <a:spLocks noChangeArrowheads="1"/>
          </p:cNvSpPr>
          <p:nvPr/>
        </p:nvSpPr>
        <p:spPr bwMode="auto">
          <a:xfrm>
            <a:off x="1928813" y="4189413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11</a:t>
            </a:r>
          </a:p>
        </p:txBody>
      </p:sp>
      <p:sp>
        <p:nvSpPr>
          <p:cNvPr id="12309" name="Text Box 32"/>
          <p:cNvSpPr txBox="1">
            <a:spLocks noChangeArrowheads="1"/>
          </p:cNvSpPr>
          <p:nvPr/>
        </p:nvSpPr>
        <p:spPr bwMode="auto">
          <a:xfrm>
            <a:off x="1857375" y="3181350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12</a:t>
            </a:r>
          </a:p>
        </p:txBody>
      </p:sp>
      <p:sp>
        <p:nvSpPr>
          <p:cNvPr id="12310" name="Text Box 33"/>
          <p:cNvSpPr txBox="1">
            <a:spLocks noChangeArrowheads="1"/>
          </p:cNvSpPr>
          <p:nvPr/>
        </p:nvSpPr>
        <p:spPr bwMode="auto">
          <a:xfrm>
            <a:off x="2289175" y="2246313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13</a:t>
            </a:r>
          </a:p>
        </p:txBody>
      </p:sp>
      <p:sp>
        <p:nvSpPr>
          <p:cNvPr id="12311" name="Text Box 34"/>
          <p:cNvSpPr txBox="1">
            <a:spLocks noChangeArrowheads="1"/>
          </p:cNvSpPr>
          <p:nvPr/>
        </p:nvSpPr>
        <p:spPr bwMode="auto">
          <a:xfrm>
            <a:off x="2865438" y="1525588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14</a:t>
            </a:r>
          </a:p>
        </p:txBody>
      </p:sp>
      <p:sp>
        <p:nvSpPr>
          <p:cNvPr id="12312" name="Text Box 35"/>
          <p:cNvSpPr txBox="1">
            <a:spLocks noChangeArrowheads="1"/>
          </p:cNvSpPr>
          <p:nvPr/>
        </p:nvSpPr>
        <p:spPr bwMode="auto">
          <a:xfrm>
            <a:off x="3800475" y="1165225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15</a:t>
            </a:r>
          </a:p>
        </p:txBody>
      </p:sp>
      <p:sp>
        <p:nvSpPr>
          <p:cNvPr id="12313" name="Text Box 38"/>
          <p:cNvSpPr txBox="1">
            <a:spLocks noChangeArrowheads="1"/>
          </p:cNvSpPr>
          <p:nvPr/>
        </p:nvSpPr>
        <p:spPr bwMode="auto">
          <a:xfrm>
            <a:off x="5313363" y="5084763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2400"/>
              <a:t>11</a:t>
            </a:r>
          </a:p>
        </p:txBody>
      </p:sp>
      <p:sp>
        <p:nvSpPr>
          <p:cNvPr id="12314" name="Text Box 40"/>
          <p:cNvSpPr txBox="1">
            <a:spLocks noChangeArrowheads="1"/>
          </p:cNvSpPr>
          <p:nvPr/>
        </p:nvSpPr>
        <p:spPr bwMode="auto">
          <a:xfrm>
            <a:off x="4016375" y="5300663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3</a:t>
            </a:r>
          </a:p>
        </p:txBody>
      </p:sp>
      <p:sp>
        <p:nvSpPr>
          <p:cNvPr id="12315" name="Text Box 41"/>
          <p:cNvSpPr txBox="1">
            <a:spLocks noChangeArrowheads="1"/>
          </p:cNvSpPr>
          <p:nvPr/>
        </p:nvSpPr>
        <p:spPr bwMode="auto">
          <a:xfrm>
            <a:off x="3297238" y="5013325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12</a:t>
            </a:r>
          </a:p>
        </p:txBody>
      </p:sp>
      <p:sp>
        <p:nvSpPr>
          <p:cNvPr id="12316" name="Text Box 42"/>
          <p:cNvSpPr txBox="1">
            <a:spLocks noChangeArrowheads="1"/>
          </p:cNvSpPr>
          <p:nvPr/>
        </p:nvSpPr>
        <p:spPr bwMode="auto">
          <a:xfrm>
            <a:off x="2865438" y="4581525"/>
            <a:ext cx="366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8</a:t>
            </a:r>
          </a:p>
        </p:txBody>
      </p:sp>
      <p:sp>
        <p:nvSpPr>
          <p:cNvPr id="12317" name="Text Box 43"/>
          <p:cNvSpPr txBox="1">
            <a:spLocks noChangeArrowheads="1"/>
          </p:cNvSpPr>
          <p:nvPr/>
        </p:nvSpPr>
        <p:spPr bwMode="auto">
          <a:xfrm>
            <a:off x="2576513" y="3860800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-5</a:t>
            </a:r>
          </a:p>
        </p:txBody>
      </p:sp>
      <p:sp>
        <p:nvSpPr>
          <p:cNvPr id="12318" name="Text Box 44"/>
          <p:cNvSpPr txBox="1">
            <a:spLocks noChangeArrowheads="1"/>
          </p:cNvSpPr>
          <p:nvPr/>
        </p:nvSpPr>
        <p:spPr bwMode="auto">
          <a:xfrm>
            <a:off x="2576513" y="3213100"/>
            <a:ext cx="366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9</a:t>
            </a:r>
          </a:p>
        </p:txBody>
      </p:sp>
      <p:sp>
        <p:nvSpPr>
          <p:cNvPr id="12319" name="Text Box 47"/>
          <p:cNvSpPr txBox="1">
            <a:spLocks noChangeArrowheads="1"/>
          </p:cNvSpPr>
          <p:nvPr/>
        </p:nvSpPr>
        <p:spPr bwMode="auto">
          <a:xfrm>
            <a:off x="2827338" y="2565400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19</a:t>
            </a:r>
          </a:p>
        </p:txBody>
      </p:sp>
      <p:sp>
        <p:nvSpPr>
          <p:cNvPr id="12320" name="Text Box 48"/>
          <p:cNvSpPr txBox="1">
            <a:spLocks noChangeArrowheads="1"/>
          </p:cNvSpPr>
          <p:nvPr/>
        </p:nvSpPr>
        <p:spPr bwMode="auto">
          <a:xfrm>
            <a:off x="3297238" y="2060575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21</a:t>
            </a:r>
          </a:p>
        </p:txBody>
      </p:sp>
      <p:sp>
        <p:nvSpPr>
          <p:cNvPr id="12321" name="Text Box 50"/>
          <p:cNvSpPr txBox="1">
            <a:spLocks noChangeArrowheads="1"/>
          </p:cNvSpPr>
          <p:nvPr/>
        </p:nvSpPr>
        <p:spPr bwMode="auto">
          <a:xfrm>
            <a:off x="3873500" y="1773238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-4</a:t>
            </a:r>
          </a:p>
        </p:txBody>
      </p:sp>
      <p:sp>
        <p:nvSpPr>
          <p:cNvPr id="12322" name="Text Box 53"/>
          <p:cNvSpPr txBox="1">
            <a:spLocks noChangeArrowheads="1"/>
          </p:cNvSpPr>
          <p:nvPr/>
        </p:nvSpPr>
        <p:spPr bwMode="auto">
          <a:xfrm>
            <a:off x="4737100" y="1773238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</a:t>
            </a:r>
          </a:p>
        </p:txBody>
      </p:sp>
      <p:sp>
        <p:nvSpPr>
          <p:cNvPr id="12323" name="Text Box 58"/>
          <p:cNvSpPr txBox="1">
            <a:spLocks noChangeArrowheads="1"/>
          </p:cNvSpPr>
          <p:nvPr/>
        </p:nvSpPr>
        <p:spPr bwMode="auto">
          <a:xfrm>
            <a:off x="5384800" y="2060575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1</a:t>
            </a:r>
          </a:p>
        </p:txBody>
      </p:sp>
      <p:sp>
        <p:nvSpPr>
          <p:cNvPr id="12324" name="Text Box 60"/>
          <p:cNvSpPr txBox="1">
            <a:spLocks noChangeArrowheads="1"/>
          </p:cNvSpPr>
          <p:nvPr/>
        </p:nvSpPr>
        <p:spPr bwMode="auto">
          <a:xfrm>
            <a:off x="6176963" y="3213100"/>
            <a:ext cx="366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0</a:t>
            </a:r>
          </a:p>
        </p:txBody>
      </p:sp>
      <p:sp>
        <p:nvSpPr>
          <p:cNvPr id="12325" name="Text Box 61"/>
          <p:cNvSpPr txBox="1">
            <a:spLocks noChangeArrowheads="1"/>
          </p:cNvSpPr>
          <p:nvPr/>
        </p:nvSpPr>
        <p:spPr bwMode="auto">
          <a:xfrm>
            <a:off x="6105525" y="3860800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-1</a:t>
            </a:r>
          </a:p>
        </p:txBody>
      </p:sp>
      <p:sp>
        <p:nvSpPr>
          <p:cNvPr id="12326" name="Text Box 62"/>
          <p:cNvSpPr txBox="1">
            <a:spLocks noChangeArrowheads="1"/>
          </p:cNvSpPr>
          <p:nvPr/>
        </p:nvSpPr>
        <p:spPr bwMode="auto">
          <a:xfrm>
            <a:off x="5816600" y="4581525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21</a:t>
            </a:r>
          </a:p>
        </p:txBody>
      </p:sp>
      <p:sp>
        <p:nvSpPr>
          <p:cNvPr id="12327" name="Text Box 67"/>
          <p:cNvSpPr txBox="1">
            <a:spLocks noChangeArrowheads="1"/>
          </p:cNvSpPr>
          <p:nvPr/>
        </p:nvSpPr>
        <p:spPr bwMode="auto">
          <a:xfrm>
            <a:off x="4737100" y="5300663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85C50D73-A64B-4A30-AEB4-4A421D842B57}" type="slidenum">
              <a:rPr lang="hr-HR"/>
              <a:pPr/>
              <a:t>9</a:t>
            </a:fld>
            <a:r>
              <a:rPr lang="hr-HR"/>
              <a:t> / 17</a:t>
            </a:r>
          </a:p>
        </p:txBody>
      </p:sp>
      <p:sp>
        <p:nvSpPr>
          <p:cNvPr id="6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515F37FC-2A3F-499B-93F3-F86D3A95FBC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6091238" y="1893888"/>
            <a:ext cx="1295400" cy="1752600"/>
            <a:chOff x="1103337" y="2070619"/>
            <a:chExt cx="1295547" cy="1753235"/>
          </a:xfrm>
        </p:grpSpPr>
        <p:sp>
          <p:nvSpPr>
            <p:cNvPr id="13373" name="Rectangle 24"/>
            <p:cNvSpPr>
              <a:spLocks noChangeArrowheads="1"/>
            </p:cNvSpPr>
            <p:nvPr/>
          </p:nvSpPr>
          <p:spPr bwMode="auto">
            <a:xfrm>
              <a:off x="1200816" y="2369127"/>
              <a:ext cx="357820" cy="1454727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  <p:sp>
          <p:nvSpPr>
            <p:cNvPr id="13374" name="Rectangle 55"/>
            <p:cNvSpPr>
              <a:spLocks noChangeArrowheads="1"/>
            </p:cNvSpPr>
            <p:nvPr/>
          </p:nvSpPr>
          <p:spPr bwMode="auto">
            <a:xfrm>
              <a:off x="1103337" y="2070619"/>
              <a:ext cx="129554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600"/>
                <a:t>red-&gt;ulaz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8486775" y="2043113"/>
            <a:ext cx="1419225" cy="1635125"/>
            <a:chOff x="7863568" y="5596240"/>
            <a:chExt cx="1418978" cy="1635833"/>
          </a:xfrm>
        </p:grpSpPr>
        <p:sp>
          <p:nvSpPr>
            <p:cNvPr id="13371" name="Rectangle 56"/>
            <p:cNvSpPr>
              <a:spLocks noChangeArrowheads="1"/>
            </p:cNvSpPr>
            <p:nvPr/>
          </p:nvSpPr>
          <p:spPr bwMode="auto">
            <a:xfrm>
              <a:off x="7863568" y="5596240"/>
              <a:ext cx="14189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 sz="1600"/>
                <a:t>red-&gt;izlaz</a:t>
              </a: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8447666" y="5950405"/>
              <a:ext cx="311096" cy="128166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195"/>
              </a:schemeClr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/>
            </a:p>
          </p:txBody>
        </p:sp>
      </p:grpSp>
      <p:sp>
        <p:nvSpPr>
          <p:cNvPr id="2726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Dodavanje elemenata u red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128588" y="836613"/>
            <a:ext cx="5938837" cy="2108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600"/>
              <a:t>int dodaj (tip element, Red *red) {</a:t>
            </a:r>
          </a:p>
          <a:p>
            <a:r>
              <a:rPr lang="hr-HR" sz="1600"/>
              <a:t> if ((red-&gt;ulaz+1) % n == red-&gt;izlaz) return 0;</a:t>
            </a:r>
          </a:p>
          <a:p>
            <a:r>
              <a:rPr lang="hr-HR" sz="1600"/>
              <a:t> red-&gt;ulaz++; </a:t>
            </a:r>
          </a:p>
          <a:p>
            <a:r>
              <a:rPr lang="hr-HR" sz="1600"/>
              <a:t> red-&gt;ulaz %= n;</a:t>
            </a:r>
          </a:p>
          <a:p>
            <a:r>
              <a:rPr lang="hr-HR" sz="1600"/>
              <a:t> red-&gt;polje[red-&gt;ulaz] = element;</a:t>
            </a:r>
          </a:p>
          <a:p>
            <a:r>
              <a:rPr lang="hr-HR" sz="1600"/>
              <a:t> return 1;</a:t>
            </a:r>
          </a:p>
          <a:p>
            <a:r>
              <a:rPr lang="hr-HR" sz="1600"/>
              <a:t>}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38113" y="844550"/>
            <a:ext cx="5857875" cy="3095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889625" y="2565400"/>
            <a:ext cx="3746500" cy="3687763"/>
            <a:chOff x="5889625" y="2565400"/>
            <a:chExt cx="3746500" cy="3687763"/>
          </a:xfrm>
        </p:grpSpPr>
        <p:grpSp>
          <p:nvGrpSpPr>
            <p:cNvPr id="13327" name="Group 56"/>
            <p:cNvGrpSpPr>
              <a:grpSpLocks/>
            </p:cNvGrpSpPr>
            <p:nvPr/>
          </p:nvGrpSpPr>
          <p:grpSpPr bwMode="auto">
            <a:xfrm rot="1320000">
              <a:off x="6332538" y="2906713"/>
              <a:ext cx="2960687" cy="2960687"/>
              <a:chOff x="1502" y="981"/>
              <a:chExt cx="2767" cy="2788"/>
            </a:xfrm>
          </p:grpSpPr>
          <p:grpSp>
            <p:nvGrpSpPr>
              <p:cNvPr id="13365" name="Group 57"/>
              <p:cNvGrpSpPr>
                <a:grpSpLocks/>
              </p:cNvGrpSpPr>
              <p:nvPr/>
            </p:nvGrpSpPr>
            <p:grpSpPr bwMode="auto">
              <a:xfrm>
                <a:off x="1502" y="981"/>
                <a:ext cx="2767" cy="2766"/>
                <a:chOff x="1487" y="981"/>
                <a:chExt cx="2767" cy="2766"/>
              </a:xfrm>
            </p:grpSpPr>
            <p:sp>
              <p:nvSpPr>
                <p:cNvPr id="13369" name="Line 58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366" name="Group 60"/>
              <p:cNvGrpSpPr>
                <a:grpSpLocks/>
              </p:cNvGrpSpPr>
              <p:nvPr/>
            </p:nvGrpSpPr>
            <p:grpSpPr bwMode="auto">
              <a:xfrm rot="2700000">
                <a:off x="1502" y="1003"/>
                <a:ext cx="2767" cy="2766"/>
                <a:chOff x="1487" y="981"/>
                <a:chExt cx="2767" cy="2766"/>
              </a:xfrm>
            </p:grpSpPr>
            <p:sp>
              <p:nvSpPr>
                <p:cNvPr id="13367" name="Line 61"/>
                <p:cNvSpPr>
                  <a:spLocks noChangeShapeType="1"/>
                </p:cNvSpPr>
                <p:nvPr/>
              </p:nvSpPr>
              <p:spPr bwMode="auto">
                <a:xfrm>
                  <a:off x="2848" y="981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8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87" y="2387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28" name="Group 78"/>
            <p:cNvGrpSpPr>
              <a:grpSpLocks/>
            </p:cNvGrpSpPr>
            <p:nvPr/>
          </p:nvGrpSpPr>
          <p:grpSpPr bwMode="auto">
            <a:xfrm>
              <a:off x="5889625" y="2565400"/>
              <a:ext cx="3746500" cy="3687763"/>
              <a:chOff x="5889625" y="2565400"/>
              <a:chExt cx="3746500" cy="3687763"/>
            </a:xfrm>
          </p:grpSpPr>
          <p:sp>
            <p:nvSpPr>
              <p:cNvPr id="13329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6302375" y="2901950"/>
                <a:ext cx="2984500" cy="2970213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3 w 21600"/>
                  <a:gd name="T25" fmla="*/ 3163 h 21600"/>
                  <a:gd name="T26" fmla="*/ 18437 w 21600"/>
                  <a:gd name="T27" fmla="*/ 1843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03" y="10800"/>
                    </a:moveTo>
                    <a:cubicBezTo>
                      <a:pt x="3903" y="14609"/>
                      <a:pt x="6991" y="17697"/>
                      <a:pt x="10800" y="17697"/>
                    </a:cubicBezTo>
                    <a:cubicBezTo>
                      <a:pt x="14609" y="17697"/>
                      <a:pt x="17697" y="14609"/>
                      <a:pt x="17697" y="10800"/>
                    </a:cubicBezTo>
                    <a:cubicBezTo>
                      <a:pt x="17697" y="6991"/>
                      <a:pt x="14609" y="3903"/>
                      <a:pt x="10800" y="3903"/>
                    </a:cubicBezTo>
                    <a:cubicBezTo>
                      <a:pt x="6991" y="3903"/>
                      <a:pt x="3903" y="6991"/>
                      <a:pt x="3903" y="10800"/>
                    </a:cubicBezTo>
                    <a:close/>
                  </a:path>
                </a:pathLst>
              </a:custGeom>
              <a:solidFill>
                <a:srgbClr val="FFCC99">
                  <a:alpha val="39999"/>
                </a:srgbClr>
              </a:solidFill>
              <a:ln w="9525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330" name="Group 49"/>
              <p:cNvGrpSpPr>
                <a:grpSpLocks/>
              </p:cNvGrpSpPr>
              <p:nvPr/>
            </p:nvGrpSpPr>
            <p:grpSpPr bwMode="auto">
              <a:xfrm>
                <a:off x="6318250" y="2901950"/>
                <a:ext cx="2984500" cy="2992438"/>
                <a:chOff x="1502" y="981"/>
                <a:chExt cx="2767" cy="2788"/>
              </a:xfrm>
            </p:grpSpPr>
            <p:grpSp>
              <p:nvGrpSpPr>
                <p:cNvPr id="13359" name="Group 50"/>
                <p:cNvGrpSpPr>
                  <a:grpSpLocks/>
                </p:cNvGrpSpPr>
                <p:nvPr/>
              </p:nvGrpSpPr>
              <p:grpSpPr bwMode="auto">
                <a:xfrm>
                  <a:off x="1502" y="981"/>
                  <a:ext cx="2767" cy="2766"/>
                  <a:chOff x="1487" y="981"/>
                  <a:chExt cx="2767" cy="2766"/>
                </a:xfrm>
              </p:grpSpPr>
              <p:sp>
                <p:nvSpPr>
                  <p:cNvPr id="1336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848" y="981"/>
                    <a:ext cx="0" cy="2766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64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7" y="2387"/>
                    <a:ext cx="276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60" name="Group 53"/>
                <p:cNvGrpSpPr>
                  <a:grpSpLocks/>
                </p:cNvGrpSpPr>
                <p:nvPr/>
              </p:nvGrpSpPr>
              <p:grpSpPr bwMode="auto">
                <a:xfrm rot="2700000">
                  <a:off x="1502" y="1003"/>
                  <a:ext cx="2767" cy="2766"/>
                  <a:chOff x="1487" y="981"/>
                  <a:chExt cx="2767" cy="2766"/>
                </a:xfrm>
              </p:grpSpPr>
              <p:sp>
                <p:nvSpPr>
                  <p:cNvPr id="1336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848" y="981"/>
                    <a:ext cx="0" cy="2766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62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7" y="2387"/>
                    <a:ext cx="276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31" name="Oval 63"/>
              <p:cNvSpPr>
                <a:spLocks noChangeAspect="1" noChangeArrowheads="1"/>
              </p:cNvSpPr>
              <p:nvPr/>
            </p:nvSpPr>
            <p:spPr bwMode="auto">
              <a:xfrm>
                <a:off x="6840538" y="3436938"/>
                <a:ext cx="1908175" cy="190023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32" name="Text Box 64"/>
              <p:cNvSpPr txBox="1">
                <a:spLocks noChangeArrowheads="1"/>
              </p:cNvSpPr>
              <p:nvPr/>
            </p:nvSpPr>
            <p:spPr bwMode="auto">
              <a:xfrm>
                <a:off x="8001000" y="2565400"/>
                <a:ext cx="290513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0</a:t>
                </a:r>
              </a:p>
            </p:txBody>
          </p:sp>
          <p:sp>
            <p:nvSpPr>
              <p:cNvPr id="13333" name="Text Box 65"/>
              <p:cNvSpPr txBox="1">
                <a:spLocks noChangeArrowheads="1"/>
              </p:cNvSpPr>
              <p:nvPr/>
            </p:nvSpPr>
            <p:spPr bwMode="auto">
              <a:xfrm>
                <a:off x="8624888" y="2852738"/>
                <a:ext cx="290512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1</a:t>
                </a:r>
              </a:p>
            </p:txBody>
          </p:sp>
          <p:sp>
            <p:nvSpPr>
              <p:cNvPr id="13334" name="Text Box 66"/>
              <p:cNvSpPr txBox="1">
                <a:spLocks noChangeArrowheads="1"/>
              </p:cNvSpPr>
              <p:nvPr/>
            </p:nvSpPr>
            <p:spPr bwMode="auto">
              <a:xfrm>
                <a:off x="9091613" y="3367088"/>
                <a:ext cx="290512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2</a:t>
                </a:r>
              </a:p>
            </p:txBody>
          </p:sp>
          <p:sp>
            <p:nvSpPr>
              <p:cNvPr id="13335" name="Text Box 67"/>
              <p:cNvSpPr txBox="1">
                <a:spLocks noChangeArrowheads="1"/>
              </p:cNvSpPr>
              <p:nvPr/>
            </p:nvSpPr>
            <p:spPr bwMode="auto">
              <a:xfrm>
                <a:off x="9139238" y="5313363"/>
                <a:ext cx="290512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5</a:t>
                </a:r>
              </a:p>
            </p:txBody>
          </p:sp>
          <p:sp>
            <p:nvSpPr>
              <p:cNvPr id="13336" name="Text Box 68"/>
              <p:cNvSpPr txBox="1">
                <a:spLocks noChangeArrowheads="1"/>
              </p:cNvSpPr>
              <p:nvPr/>
            </p:nvSpPr>
            <p:spPr bwMode="auto">
              <a:xfrm>
                <a:off x="8650288" y="5753100"/>
                <a:ext cx="290512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6</a:t>
                </a:r>
              </a:p>
            </p:txBody>
          </p:sp>
          <p:sp>
            <p:nvSpPr>
              <p:cNvPr id="13337" name="Text Box 69"/>
              <p:cNvSpPr txBox="1">
                <a:spLocks noChangeArrowheads="1"/>
              </p:cNvSpPr>
              <p:nvPr/>
            </p:nvSpPr>
            <p:spPr bwMode="auto">
              <a:xfrm>
                <a:off x="8015288" y="5946775"/>
                <a:ext cx="290512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7</a:t>
                </a:r>
              </a:p>
            </p:txBody>
          </p:sp>
          <p:sp>
            <p:nvSpPr>
              <p:cNvPr id="13338" name="Text Box 70"/>
              <p:cNvSpPr txBox="1">
                <a:spLocks noChangeArrowheads="1"/>
              </p:cNvSpPr>
              <p:nvPr/>
            </p:nvSpPr>
            <p:spPr bwMode="auto">
              <a:xfrm>
                <a:off x="7378700" y="5948363"/>
                <a:ext cx="290513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8</a:t>
                </a:r>
              </a:p>
            </p:txBody>
          </p:sp>
          <p:sp>
            <p:nvSpPr>
              <p:cNvPr id="13339" name="Text Box 71"/>
              <p:cNvSpPr txBox="1">
                <a:spLocks noChangeArrowheads="1"/>
              </p:cNvSpPr>
              <p:nvPr/>
            </p:nvSpPr>
            <p:spPr bwMode="auto">
              <a:xfrm>
                <a:off x="6743700" y="5753100"/>
                <a:ext cx="290513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9</a:t>
                </a:r>
              </a:p>
            </p:txBody>
          </p:sp>
          <p:sp>
            <p:nvSpPr>
              <p:cNvPr id="13340" name="Text Box 72"/>
              <p:cNvSpPr txBox="1">
                <a:spLocks noChangeArrowheads="1"/>
              </p:cNvSpPr>
              <p:nvPr/>
            </p:nvSpPr>
            <p:spPr bwMode="auto">
              <a:xfrm>
                <a:off x="6254750" y="5314950"/>
                <a:ext cx="396875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10</a:t>
                </a:r>
              </a:p>
            </p:txBody>
          </p:sp>
          <p:sp>
            <p:nvSpPr>
              <p:cNvPr id="13341" name="Text Box 73"/>
              <p:cNvSpPr txBox="1">
                <a:spLocks noChangeArrowheads="1"/>
              </p:cNvSpPr>
              <p:nvPr/>
            </p:nvSpPr>
            <p:spPr bwMode="auto">
              <a:xfrm>
                <a:off x="5961063" y="4681538"/>
                <a:ext cx="396875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11</a:t>
                </a:r>
              </a:p>
            </p:txBody>
          </p:sp>
          <p:sp>
            <p:nvSpPr>
              <p:cNvPr id="13342" name="Text Box 74"/>
              <p:cNvSpPr txBox="1">
                <a:spLocks noChangeArrowheads="1"/>
              </p:cNvSpPr>
              <p:nvPr/>
            </p:nvSpPr>
            <p:spPr bwMode="auto">
              <a:xfrm>
                <a:off x="5889625" y="4000500"/>
                <a:ext cx="396875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12</a:t>
                </a:r>
              </a:p>
            </p:txBody>
          </p:sp>
          <p:sp>
            <p:nvSpPr>
              <p:cNvPr id="13343" name="Text Box 75"/>
              <p:cNvSpPr txBox="1">
                <a:spLocks noChangeArrowheads="1"/>
              </p:cNvSpPr>
              <p:nvPr/>
            </p:nvSpPr>
            <p:spPr bwMode="auto">
              <a:xfrm>
                <a:off x="6176963" y="3367088"/>
                <a:ext cx="396875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13</a:t>
                </a:r>
              </a:p>
            </p:txBody>
          </p:sp>
          <p:sp>
            <p:nvSpPr>
              <p:cNvPr id="13344" name="Text Box 76"/>
              <p:cNvSpPr txBox="1">
                <a:spLocks noChangeArrowheads="1"/>
              </p:cNvSpPr>
              <p:nvPr/>
            </p:nvSpPr>
            <p:spPr bwMode="auto">
              <a:xfrm>
                <a:off x="6608763" y="2852738"/>
                <a:ext cx="396875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14</a:t>
                </a:r>
              </a:p>
            </p:txBody>
          </p:sp>
          <p:sp>
            <p:nvSpPr>
              <p:cNvPr id="13345" name="Text Box 77"/>
              <p:cNvSpPr txBox="1">
                <a:spLocks noChangeArrowheads="1"/>
              </p:cNvSpPr>
              <p:nvPr/>
            </p:nvSpPr>
            <p:spPr bwMode="auto">
              <a:xfrm>
                <a:off x="7258050" y="2565400"/>
                <a:ext cx="396875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15</a:t>
                </a:r>
              </a:p>
            </p:txBody>
          </p:sp>
          <p:sp>
            <p:nvSpPr>
              <p:cNvPr id="13346" name="Text Box 95"/>
              <p:cNvSpPr txBox="1">
                <a:spLocks noChangeArrowheads="1"/>
              </p:cNvSpPr>
              <p:nvPr/>
            </p:nvSpPr>
            <p:spPr bwMode="auto">
              <a:xfrm>
                <a:off x="9274175" y="3933825"/>
                <a:ext cx="290513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3</a:t>
                </a:r>
              </a:p>
            </p:txBody>
          </p:sp>
          <p:sp>
            <p:nvSpPr>
              <p:cNvPr id="13347" name="Text Box 96"/>
              <p:cNvSpPr txBox="1">
                <a:spLocks noChangeArrowheads="1"/>
              </p:cNvSpPr>
              <p:nvPr/>
            </p:nvSpPr>
            <p:spPr bwMode="auto">
              <a:xfrm>
                <a:off x="9345613" y="4652963"/>
                <a:ext cx="290512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1400"/>
                  <a:t>4</a:t>
                </a:r>
              </a:p>
            </p:txBody>
          </p:sp>
          <p:sp>
            <p:nvSpPr>
              <p:cNvPr id="13348" name="Text Box 106"/>
              <p:cNvSpPr txBox="1">
                <a:spLocks noChangeArrowheads="1"/>
              </p:cNvSpPr>
              <p:nvPr/>
            </p:nvSpPr>
            <p:spPr bwMode="auto">
              <a:xfrm>
                <a:off x="6392863" y="3933825"/>
                <a:ext cx="3667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1</a:t>
                </a:r>
              </a:p>
            </p:txBody>
          </p:sp>
          <p:sp>
            <p:nvSpPr>
              <p:cNvPr id="13349" name="Text Box 107"/>
              <p:cNvSpPr txBox="1">
                <a:spLocks noChangeArrowheads="1"/>
              </p:cNvSpPr>
              <p:nvPr/>
            </p:nvSpPr>
            <p:spPr bwMode="auto">
              <a:xfrm>
                <a:off x="6608763" y="4868863"/>
                <a:ext cx="3667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0</a:t>
                </a:r>
              </a:p>
            </p:txBody>
          </p:sp>
          <p:sp>
            <p:nvSpPr>
              <p:cNvPr id="13350" name="Text Box 108"/>
              <p:cNvSpPr txBox="1">
                <a:spLocks noChangeArrowheads="1"/>
              </p:cNvSpPr>
              <p:nvPr/>
            </p:nvSpPr>
            <p:spPr bwMode="auto">
              <a:xfrm>
                <a:off x="6608763" y="3500438"/>
                <a:ext cx="3667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3</a:t>
                </a:r>
              </a:p>
            </p:txBody>
          </p:sp>
          <p:sp>
            <p:nvSpPr>
              <p:cNvPr id="13351" name="Text Box 109"/>
              <p:cNvSpPr txBox="1">
                <a:spLocks noChangeArrowheads="1"/>
              </p:cNvSpPr>
              <p:nvPr/>
            </p:nvSpPr>
            <p:spPr bwMode="auto">
              <a:xfrm>
                <a:off x="6392863" y="4437063"/>
                <a:ext cx="3667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8</a:t>
                </a:r>
              </a:p>
            </p:txBody>
          </p:sp>
          <p:sp>
            <p:nvSpPr>
              <p:cNvPr id="13352" name="Text Box 110"/>
              <p:cNvSpPr txBox="1">
                <a:spLocks noChangeArrowheads="1"/>
              </p:cNvSpPr>
              <p:nvPr/>
            </p:nvSpPr>
            <p:spPr bwMode="auto">
              <a:xfrm>
                <a:off x="6897688" y="5229225"/>
                <a:ext cx="3667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9</a:t>
                </a:r>
              </a:p>
            </p:txBody>
          </p:sp>
          <p:sp>
            <p:nvSpPr>
              <p:cNvPr id="13353" name="Text Box 111"/>
              <p:cNvSpPr txBox="1">
                <a:spLocks noChangeArrowheads="1"/>
              </p:cNvSpPr>
              <p:nvPr/>
            </p:nvSpPr>
            <p:spPr bwMode="auto">
              <a:xfrm>
                <a:off x="7400925" y="5373688"/>
                <a:ext cx="366713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7</a:t>
                </a:r>
              </a:p>
            </p:txBody>
          </p:sp>
          <p:sp>
            <p:nvSpPr>
              <p:cNvPr id="13354" name="Text Box 112"/>
              <p:cNvSpPr txBox="1">
                <a:spLocks noChangeArrowheads="1"/>
              </p:cNvSpPr>
              <p:nvPr/>
            </p:nvSpPr>
            <p:spPr bwMode="auto">
              <a:xfrm>
                <a:off x="7832725" y="5373688"/>
                <a:ext cx="366713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4</a:t>
                </a:r>
              </a:p>
            </p:txBody>
          </p:sp>
          <p:sp>
            <p:nvSpPr>
              <p:cNvPr id="13355" name="Text Box 113"/>
              <p:cNvSpPr txBox="1">
                <a:spLocks noChangeArrowheads="1"/>
              </p:cNvSpPr>
              <p:nvPr/>
            </p:nvSpPr>
            <p:spPr bwMode="auto">
              <a:xfrm>
                <a:off x="8266113" y="5229225"/>
                <a:ext cx="3667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6</a:t>
                </a:r>
              </a:p>
            </p:txBody>
          </p:sp>
          <p:sp>
            <p:nvSpPr>
              <p:cNvPr id="13356" name="Text Box 116"/>
              <p:cNvSpPr txBox="1">
                <a:spLocks noChangeArrowheads="1"/>
              </p:cNvSpPr>
              <p:nvPr/>
            </p:nvSpPr>
            <p:spPr bwMode="auto">
              <a:xfrm>
                <a:off x="8574088" y="4868863"/>
                <a:ext cx="549275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-1</a:t>
                </a:r>
              </a:p>
            </p:txBody>
          </p:sp>
          <p:sp>
            <p:nvSpPr>
              <p:cNvPr id="13357" name="Text Box 117"/>
              <p:cNvSpPr txBox="1">
                <a:spLocks noChangeArrowheads="1"/>
              </p:cNvSpPr>
              <p:nvPr/>
            </p:nvSpPr>
            <p:spPr bwMode="auto">
              <a:xfrm>
                <a:off x="8769350" y="4437063"/>
                <a:ext cx="366713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1</a:t>
                </a:r>
              </a:p>
            </p:txBody>
          </p:sp>
          <p:sp>
            <p:nvSpPr>
              <p:cNvPr id="13358" name="Text Box 118"/>
              <p:cNvSpPr txBox="1">
                <a:spLocks noChangeArrowheads="1"/>
              </p:cNvSpPr>
              <p:nvPr/>
            </p:nvSpPr>
            <p:spPr bwMode="auto">
              <a:xfrm>
                <a:off x="8840788" y="3933825"/>
                <a:ext cx="366712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r-HR" sz="2400"/>
                  <a:t>2</a:t>
                </a:r>
              </a:p>
            </p:txBody>
          </p:sp>
        </p:grpSp>
      </p:grpSp>
      <p:sp>
        <p:nvSpPr>
          <p:cNvPr id="26748" name="Text Box 124"/>
          <p:cNvSpPr txBox="1">
            <a:spLocks noChangeArrowheads="1"/>
          </p:cNvSpPr>
          <p:nvPr/>
        </p:nvSpPr>
        <p:spPr bwMode="auto">
          <a:xfrm>
            <a:off x="6897688" y="3213100"/>
            <a:ext cx="366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5</a:t>
            </a:r>
          </a:p>
        </p:txBody>
      </p:sp>
      <p:sp>
        <p:nvSpPr>
          <p:cNvPr id="26749" name="Text Box 125"/>
          <p:cNvSpPr txBox="1">
            <a:spLocks noChangeArrowheads="1"/>
          </p:cNvSpPr>
          <p:nvPr/>
        </p:nvSpPr>
        <p:spPr bwMode="auto">
          <a:xfrm>
            <a:off x="7329488" y="2997200"/>
            <a:ext cx="366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2</a:t>
            </a:r>
          </a:p>
        </p:txBody>
      </p:sp>
      <p:sp>
        <p:nvSpPr>
          <p:cNvPr id="26750" name="Text Box 126"/>
          <p:cNvSpPr txBox="1">
            <a:spLocks noChangeArrowheads="1"/>
          </p:cNvSpPr>
          <p:nvPr/>
        </p:nvSpPr>
        <p:spPr bwMode="auto">
          <a:xfrm>
            <a:off x="7832725" y="2997200"/>
            <a:ext cx="366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7</a:t>
            </a:r>
          </a:p>
        </p:txBody>
      </p:sp>
      <p:sp>
        <p:nvSpPr>
          <p:cNvPr id="26751" name="Text Box 127"/>
          <p:cNvSpPr txBox="1">
            <a:spLocks noChangeArrowheads="1"/>
          </p:cNvSpPr>
          <p:nvPr/>
        </p:nvSpPr>
        <p:spPr bwMode="auto">
          <a:xfrm>
            <a:off x="8193088" y="3141663"/>
            <a:ext cx="54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/>
              <a:t>-4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144463" y="3144838"/>
            <a:ext cx="3522662" cy="3571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72" name="Rectangle 15"/>
          <p:cNvSpPr>
            <a:spLocks noChangeArrowheads="1"/>
          </p:cNvSpPr>
          <p:nvPr/>
        </p:nvSpPr>
        <p:spPr bwMode="auto">
          <a:xfrm>
            <a:off x="144463" y="3502025"/>
            <a:ext cx="3522662" cy="2032000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#define MAXRED 16</a:t>
            </a:r>
          </a:p>
          <a:p>
            <a:pPr>
              <a:defRPr/>
            </a:pPr>
            <a:r>
              <a:rPr lang="hr-HR" sz="1800"/>
              <a:t>dodaj(5, &amp;red);</a:t>
            </a:r>
          </a:p>
          <a:p>
            <a:pPr>
              <a:defRPr/>
            </a:pPr>
            <a:r>
              <a:rPr lang="hr-HR" sz="1800"/>
              <a:t>dodaj(2, &amp;red);</a:t>
            </a:r>
          </a:p>
          <a:p>
            <a:pPr>
              <a:defRPr/>
            </a:pPr>
            <a:r>
              <a:rPr lang="hr-HR" sz="1800"/>
              <a:t>dodaj(7, &amp;red);</a:t>
            </a:r>
          </a:p>
          <a:p>
            <a:pPr>
              <a:defRPr/>
            </a:pPr>
            <a:r>
              <a:rPr lang="hr-HR" sz="1800"/>
              <a:t>dodaj(-4, &amp;red);</a:t>
            </a:r>
          </a:p>
          <a:p>
            <a:pPr>
              <a:defRPr/>
            </a:pPr>
            <a:r>
              <a:rPr lang="hr-HR" sz="1800"/>
              <a:t>dodaj(1, &amp;red);</a:t>
            </a: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7632700" y="2554288"/>
            <a:ext cx="396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/>
              <a:t>16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2.59259E-6 L 0.00113 0.040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4213 L -4.65213E-6 0.083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2738E-6 4.81481E-6 L 0.04328 -0.0701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838 L -4.65213E-6 0.126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12732 L -0.00096 0.170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17107 L -0.00112 0.2155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8 -0.07014 L 0.10981 -0.1178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3 0.00116 L -4.65213E-6 0.0395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4375 L -4.65213E-6 0.0819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81 -0.11783 L 0.15117 -0.1178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08426 L -0.00096 0.1257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17 -0.11783 L 0.18307 -0.1210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3 0.12755 L 0.00016 0.1659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13E-6 0.17037 L 0.00097 0.2162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5 -0.11945 L 0.24334 -0.0752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3 0.00116 L 0.00016 0.04259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0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0" grpId="8" animBg="1"/>
      <p:bldP spid="70" grpId="9" animBg="1"/>
      <p:bldP spid="70" grpId="10" animBg="1"/>
      <p:bldP spid="70" grpId="11" animBg="1"/>
      <p:bldP spid="70" grpId="12" animBg="1"/>
      <p:bldP spid="70" grpId="13" animBg="1"/>
      <p:bldP spid="70" grpId="14" animBg="1"/>
      <p:bldP spid="70" grpId="15" animBg="1"/>
      <p:bldP spid="70" grpId="16" animBg="1"/>
      <p:bldP spid="26748" grpId="0"/>
      <p:bldP spid="26749" grpId="0"/>
      <p:bldP spid="26750" grpId="0"/>
      <p:bldP spid="26751" grpId="0"/>
      <p:bldP spid="68" grpId="0" animBg="1"/>
      <p:bldP spid="72" grpId="0" build="allAtOnce" animBg="1"/>
      <p:bldP spid="85" grpId="0"/>
      <p:bldP spid="85" grpId="1"/>
    </p:bld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25040</TotalTime>
  <Words>1417</Words>
  <Application>Microsoft Office PowerPoint</Application>
  <PresentationFormat>A4 Paper (210x297 mm)</PresentationFormat>
  <Paragraphs>448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ASP</vt:lpstr>
      <vt:lpstr>Picture</vt:lpstr>
      <vt:lpstr>Algoritmi i strukture podataka</vt:lpstr>
      <vt:lpstr>Creative Commons</vt:lpstr>
      <vt:lpstr>Redovi</vt:lpstr>
      <vt:lpstr>Red</vt:lpstr>
      <vt:lpstr>Cirkularnost</vt:lpstr>
      <vt:lpstr>Cirkularna lista</vt:lpstr>
      <vt:lpstr>Prazan red realiziran cirkularnim poljem</vt:lpstr>
      <vt:lpstr>Puni red realiziran cirkularnim poljem</vt:lpstr>
      <vt:lpstr>Dodavanje elemenata u red</vt:lpstr>
      <vt:lpstr>Skidanje elemenata iz reda realiziranog cirkularnim poljem</vt:lpstr>
      <vt:lpstr>Skidanje elemenata iz reda realiziranog cirkularnim poljem - II</vt:lpstr>
      <vt:lpstr>Realizacija reda listom</vt:lpstr>
      <vt:lpstr>Red izveden listom</vt:lpstr>
      <vt:lpstr>Dodavanje elementa u red realiziran listom</vt:lpstr>
      <vt:lpstr>Dodavanje novog elementa</vt:lpstr>
      <vt:lpstr>Skidanje elementa s reda</vt:lpstr>
      <vt:lpstr>Skidanje zadnjeg elementa iz reda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Hlupić</cp:lastModifiedBy>
  <cp:revision>995</cp:revision>
  <cp:lastPrinted>1999-09-23T14:23:06Z</cp:lastPrinted>
  <dcterms:created xsi:type="dcterms:W3CDTF">1998-09-29T08:27:49Z</dcterms:created>
  <dcterms:modified xsi:type="dcterms:W3CDTF">2013-03-04T09:05:28Z</dcterms:modified>
</cp:coreProperties>
</file>