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921" r:id="rId2"/>
    <p:sldId id="922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0" r:id="rId17"/>
    <p:sldId id="861" r:id="rId18"/>
    <p:sldId id="862" r:id="rId19"/>
    <p:sldId id="863" r:id="rId20"/>
    <p:sldId id="864" r:id="rId21"/>
    <p:sldId id="865" r:id="rId22"/>
    <p:sldId id="866" r:id="rId2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100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8FE0A58-500B-4934-9420-CCD0A1393FE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CDC7E28-EFC4-4F68-8692-A9D0C2B8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C1B8C271-0187-465F-87B8-BBFB4C59947E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9565C8CC-49AF-4DD2-AC8A-B75D435431A0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DCC4FCCF-994B-47D6-9871-29C50797DA68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r>
              <a:rPr lang="hr-HR" smtClean="0">
                <a:latin typeface="Arial" charset="0"/>
              </a:rPr>
              <a:t>Boris: Ovo bi trebalo izbaciti. Nema smisla kod reda, a i implementacija nije sukladna novoj implementaciji reda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D83B2FA4-FB86-4756-8636-4F97162CFC4F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7DAA8A09-2A90-4BE3-A25C-35101CEAF8FF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E8533DE7-E2EF-4B58-9A9D-F2E838179A31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C516F157-62B5-477F-9FD8-F41543EDEC62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A5A4C615-27E2-4984-9CFC-6723C57F82E0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FFA917D8-A131-42CA-A02A-0C8039592023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ono kaj dolazi iz pozivnog programa je crveno, ostalo je crno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65538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05B2AF7-FDFF-4A69-80D5-85220E6F25F0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20D0E-DABD-4EB6-86AB-F100B0F23F57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C8F2-17D8-4564-9955-0464F203A5E6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3D66-B660-4247-8882-BDDE8597C8BB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BE89-E736-4A56-B6AC-49D518E84E3A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6A6A6-6BE8-4A57-B70E-29B0EBA9C2EF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4C5C5-D93C-4434-9BF5-BB7AFDB4C0F0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19DF7-C7F2-4935-A319-0021EDA7B2A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DC3F1-978D-42BB-83DE-457DABA9BCB5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562F4-7468-4D8C-9385-E3FBDC5E249E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88EBB-82A8-4FF7-8FC8-D0A32BFB8CD7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35E7-C999-475E-AB3F-CB1D5BCD9670}" type="slidenum">
              <a:rPr lang="hr-HR"/>
              <a:pPr>
                <a:defRPr/>
              </a:pPr>
              <a:t>‹#›</a:t>
            </a:fld>
            <a:r>
              <a:rPr lang="hr-HR"/>
              <a:t> / 302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D0D9A-ED06-4045-8209-B6CC91764E6E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A0348-49DC-45FF-A09B-DBBEB4C98400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2B25-001A-4AE6-B066-D79620A8BFB0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EA84-C6F8-4FAA-BE02-35EB08BBEF57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B0E1-E88E-4BAD-97E7-593CA6EE14A5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5C0A-4450-4A9B-8BE4-8A2F761B0335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63BF9-DCBC-451E-A489-26EFF67C324C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3A771-34DA-40D7-886C-1E7EEABFBF05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739B-10DB-4D61-8E51-A6D0A246C6F6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F05D-7F49-4ADC-8767-03C8DD7DD85A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AAE6-ED7A-43E9-8236-EB181B1DBEEB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62BE-B7D9-4605-BD45-D93177FF2B93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3B60-DE72-4D64-AA4B-4344BAE22C7F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1BBE-661A-4A97-B8DD-DCD42A519F72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881B4-38E0-4C84-BD1E-82399E572E1A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D9888DA0-7465-4213-8015-9E14A63B4531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96DF623A-6246-45E6-A29E-E6EF6A90E413}" type="datetime1">
              <a:rPr lang="hr-HR"/>
              <a:pPr>
                <a:defRPr/>
              </a:pPr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3" r:id="rId3"/>
    <p:sldLayoutId id="2147483802" r:id="rId4"/>
    <p:sldLayoutId id="2147483801" r:id="rId5"/>
    <p:sldLayoutId id="2147483800" r:id="rId6"/>
    <p:sldLayoutId id="2147483799" r:id="rId7"/>
    <p:sldLayoutId id="2147483798" r:id="rId8"/>
    <p:sldLayoutId id="2147483797" r:id="rId9"/>
    <p:sldLayoutId id="2147483796" r:id="rId10"/>
    <p:sldLayoutId id="2147483795" r:id="rId11"/>
    <p:sldLayoutId id="2147483794" r:id="rId12"/>
    <p:sldLayoutId id="2147483793" r:id="rId13"/>
    <p:sldLayoutId id="2147483792" r:id="rId14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dirty="0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5124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Dodavanje unutar liste</a:t>
            </a:r>
          </a:p>
        </p:txBody>
      </p:sp>
      <p:sp>
        <p:nvSpPr>
          <p:cNvPr id="14339" name="Rectangle 12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dodaj (atom **glavap, int element) {</a:t>
            </a:r>
          </a:p>
          <a:p>
            <a:r>
              <a:rPr lang="hr-HR" sz="1600"/>
              <a:t>  atom *novi, *p;</a:t>
            </a:r>
          </a:p>
          <a:p>
            <a:r>
              <a:rPr lang="hr-HR" sz="1600"/>
              <a:t>  if ((novi = (atom *) malloc(sizeof(atom))) == NULL) </a:t>
            </a:r>
          </a:p>
          <a:p>
            <a:r>
              <a:rPr lang="hr-HR" sz="1600"/>
              <a:t>		return 0;</a:t>
            </a:r>
          </a:p>
          <a:p>
            <a:r>
              <a:rPr lang="hr-HR" sz="1600"/>
              <a:t>  novi-&gt;element = element;</a:t>
            </a:r>
          </a:p>
          <a:p>
            <a:r>
              <a:rPr lang="hr-HR" sz="1600"/>
              <a:t>// ako element dodajemo unutar liste</a:t>
            </a:r>
          </a:p>
          <a:p>
            <a:r>
              <a:rPr lang="hr-HR" sz="1600"/>
              <a:t>  for (p = *glavap; p-&gt;sljed &amp;&amp;(p-&gt;sljed)-&gt;element &lt; element; p = p-&gt;sljed);</a:t>
            </a:r>
          </a:p>
          <a:p>
            <a:r>
              <a:rPr lang="hr-HR" sz="1600"/>
              <a:t>		novi-&gt;sljed = p-&gt;sljed;</a:t>
            </a:r>
          </a:p>
          <a:p>
            <a:r>
              <a:rPr lang="hr-HR" sz="1600"/>
              <a:t>		p-&gt;sljed = novi;</a:t>
            </a:r>
          </a:p>
          <a:p>
            <a:r>
              <a:rPr lang="hr-HR" sz="1600"/>
              <a:t>...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096250" y="1071563"/>
            <a:ext cx="1474788" cy="1214437"/>
            <a:chOff x="7810521" y="2500306"/>
            <a:chExt cx="1475084" cy="121444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8167781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71</a:t>
              </a:r>
            </a:p>
          </p:txBody>
        </p:sp>
        <p:sp>
          <p:nvSpPr>
            <p:cNvPr id="14377" name="Rectangle 27"/>
            <p:cNvSpPr>
              <a:spLocks noChangeArrowheads="1"/>
            </p:cNvSpPr>
            <p:nvPr/>
          </p:nvSpPr>
          <p:spPr bwMode="auto">
            <a:xfrm>
              <a:off x="7810521" y="2500306"/>
              <a:ext cx="14750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element</a:t>
              </a:r>
              <a:endParaRPr lang="hr-HR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341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14371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4373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2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14348" name="Straight Arrow Connector 43"/>
          <p:cNvCxnSpPr>
            <a:cxnSpLocks noChangeShapeType="1"/>
            <a:stCxn id="38" idx="3"/>
            <a:endCxn id="41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349" name="Straight Arrow Connector 45"/>
          <p:cNvCxnSpPr>
            <a:cxnSpLocks noChangeShapeType="1"/>
            <a:stCxn id="42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40" idx="3"/>
            <a:endCxn id="58" idx="1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453188" y="5124450"/>
            <a:ext cx="800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000">
                <a:solidFill>
                  <a:srgbClr val="002060"/>
                </a:solidFill>
              </a:rPr>
              <a:t>71</a:t>
            </a:r>
            <a:endParaRPr lang="hr-HR" sz="40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23938" y="2643188"/>
            <a:ext cx="1571625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28900" y="2643188"/>
            <a:ext cx="1168400" cy="28575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095750" y="2643188"/>
            <a:ext cx="3571875" cy="28575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39063" y="2643188"/>
            <a:ext cx="1643062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/>
          <p:cNvCxnSpPr>
            <a:cxnSpLocks noChangeShapeType="1"/>
            <a:stCxn id="40" idx="3"/>
            <a:endCxn id="43" idx="1"/>
          </p:cNvCxnSpPr>
          <p:nvPr/>
        </p:nvCxnSpPr>
        <p:spPr bwMode="auto">
          <a:xfrm flipV="1">
            <a:off x="5948363" y="5465763"/>
            <a:ext cx="1862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cxnSp>
        <p:nvCxnSpPr>
          <p:cNvPr id="64" name="Straight Arrow Connector 63"/>
          <p:cNvCxnSpPr>
            <a:cxnSpLocks noChangeShapeType="1"/>
            <a:stCxn id="63" idx="2"/>
            <a:endCxn id="39" idx="0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7" name="Straight Arrow Connector 66"/>
          <p:cNvCxnSpPr>
            <a:cxnSpLocks noChangeShapeType="1"/>
            <a:stCxn id="63" idx="2"/>
            <a:endCxn id="41" idx="0"/>
          </p:cNvCxnSpPr>
          <p:nvPr/>
        </p:nvCxnSpPr>
        <p:spPr bwMode="auto">
          <a:xfrm rot="16200000" flipH="1">
            <a:off x="4434681" y="3948907"/>
            <a:ext cx="676275" cy="15700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  <a:stCxn id="47" idx="3"/>
            <a:endCxn id="43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" name="Rectangle 82"/>
          <p:cNvSpPr/>
          <p:nvPr/>
        </p:nvSpPr>
        <p:spPr bwMode="auto">
          <a:xfrm>
            <a:off x="1952625" y="2928938"/>
            <a:ext cx="3143250" cy="6429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5" name="Rectangle 38"/>
          <p:cNvSpPr>
            <a:spLocks noChangeArrowheads="1"/>
          </p:cNvSpPr>
          <p:nvPr/>
        </p:nvSpPr>
        <p:spPr bwMode="auto">
          <a:xfrm>
            <a:off x="3297238" y="386080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p</a:t>
            </a:r>
          </a:p>
        </p:txBody>
      </p:sp>
      <p:sp>
        <p:nvSpPr>
          <p:cNvPr id="14366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5" name="Straight Arrow Connector 40"/>
          <p:cNvCxnSpPr>
            <a:cxnSpLocks noChangeShapeType="1"/>
            <a:endCxn id="14366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047875" y="6027738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glavap</a:t>
            </a:r>
          </a:p>
        </p:txBody>
      </p:sp>
      <p:sp>
        <p:nvSpPr>
          <p:cNvPr id="14370" name="Rectangle 43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8" grpId="0"/>
      <p:bldP spid="59" grpId="0" animBg="1"/>
      <p:bldP spid="59" grpId="1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3" grpId="0" animBg="1"/>
      <p:bldP spid="63" grpId="1" animBg="1"/>
      <p:bldP spid="83" grpId="0" animBg="1"/>
      <p:bldP spid="83" grpId="1" animBg="1"/>
      <p:bldP spid="14365" grpId="0"/>
      <p:bldP spid="4" grpId="0" animBg="1"/>
      <p:bldP spid="143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Brisanje elementa s početka liste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brisi (atom **glavap, int elem) {</a:t>
            </a:r>
          </a:p>
          <a:p>
            <a:r>
              <a:rPr lang="hr-HR" sz="1600"/>
              <a:t>  atom *p;</a:t>
            </a:r>
          </a:p>
          <a:p>
            <a:r>
              <a:rPr lang="hr-HR" sz="1600"/>
              <a:t>  for (; *glavap &amp;&amp; (*glavap)-&gt;elem != elem; glavap = &amp;((*glavap)-&gt;sljed));</a:t>
            </a:r>
          </a:p>
          <a:p>
            <a:r>
              <a:rPr lang="hr-HR" sz="1600"/>
              <a:t>  if (*glavap) {</a:t>
            </a:r>
          </a:p>
          <a:p>
            <a:r>
              <a:rPr lang="hr-HR" sz="1600"/>
              <a:t>	p = *glavap;</a:t>
            </a:r>
          </a:p>
          <a:p>
            <a:r>
              <a:rPr lang="hr-HR" sz="1600"/>
              <a:t>	*glavap = (*glavap)-&gt;sljed;</a:t>
            </a:r>
          </a:p>
          <a:p>
            <a:r>
              <a:rPr lang="hr-HR" sz="1600"/>
              <a:t>	free (p); </a:t>
            </a:r>
          </a:p>
          <a:p>
            <a:r>
              <a:rPr lang="hr-HR" sz="1600"/>
              <a:t>        return 1;</a:t>
            </a:r>
          </a:p>
          <a:p>
            <a:r>
              <a:rPr lang="hr-HR" sz="1600"/>
              <a:t>  } else return 0;</a:t>
            </a:r>
          </a:p>
          <a:p>
            <a:r>
              <a:rPr lang="hr-HR" sz="1600"/>
              <a:t>}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953375" y="2357438"/>
            <a:ext cx="922338" cy="1214437"/>
            <a:chOff x="7918613" y="2500306"/>
            <a:chExt cx="922047" cy="1214446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988441" y="2928934"/>
              <a:ext cx="782391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45</a:t>
              </a:r>
            </a:p>
          </p:txBody>
        </p:sp>
        <p:sp>
          <p:nvSpPr>
            <p:cNvPr id="15399" name="Rectangle 6"/>
            <p:cNvSpPr>
              <a:spLocks noChangeArrowheads="1"/>
            </p:cNvSpPr>
            <p:nvPr/>
          </p:nvSpPr>
          <p:spPr bwMode="auto">
            <a:xfrm>
              <a:off x="7918613" y="2500306"/>
              <a:ext cx="9220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hr-HR" sz="2400"/>
                <a:t>elem</a:t>
              </a:r>
              <a:endParaRPr lang="hr-HR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5365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1539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539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21" name="Straight Arrow Connector 20"/>
          <p:cNvCxnSpPr>
            <a:cxnSpLocks noChangeShapeType="1"/>
            <a:stCxn id="15" idx="3"/>
            <a:endCxn id="18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373" name="Straight Arrow Connector 21"/>
          <p:cNvCxnSpPr>
            <a:cxnSpLocks noChangeShapeType="1"/>
            <a:stCxn id="19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377" name="Straight Arrow Connector 25"/>
          <p:cNvCxnSpPr>
            <a:cxnSpLocks noChangeShapeType="1"/>
            <a:stCxn id="17" idx="3"/>
            <a:endCxn id="15378" idx="1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378" name="Rectangle 26"/>
          <p:cNvSpPr>
            <a:spLocks noChangeArrowheads="1"/>
          </p:cNvSpPr>
          <p:nvPr/>
        </p:nvSpPr>
        <p:spPr bwMode="auto">
          <a:xfrm>
            <a:off x="6453188" y="5124450"/>
            <a:ext cx="800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000">
                <a:solidFill>
                  <a:srgbClr val="002060"/>
                </a:solidFill>
              </a:rPr>
              <a:t>71</a:t>
            </a:r>
            <a:endParaRPr lang="hr-HR" sz="4000">
              <a:solidFill>
                <a:schemeClr val="tx1"/>
              </a:solidFill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cxnSp>
        <p:nvCxnSpPr>
          <p:cNvPr id="34" name="Straight Arrow Connector 33"/>
          <p:cNvCxnSpPr>
            <a:cxnSpLocks noChangeShapeType="1"/>
            <a:stCxn id="33" idx="2"/>
            <a:endCxn id="16" idx="0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381" name="Straight Arrow Connector 35"/>
          <p:cNvCxnSpPr>
            <a:cxnSpLocks noChangeShapeType="1"/>
            <a:stCxn id="23" idx="3"/>
            <a:endCxn id="20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8" name="Rectangle 37"/>
          <p:cNvSpPr/>
          <p:nvPr/>
        </p:nvSpPr>
        <p:spPr bwMode="auto">
          <a:xfrm>
            <a:off x="1309688" y="1466850"/>
            <a:ext cx="1000125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1428750"/>
            <a:ext cx="292893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81063" y="1714500"/>
            <a:ext cx="1143000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52500" y="2071688"/>
            <a:ext cx="3786188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309688" y="4572000"/>
            <a:ext cx="392906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7" name="Rectangle 35"/>
          <p:cNvSpPr>
            <a:spLocks noChangeArrowheads="1"/>
          </p:cNvSpPr>
          <p:nvPr/>
        </p:nvSpPr>
        <p:spPr bwMode="auto">
          <a:xfrm>
            <a:off x="3224213" y="3933825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p</a:t>
            </a:r>
          </a:p>
        </p:txBody>
      </p:sp>
      <p:sp>
        <p:nvSpPr>
          <p:cNvPr id="15388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5" name="Straight Arrow Connector 40"/>
          <p:cNvCxnSpPr>
            <a:cxnSpLocks noChangeShapeType="1"/>
            <a:endCxn id="15388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5391" name="Rectangle 40"/>
          <p:cNvSpPr>
            <a:spLocks noChangeArrowheads="1"/>
          </p:cNvSpPr>
          <p:nvPr/>
        </p:nvSpPr>
        <p:spPr bwMode="auto">
          <a:xfrm>
            <a:off x="2057400" y="6016625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glavap</a:t>
            </a:r>
          </a:p>
        </p:txBody>
      </p:sp>
      <p:sp>
        <p:nvSpPr>
          <p:cNvPr id="15392" name="Rectangle 41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15387" grpId="0"/>
      <p:bldP spid="4" grpId="0" animBg="1"/>
      <p:bldP spid="153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Brisanje elementa iz sredine liste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6688" y="857250"/>
            <a:ext cx="9572625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brisi (atom **glavap, int elem) {</a:t>
            </a:r>
          </a:p>
          <a:p>
            <a:r>
              <a:rPr lang="hr-HR" sz="1600"/>
              <a:t>  atom *p;</a:t>
            </a:r>
          </a:p>
          <a:p>
            <a:r>
              <a:rPr lang="hr-HR" sz="1600"/>
              <a:t>  for (; *glavap &amp;&amp; (*glavap)-&gt;elem != elem; glavap = &amp;((*glavap)-&gt;sljed));</a:t>
            </a:r>
          </a:p>
          <a:p>
            <a:r>
              <a:rPr lang="hr-HR" sz="1600"/>
              <a:t>  if (*glavap) {</a:t>
            </a:r>
          </a:p>
          <a:p>
            <a:r>
              <a:rPr lang="hr-HR" sz="1600"/>
              <a:t>	p = *glavap;</a:t>
            </a:r>
          </a:p>
          <a:p>
            <a:r>
              <a:rPr lang="hr-HR" sz="1600"/>
              <a:t>	*glavap = (*glavap)-&gt;sljed;</a:t>
            </a:r>
          </a:p>
          <a:p>
            <a:r>
              <a:rPr lang="hr-HR" sz="1600"/>
              <a:t>	free (p); </a:t>
            </a:r>
          </a:p>
          <a:p>
            <a:r>
              <a:rPr lang="hr-HR" sz="1600"/>
              <a:t>        return 1;</a:t>
            </a:r>
          </a:p>
          <a:p>
            <a:r>
              <a:rPr lang="hr-HR" sz="1600"/>
              <a:t>  } else return 0;</a:t>
            </a:r>
          </a:p>
          <a:p>
            <a:r>
              <a:rPr lang="hr-HR" sz="1600"/>
              <a:t>}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980363" y="2349500"/>
            <a:ext cx="914400" cy="1214438"/>
            <a:chOff x="7921787" y="2500306"/>
            <a:chExt cx="914112" cy="1214446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988441" y="2928934"/>
              <a:ext cx="782391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71</a:t>
              </a:r>
            </a:p>
          </p:txBody>
        </p:sp>
        <p:sp>
          <p:nvSpPr>
            <p:cNvPr id="16429" name="Rectangle 6"/>
            <p:cNvSpPr>
              <a:spLocks noChangeArrowheads="1"/>
            </p:cNvSpPr>
            <p:nvPr/>
          </p:nvSpPr>
          <p:spPr bwMode="auto">
            <a:xfrm>
              <a:off x="7921787" y="2500306"/>
              <a:ext cx="914112" cy="45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hr-HR" sz="2400"/>
                <a:t>elem</a:t>
              </a:r>
              <a:endParaRPr lang="hr-HR" sz="2400">
                <a:solidFill>
                  <a:schemeClr val="tx1"/>
                </a:solidFill>
              </a:endParaRPr>
            </a:p>
          </p:txBody>
        </p:sp>
      </p:grpSp>
      <p:sp>
        <p:nvSpPr>
          <p:cNvPr id="16389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grpSp>
        <p:nvGrpSpPr>
          <p:cNvPr id="16390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1642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642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956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5956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67313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167313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16397" name="Straight Arrow Connector 20"/>
          <p:cNvCxnSpPr>
            <a:cxnSpLocks noChangeShapeType="1"/>
            <a:stCxn id="15" idx="3"/>
            <a:endCxn id="18" idx="1"/>
          </p:cNvCxnSpPr>
          <p:nvPr/>
        </p:nvCxnSpPr>
        <p:spPr bwMode="auto">
          <a:xfrm flipV="1">
            <a:off x="4376738" y="5465763"/>
            <a:ext cx="79057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398" name="Straight Arrow Connector 21"/>
          <p:cNvCxnSpPr>
            <a:cxnSpLocks noChangeShapeType="1"/>
            <a:stCxn id="19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45318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45318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71</a:t>
            </a:r>
          </a:p>
        </p:txBody>
      </p:sp>
      <p:sp>
        <p:nvSpPr>
          <p:cNvPr id="25" name="Freeform 24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17" idx="3"/>
          </p:cNvCxnSpPr>
          <p:nvPr/>
        </p:nvCxnSpPr>
        <p:spPr bwMode="auto">
          <a:xfrm flipV="1">
            <a:off x="5948363" y="5478463"/>
            <a:ext cx="504825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cxnSp>
        <p:nvCxnSpPr>
          <p:cNvPr id="29" name="Straight Arrow Connector 28"/>
          <p:cNvCxnSpPr>
            <a:cxnSpLocks noChangeShapeType="1"/>
            <a:stCxn id="28" idx="2"/>
            <a:endCxn id="24" idx="0"/>
          </p:cNvCxnSpPr>
          <p:nvPr/>
        </p:nvCxnSpPr>
        <p:spPr bwMode="auto">
          <a:xfrm rot="16200000" flipH="1">
            <a:off x="5077619" y="3305969"/>
            <a:ext cx="676275" cy="285591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/>
          <p:cNvCxnSpPr>
            <a:cxnSpLocks noChangeShapeType="1"/>
            <a:stCxn id="23" idx="3"/>
            <a:endCxn id="20" idx="1"/>
          </p:cNvCxnSpPr>
          <p:nvPr/>
        </p:nvCxnSpPr>
        <p:spPr bwMode="auto">
          <a:xfrm flipV="1">
            <a:off x="7234238" y="5465763"/>
            <a:ext cx="576262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1309688" y="1466850"/>
            <a:ext cx="1000125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67000" y="1428750"/>
            <a:ext cx="292893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81063" y="1714500"/>
            <a:ext cx="1143000" cy="319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52500" y="2071688"/>
            <a:ext cx="3786188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667375" y="1428750"/>
            <a:ext cx="3571875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41" name="Straight Arrow Connector 40"/>
          <p:cNvCxnSpPr>
            <a:cxnSpLocks noChangeShapeType="1"/>
            <a:stCxn id="40" idx="0"/>
            <a:endCxn id="16389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43"/>
          <p:cNvCxnSpPr>
            <a:cxnSpLocks noChangeShapeType="1"/>
            <a:stCxn id="40" idx="3"/>
            <a:endCxn id="15" idx="1"/>
          </p:cNvCxnSpPr>
          <p:nvPr/>
        </p:nvCxnSpPr>
        <p:spPr bwMode="auto">
          <a:xfrm>
            <a:off x="2163763" y="5984875"/>
            <a:ext cx="1431925" cy="523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46"/>
          <p:cNvCxnSpPr>
            <a:cxnSpLocks noChangeShapeType="1"/>
            <a:stCxn id="40" idx="3"/>
            <a:endCxn id="17" idx="1"/>
          </p:cNvCxnSpPr>
          <p:nvPr/>
        </p:nvCxnSpPr>
        <p:spPr bwMode="auto">
          <a:xfrm>
            <a:off x="2163763" y="5984875"/>
            <a:ext cx="3003550" cy="523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5948363" y="5465763"/>
            <a:ext cx="1862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2" name="Rounded Rectangular Callout 41"/>
          <p:cNvSpPr/>
          <p:nvPr/>
        </p:nvSpPr>
        <p:spPr bwMode="auto">
          <a:xfrm>
            <a:off x="6453188" y="214313"/>
            <a:ext cx="3143250" cy="1000125"/>
          </a:xfrm>
          <a:prstGeom prst="wedgeRoundRectCallout">
            <a:avLst>
              <a:gd name="adj1" fmla="val -50308"/>
              <a:gd name="adj2" fmla="val 7942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Zašto smijemo mijenjati</a:t>
            </a:r>
            <a:b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 </a:t>
            </a: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glavap</a:t>
            </a: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?</a:t>
            </a:r>
          </a:p>
        </p:txBody>
      </p:sp>
      <p:sp>
        <p:nvSpPr>
          <p:cNvPr id="4" name="Rounded Rectangular Callout 41"/>
          <p:cNvSpPr>
            <a:spLocks noChangeArrowheads="1"/>
          </p:cNvSpPr>
          <p:nvPr/>
        </p:nvSpPr>
        <p:spPr bwMode="auto">
          <a:xfrm>
            <a:off x="4953000" y="3068638"/>
            <a:ext cx="2808288" cy="1000125"/>
          </a:xfrm>
          <a:prstGeom prst="wedgeRoundRectCallout">
            <a:avLst>
              <a:gd name="adj1" fmla="val 21338"/>
              <a:gd name="adj2" fmla="val -164125"/>
              <a:gd name="adj3" fmla="val 16667"/>
            </a:avLst>
          </a:prstGeom>
          <a:solidFill>
            <a:srgbClr val="CCFFCC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Što pohranjujemo u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b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pitchFamily="49" charset="0"/>
              </a:rPr>
              <a:t>glavap</a:t>
            </a:r>
            <a:r>
              <a:rPr lang="hr-HR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?</a:t>
            </a:r>
          </a:p>
        </p:txBody>
      </p:sp>
      <p:sp>
        <p:nvSpPr>
          <p:cNvPr id="16418" name="Rectangle 44"/>
          <p:cNvSpPr>
            <a:spLocks noChangeArrowheads="1"/>
          </p:cNvSpPr>
          <p:nvPr/>
        </p:nvSpPr>
        <p:spPr bwMode="auto">
          <a:xfrm>
            <a:off x="1963738" y="6089650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glavap</a:t>
            </a:r>
          </a:p>
        </p:txBody>
      </p:sp>
      <p:sp>
        <p:nvSpPr>
          <p:cNvPr id="16419" name="Rectangle 45"/>
          <p:cNvSpPr>
            <a:spLocks noChangeArrowheads="1"/>
          </p:cNvSpPr>
          <p:nvPr/>
        </p:nvSpPr>
        <p:spPr bwMode="auto">
          <a:xfrm>
            <a:off x="3200400" y="3935413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p</a:t>
            </a:r>
          </a:p>
        </p:txBody>
      </p:sp>
      <p:sp>
        <p:nvSpPr>
          <p:cNvPr id="16420" name="Rectangle 46"/>
          <p:cNvSpPr>
            <a:spLocks noChangeArrowheads="1"/>
          </p:cNvSpPr>
          <p:nvPr/>
        </p:nvSpPr>
        <p:spPr bwMode="auto">
          <a:xfrm>
            <a:off x="3584575" y="5876925"/>
            <a:ext cx="8286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200"/>
              <a:t>*glavap</a:t>
            </a:r>
          </a:p>
        </p:txBody>
      </p:sp>
      <p:sp>
        <p:nvSpPr>
          <p:cNvPr id="16421" name="Rectangle 47"/>
          <p:cNvSpPr>
            <a:spLocks noChangeArrowheads="1"/>
          </p:cNvSpPr>
          <p:nvPr/>
        </p:nvSpPr>
        <p:spPr bwMode="auto">
          <a:xfrm>
            <a:off x="5097463" y="5876925"/>
            <a:ext cx="9017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200"/>
              <a:t>*glavap</a:t>
            </a:r>
          </a:p>
        </p:txBody>
      </p:sp>
      <p:sp>
        <p:nvSpPr>
          <p:cNvPr id="16422" name="Rectangle 48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8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3" grpId="1" animBg="1"/>
      <p:bldP spid="34" grpId="0" animBg="1"/>
      <p:bldP spid="34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2" grpId="0" animBg="1"/>
      <p:bldP spid="4" grpId="0" animBg="1"/>
      <p:bldP spid="16418" grpId="0"/>
      <p:bldP spid="16419" grpId="0"/>
      <p:bldP spid="16420" grpId="0"/>
      <p:bldP spid="16420" grpId="1"/>
      <p:bldP spid="16421" grpId="0"/>
      <p:bldP spid="164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Liste s više ključeva - I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Pročitati matične brojeve (cijeli broj) i prezimena studenata (14+1 znakova). Oblikovati listu po rastućem matičnom broju i listu po abecedi. Podaci su upisani samo jednom! Za zadani matični broj pronaći pripadno prezime.</a:t>
            </a:r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  <a:p>
            <a:pPr lvl="1">
              <a:defRPr/>
            </a:pPr>
            <a:endParaRPr lang="sr-Latn-CS" smtClean="0"/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3167063" y="4857750"/>
            <a:ext cx="1143000" cy="414338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171825" y="394335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Perić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24625" y="6072188"/>
            <a:ext cx="412750" cy="228600"/>
            <a:chOff x="3504" y="3840"/>
            <a:chExt cx="240" cy="144"/>
          </a:xfrm>
        </p:grpSpPr>
        <p:grpSp>
          <p:nvGrpSpPr>
            <p:cNvPr id="1744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4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4881563" y="4843463"/>
            <a:ext cx="1138237" cy="414337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8815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Ferić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6591300" y="4843463"/>
            <a:ext cx="1143000" cy="414337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5960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Berić</a:t>
            </a:r>
          </a:p>
        </p:txBody>
      </p:sp>
      <p:sp>
        <p:nvSpPr>
          <p:cNvPr id="17420" name="Rectangle 9"/>
          <p:cNvSpPr>
            <a:spLocks noChangeArrowheads="1"/>
          </p:cNvSpPr>
          <p:nvPr/>
        </p:nvSpPr>
        <p:spPr bwMode="auto">
          <a:xfrm>
            <a:off x="3167063" y="5273675"/>
            <a:ext cx="1143000" cy="414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421" name="Rectangle 9"/>
          <p:cNvSpPr>
            <a:spLocks noChangeArrowheads="1"/>
          </p:cNvSpPr>
          <p:nvPr/>
        </p:nvSpPr>
        <p:spPr bwMode="auto">
          <a:xfrm>
            <a:off x="4881563" y="5259388"/>
            <a:ext cx="1143000" cy="41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422" name="Rectangle 9"/>
          <p:cNvSpPr>
            <a:spLocks noChangeArrowheads="1"/>
          </p:cNvSpPr>
          <p:nvPr/>
        </p:nvSpPr>
        <p:spPr bwMode="auto">
          <a:xfrm>
            <a:off x="6596063" y="5259388"/>
            <a:ext cx="1143000" cy="41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7524750" y="264318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 flipV="1">
            <a:off x="4167188" y="4429125"/>
            <a:ext cx="714375" cy="642938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4310063" y="3786188"/>
            <a:ext cx="2428875" cy="128587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5738813" y="5072063"/>
            <a:ext cx="928687" cy="100012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H="1">
            <a:off x="7524750" y="3000375"/>
            <a:ext cx="500063" cy="5715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H="1" flipV="1">
            <a:off x="6024563" y="4000500"/>
            <a:ext cx="714375" cy="15001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39"/>
          <p:cNvSpPr>
            <a:spLocks noChangeShapeType="1"/>
          </p:cNvSpPr>
          <p:nvPr/>
        </p:nvSpPr>
        <p:spPr bwMode="auto">
          <a:xfrm flipH="1" flipV="1">
            <a:off x="4310063" y="4071938"/>
            <a:ext cx="785812" cy="142875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3167063" y="3582988"/>
            <a:ext cx="1143000" cy="35718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33433</a:t>
            </a: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4881563" y="3571875"/>
            <a:ext cx="1138237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53533</a:t>
            </a: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96063" y="3571875"/>
            <a:ext cx="1138237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002060"/>
                </a:solidFill>
              </a:rPr>
              <a:t>21373</a:t>
            </a:r>
          </a:p>
        </p:txBody>
      </p:sp>
      <p:sp>
        <p:nvSpPr>
          <p:cNvPr id="72" name="Freeform 71"/>
          <p:cNvSpPr/>
          <p:nvPr/>
        </p:nvSpPr>
        <p:spPr bwMode="auto">
          <a:xfrm>
            <a:off x="1787525" y="3030538"/>
            <a:ext cx="4938713" cy="892175"/>
          </a:xfrm>
          <a:custGeom>
            <a:avLst/>
            <a:gdLst>
              <a:gd name="connsiteX0" fmla="*/ 0 w 4938215"/>
              <a:gd name="connsiteY0" fmla="*/ 582304 h 650543"/>
              <a:gd name="connsiteX1" fmla="*/ 614149 w 4938215"/>
              <a:gd name="connsiteY1" fmla="*/ 77337 h 650543"/>
              <a:gd name="connsiteX2" fmla="*/ 1883391 w 4938215"/>
              <a:gd name="connsiteY2" fmla="*/ 118280 h 650543"/>
              <a:gd name="connsiteX3" fmla="*/ 4435522 w 4938215"/>
              <a:gd name="connsiteY3" fmla="*/ 172871 h 650543"/>
              <a:gd name="connsiteX4" fmla="*/ 4899546 w 4938215"/>
              <a:gd name="connsiteY4" fmla="*/ 650543 h 650543"/>
              <a:gd name="connsiteX0" fmla="*/ 0 w 4938215"/>
              <a:gd name="connsiteY0" fmla="*/ 1082342 h 1082342"/>
              <a:gd name="connsiteX1" fmla="*/ 614149 w 4938215"/>
              <a:gd name="connsiteY1" fmla="*/ 148771 h 1082342"/>
              <a:gd name="connsiteX2" fmla="*/ 1883391 w 4938215"/>
              <a:gd name="connsiteY2" fmla="*/ 189714 h 1082342"/>
              <a:gd name="connsiteX3" fmla="*/ 4435522 w 4938215"/>
              <a:gd name="connsiteY3" fmla="*/ 244305 h 1082342"/>
              <a:gd name="connsiteX4" fmla="*/ 4899546 w 4938215"/>
              <a:gd name="connsiteY4" fmla="*/ 721977 h 1082342"/>
              <a:gd name="connsiteX0" fmla="*/ 0 w 4938215"/>
              <a:gd name="connsiteY0" fmla="*/ 892628 h 892628"/>
              <a:gd name="connsiteX1" fmla="*/ 614149 w 4938215"/>
              <a:gd name="connsiteY1" fmla="*/ 244785 h 892628"/>
              <a:gd name="connsiteX2" fmla="*/ 1883391 w 4938215"/>
              <a:gd name="connsiteY2" fmla="*/ 0 h 892628"/>
              <a:gd name="connsiteX3" fmla="*/ 4435522 w 4938215"/>
              <a:gd name="connsiteY3" fmla="*/ 54591 h 892628"/>
              <a:gd name="connsiteX4" fmla="*/ 4899546 w 4938215"/>
              <a:gd name="connsiteY4" fmla="*/ 532263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8215" h="892628">
                <a:moveTo>
                  <a:pt x="0" y="892628"/>
                </a:moveTo>
                <a:cubicBezTo>
                  <a:pt x="150125" y="678813"/>
                  <a:pt x="300251" y="393556"/>
                  <a:pt x="614149" y="244785"/>
                </a:cubicBezTo>
                <a:cubicBezTo>
                  <a:pt x="928047" y="96014"/>
                  <a:pt x="1883391" y="0"/>
                  <a:pt x="1883391" y="0"/>
                </a:cubicBezTo>
                <a:lnTo>
                  <a:pt x="4435522" y="54591"/>
                </a:lnTo>
                <a:cubicBezTo>
                  <a:pt x="4938215" y="143302"/>
                  <a:pt x="4918880" y="337782"/>
                  <a:pt x="4899546" y="532263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>
            <a:off x="4167188" y="5500688"/>
            <a:ext cx="500062" cy="5715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667250" y="6072188"/>
            <a:ext cx="412750" cy="228600"/>
            <a:chOff x="3504" y="3840"/>
            <a:chExt cx="240" cy="144"/>
          </a:xfrm>
        </p:grpSpPr>
        <p:grpSp>
          <p:nvGrpSpPr>
            <p:cNvPr id="1743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4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436" name="Text Box 38"/>
          <p:cNvSpPr txBox="1">
            <a:spLocks noChangeArrowheads="1"/>
          </p:cNvSpPr>
          <p:nvPr/>
        </p:nvSpPr>
        <p:spPr bwMode="auto">
          <a:xfrm>
            <a:off x="488950" y="3141663"/>
            <a:ext cx="1584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glavaMBR</a:t>
            </a:r>
          </a:p>
        </p:txBody>
      </p:sp>
      <p:sp>
        <p:nvSpPr>
          <p:cNvPr id="17437" name="Text Box 39"/>
          <p:cNvSpPr txBox="1">
            <a:spLocks noChangeArrowheads="1"/>
          </p:cNvSpPr>
          <p:nvPr/>
        </p:nvSpPr>
        <p:spPr bwMode="auto">
          <a:xfrm>
            <a:off x="7832725" y="3141663"/>
            <a:ext cx="1728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glavaPrez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Liste s više ključeva - II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z="2400" smtClean="0"/>
              <a:t>kod oblikovanja liste koristit će se adrese pokazivača (adresa adrese atoma) za modificiranje pokazivača na sljedeći atom: 				</a:t>
            </a:r>
          </a:p>
          <a:p>
            <a:pPr lvl="1"/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(*glavap)-&gt;smbr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je pokazivač </a:t>
            </a: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smbr</a:t>
            </a:r>
            <a:r>
              <a:rPr lang="hr-HR" sz="2000" smtClean="0"/>
              <a:t> u atomu na koji pokazuje </a:t>
            </a: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*glavap</a:t>
            </a:r>
          </a:p>
          <a:p>
            <a:pPr lvl="1"/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&amp;((*glavap)-&gt;smbr)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je adresa tog pokazivača</a:t>
            </a:r>
          </a:p>
          <a:p>
            <a:r>
              <a:rPr lang="hr-HR" sz="2400" smtClean="0"/>
              <a:t>alternativno rješenje s varijablom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pom</a:t>
            </a:r>
            <a:r>
              <a:rPr lang="hr-HR" sz="2400" smtClean="0"/>
              <a:t> (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</a:rPr>
              <a:t>pom</a:t>
            </a:r>
            <a:r>
              <a:rPr lang="hr-HR" sz="2400" smtClean="0"/>
              <a:t> je isto što i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</a:rPr>
              <a:t>glavap</a:t>
            </a:r>
            <a:r>
              <a:rPr lang="hr-HR" sz="2400" smtClean="0"/>
              <a:t>)</a:t>
            </a:r>
          </a:p>
          <a:p>
            <a:pPr lvl="1"/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pom</a:t>
            </a:r>
            <a:r>
              <a:rPr lang="hr-HR" sz="2000" smtClean="0"/>
              <a:t> sadrži adresu pokazivača na član liste (atom) s kojim se uspoređuje novi element</a:t>
            </a:r>
          </a:p>
          <a:p>
            <a:pPr lvl="1"/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*pom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je pokazivač na prethodni atom</a:t>
            </a:r>
          </a:p>
          <a:p>
            <a:pPr lvl="1"/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(*pom)-&gt;smbr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je pokazivač na trenutni atom</a:t>
            </a:r>
          </a:p>
          <a:p>
            <a:r>
              <a:rPr lang="hr-HR" sz="2400" smtClean="0"/>
              <a:t>kad se ustanovi da treba ubaciti novi, prekida se pretraga po listi i izmijeni se pokazivač upisan u prethodnom atomu (ili glavi) tako da on sada pokazuje na novi atom</a:t>
            </a:r>
          </a:p>
        </p:txBody>
      </p:sp>
      <p:sp>
        <p:nvSpPr>
          <p:cNvPr id="2464772" name="Rectangle 4"/>
          <p:cNvSpPr>
            <a:spLocks noChangeArrowheads="1"/>
          </p:cNvSpPr>
          <p:nvPr/>
        </p:nvSpPr>
        <p:spPr bwMode="auto">
          <a:xfrm>
            <a:off x="5600700" y="5734050"/>
            <a:ext cx="39719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  <a:defRPr/>
            </a:pPr>
            <a:r>
              <a:rPr lang="hr-HR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</a:t>
            </a:r>
            <a:r>
              <a:rPr lang="hr-HR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r-HR" sz="2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VisestrukaLista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Dvostruko povezana lista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z="2400" smtClean="0"/>
              <a:t>Radi bržeg traženja u oba smjera kretanja po listi, ona može biti dvostruko povezana. Svaki atom osim elementa s podacima, sadrži pokazivač na sljedeći atom i pokazivač na prethodni atom.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000" smtClean="0"/>
              <a:t>Lista ima </a:t>
            </a:r>
            <a:r>
              <a:rPr lang="hr-HR" sz="2000" i="1" smtClean="0"/>
              <a:t>glavu</a:t>
            </a:r>
            <a:r>
              <a:rPr lang="hr-HR" sz="2000" smtClean="0"/>
              <a:t> i </a:t>
            </a:r>
            <a:r>
              <a:rPr lang="hr-HR" sz="2000" i="1" smtClean="0"/>
              <a:t>rep</a:t>
            </a:r>
            <a:r>
              <a:rPr lang="hr-HR" sz="2000" smtClean="0"/>
              <a:t>.</a:t>
            </a:r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 lvl="1">
              <a:lnSpc>
                <a:spcPct val="90000"/>
              </a:lnSpc>
              <a:defRPr/>
            </a:pPr>
            <a:endParaRPr lang="hr-HR" sz="2000" smtClean="0"/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Primjer:  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</a:rPr>
              <a:t>RedListom2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000" smtClean="0"/>
              <a:t>funkcije za dodavanje i skidanje rukuju pokazivačima na </a:t>
            </a:r>
            <a:r>
              <a:rPr lang="hr-HR" sz="2000" smtClean="0">
                <a:solidFill>
                  <a:srgbClr val="FF0000"/>
                </a:solidFill>
              </a:rPr>
              <a:t>glavu</a:t>
            </a:r>
            <a:r>
              <a:rPr lang="hr-HR" sz="2000" smtClean="0"/>
              <a:t> (</a:t>
            </a:r>
            <a:r>
              <a:rPr lang="hr-HR" sz="2000" b="1" smtClean="0">
                <a:latin typeface="Courier New" pitchFamily="49" charset="0"/>
              </a:rPr>
              <a:t>glavap</a:t>
            </a:r>
            <a:r>
              <a:rPr lang="hr-HR" sz="2000" smtClean="0"/>
              <a:t>) i </a:t>
            </a:r>
            <a:r>
              <a:rPr lang="hr-HR" sz="2000" smtClean="0">
                <a:solidFill>
                  <a:srgbClr val="FF0000"/>
                </a:solidFill>
              </a:rPr>
              <a:t>rep</a:t>
            </a:r>
            <a:r>
              <a:rPr lang="hr-HR" sz="2000" smtClean="0"/>
              <a:t> (</a:t>
            </a:r>
            <a:r>
              <a:rPr lang="hr-HR" sz="2000" b="1" smtClean="0">
                <a:latin typeface="Courier New" pitchFamily="49" charset="0"/>
              </a:rPr>
              <a:t>repp</a:t>
            </a:r>
            <a:r>
              <a:rPr lang="hr-HR" sz="2000" smtClean="0"/>
              <a:t>)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2892425" y="3709988"/>
            <a:ext cx="1143000" cy="414337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897188" y="2795588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20675" y="2781300"/>
            <a:ext cx="1782763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64500" y="4691063"/>
            <a:ext cx="412750" cy="228600"/>
            <a:chOff x="3504" y="3840"/>
            <a:chExt cx="240" cy="144"/>
          </a:xfrm>
        </p:grpSpPr>
        <p:grpSp>
          <p:nvGrpSpPr>
            <p:cNvPr id="1949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4606925" y="3695700"/>
            <a:ext cx="1138238" cy="414338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606925" y="278130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6316663" y="3695700"/>
            <a:ext cx="1143000" cy="414338"/>
          </a:xfrm>
          <a:prstGeom prst="rect">
            <a:avLst/>
          </a:prstGeom>
          <a:solidFill>
            <a:srgbClr val="B6540A">
              <a:alpha val="43137"/>
            </a:srgb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321425" y="278130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468" name="Rectangle 9"/>
          <p:cNvSpPr>
            <a:spLocks noChangeArrowheads="1"/>
          </p:cNvSpPr>
          <p:nvPr/>
        </p:nvSpPr>
        <p:spPr bwMode="auto">
          <a:xfrm>
            <a:off x="2892425" y="4125913"/>
            <a:ext cx="1143000" cy="41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469" name="Rectangle 9"/>
          <p:cNvSpPr>
            <a:spLocks noChangeArrowheads="1"/>
          </p:cNvSpPr>
          <p:nvPr/>
        </p:nvSpPr>
        <p:spPr bwMode="auto">
          <a:xfrm>
            <a:off x="4606925" y="4111625"/>
            <a:ext cx="1143000" cy="414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6321425" y="4111625"/>
            <a:ext cx="1143000" cy="414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 flipV="1">
            <a:off x="1223963" y="3179763"/>
            <a:ext cx="0" cy="569912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9"/>
          <p:cNvSpPr>
            <a:spLocks noChangeShapeType="1"/>
          </p:cNvSpPr>
          <p:nvPr/>
        </p:nvSpPr>
        <p:spPr bwMode="auto">
          <a:xfrm flipV="1">
            <a:off x="3889375" y="2890838"/>
            <a:ext cx="647700" cy="1008062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V="1">
            <a:off x="5616575" y="2962275"/>
            <a:ext cx="720725" cy="93662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H="1" flipV="1">
            <a:off x="5749925" y="2852738"/>
            <a:ext cx="714375" cy="150018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39"/>
          <p:cNvSpPr>
            <a:spLocks noChangeShapeType="1"/>
          </p:cNvSpPr>
          <p:nvPr/>
        </p:nvSpPr>
        <p:spPr bwMode="auto">
          <a:xfrm flipH="1" flipV="1">
            <a:off x="4035425" y="2924175"/>
            <a:ext cx="785813" cy="142875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2232025" y="4330700"/>
            <a:ext cx="792163" cy="36036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089150" y="4691063"/>
            <a:ext cx="412750" cy="228600"/>
            <a:chOff x="3504" y="3840"/>
            <a:chExt cx="240" cy="144"/>
          </a:xfrm>
        </p:grpSpPr>
        <p:grpSp>
          <p:nvGrpSpPr>
            <p:cNvPr id="19489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491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0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273050" y="37163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8208963" y="2674938"/>
            <a:ext cx="1422400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*repp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208963" y="3613150"/>
            <a:ext cx="1390650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rep</a:t>
            </a:r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1944688" y="2819400"/>
            <a:ext cx="936625" cy="71438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7273925" y="3898900"/>
            <a:ext cx="1008063" cy="792163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8856663" y="3106738"/>
            <a:ext cx="0" cy="50482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H="1">
            <a:off x="7489825" y="2890838"/>
            <a:ext cx="792163" cy="7143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Text Box 39"/>
          <p:cNvSpPr txBox="1">
            <a:spLocks noChangeArrowheads="1"/>
          </p:cNvSpPr>
          <p:nvPr/>
        </p:nvSpPr>
        <p:spPr bwMode="auto">
          <a:xfrm>
            <a:off x="920750" y="2349500"/>
            <a:ext cx="100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19486" name="Text Box 40"/>
          <p:cNvSpPr txBox="1">
            <a:spLocks noChangeArrowheads="1"/>
          </p:cNvSpPr>
          <p:nvPr/>
        </p:nvSpPr>
        <p:spPr bwMode="auto">
          <a:xfrm>
            <a:off x="488950" y="4292600"/>
            <a:ext cx="1368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glavap</a:t>
            </a:r>
          </a:p>
        </p:txBody>
      </p:sp>
      <p:sp>
        <p:nvSpPr>
          <p:cNvPr id="19487" name="Text Box 41"/>
          <p:cNvSpPr txBox="1">
            <a:spLocks noChangeArrowheads="1"/>
          </p:cNvSpPr>
          <p:nvPr/>
        </p:nvSpPr>
        <p:spPr bwMode="auto">
          <a:xfrm>
            <a:off x="8337550" y="2276475"/>
            <a:ext cx="1295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>
                <a:solidFill>
                  <a:srgbClr val="FF0000"/>
                </a:solidFill>
              </a:rPr>
              <a:t>rep</a:t>
            </a:r>
          </a:p>
        </p:txBody>
      </p:sp>
      <p:sp>
        <p:nvSpPr>
          <p:cNvPr id="19488" name="Text Box 42"/>
          <p:cNvSpPr txBox="1">
            <a:spLocks noChangeArrowheads="1"/>
          </p:cNvSpPr>
          <p:nvPr/>
        </p:nvSpPr>
        <p:spPr bwMode="auto">
          <a:xfrm>
            <a:off x="8408988" y="4076700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repp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73" grpId="0" animBg="1"/>
      <p:bldP spid="3" grpId="0" animBg="1"/>
      <p:bldP spid="5" grpId="0" animBg="1"/>
      <p:bldP spid="6" grpId="0" animBg="1"/>
      <p:bldP spid="7" grpId="0" animBg="1"/>
      <p:bldP spid="8" grpId="0" animBg="1"/>
      <p:bldP spid="6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2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memoriji oblikovati jednostruko povezanu listu. Pojedini element sadrži matični broj (8 znamenki), ime i prezime (24+1 znak) i prolazne ocjene iz do 10 predmeta (cijeli brojevi). Listu oblikovati sortirano po matičnom broju studenta. Napisati funkciju koja će ispisivati matične brojeve, ime i prezime i prosjek ocjena studenata: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Maticni broj	Ime i prezime		Prosjecna ocjena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xxxxxxxx	AAAAAAAAAAAAAAAAAAAAAAAA		x.xx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latin typeface="Courier New" pitchFamily="49" charset="0"/>
              </a:rPr>
              <a:t>xxxxxxxx	AAAAAAAAAAAAAAAAAAAAAAAA		x.xx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>
                <a:latin typeface="Courier New" pitchFamily="49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/>
              <a:t>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	void ispisi (atom *glava);</a:t>
            </a:r>
            <a:endParaRPr lang="hr-HR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memoriji oblikovati linearnu listu. U pojedini atom liste upisati:</a:t>
            </a:r>
          </a:p>
          <a:p>
            <a:pPr lvl="1">
              <a:defRPr/>
            </a:pPr>
            <a:r>
              <a:rPr lang="hr-HR" smtClean="0"/>
              <a:t>matični broj studenta (4 znamenke)</a:t>
            </a:r>
          </a:p>
          <a:p>
            <a:pPr lvl="1">
              <a:defRPr/>
            </a:pPr>
            <a:r>
              <a:rPr lang="hr-HR" smtClean="0"/>
              <a:t>ime i prezime (30+1 znakova)</a:t>
            </a:r>
          </a:p>
          <a:p>
            <a:pPr lvl="1">
              <a:defRPr/>
            </a:pPr>
            <a:r>
              <a:rPr lang="hr-HR" smtClean="0"/>
              <a:t>ocjenu (cijeli broj)</a:t>
            </a:r>
          </a:p>
          <a:p>
            <a:pPr lvl="1">
              <a:defRPr/>
            </a:pPr>
            <a:r>
              <a:rPr lang="hr-HR" smtClean="0"/>
              <a:t>pokazivač na sljedeći atom</a:t>
            </a:r>
          </a:p>
          <a:p>
            <a:pPr>
              <a:defRPr/>
            </a:pPr>
            <a:r>
              <a:rPr lang="hr-HR" smtClean="0"/>
              <a:t>Napisati funkciju koja će iz liste izbrisati sve zapise koji sadrže ocjenu 1.  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void brisi (atom **glava);</a:t>
            </a:r>
            <a:endParaRPr lang="hr-HR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4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Strukturu red realizirati kao memorijski rezidentnu listu. Jedan element sadrži </a:t>
            </a:r>
            <a:r>
              <a:rPr lang="hr-HR" smtClean="0">
                <a:solidFill>
                  <a:srgbClr val="FF0000"/>
                </a:solidFill>
              </a:rPr>
              <a:t>šifru</a:t>
            </a:r>
            <a:r>
              <a:rPr lang="hr-HR" smtClean="0"/>
              <a:t> (cijeli broj) i </a:t>
            </a:r>
            <a:r>
              <a:rPr lang="hr-HR" smtClean="0">
                <a:solidFill>
                  <a:srgbClr val="FF0000"/>
                </a:solidFill>
              </a:rPr>
              <a:t>naziv</a:t>
            </a:r>
            <a:r>
              <a:rPr lang="hr-HR" smtClean="0"/>
              <a:t> (15+1 znakova). Treba napisati funkciju koja dodaje i funkciju koja briše element iz reda. Ako je operacija uspjela, funkcija vraća vrijednost 1, a ako nije, vraća 0.</a:t>
            </a:r>
          </a:p>
          <a:p>
            <a:pPr lvl="1">
              <a:defRPr/>
            </a:pPr>
            <a:r>
              <a:rPr lang="hr-HR" smtClean="0"/>
              <a:t>Napomena: Novi element dodaje se na kraj liste i pamti se pokazivač na zadnji element, a elementi se skidaju iz reda od glave liste.</a:t>
            </a:r>
          </a:p>
          <a:p>
            <a:pPr lvl="1"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Napisati funkciju za oblikovanje memorijski rezidentne linearne jednostruko povezane liste u koju su upisani </a:t>
            </a:r>
            <a:r>
              <a:rPr lang="hr-HR" smtClean="0">
                <a:solidFill>
                  <a:srgbClr val="FF0000"/>
                </a:solidFill>
              </a:rPr>
              <a:t>šifra artikla </a:t>
            </a:r>
            <a:r>
              <a:rPr lang="hr-HR" smtClean="0"/>
              <a:t>(cijeli broj) i </a:t>
            </a:r>
            <a:r>
              <a:rPr lang="hr-HR" smtClean="0">
                <a:solidFill>
                  <a:srgbClr val="FF0000"/>
                </a:solidFill>
              </a:rPr>
              <a:t>naziv artikla </a:t>
            </a:r>
            <a:r>
              <a:rPr lang="hr-HR" smtClean="0"/>
              <a:t>(15+1 znakova). Lista je poredana po šifri artikala. Napisati funkciju za pronalaženje člana liste sa zadanom šifrom artikla. </a:t>
            </a:r>
            <a:br>
              <a:rPr lang="hr-HR" smtClean="0"/>
            </a:br>
            <a:r>
              <a:rPr lang="hr-HR" smtClean="0"/>
              <a:t/>
            </a:r>
            <a:br>
              <a:rPr lang="hr-HR" smtClean="0"/>
            </a:br>
            <a:r>
              <a:rPr lang="hr-HR" smtClean="0"/>
              <a:t>Ulazni argumenti su glava liste i šifra artikla, a izlazni argument je naziv artikla. </a:t>
            </a:r>
            <a:br>
              <a:rPr lang="hr-HR" smtClean="0"/>
            </a:br>
            <a:r>
              <a:rPr lang="hr-HR" smtClean="0"/>
              <a:t/>
            </a:r>
            <a:br>
              <a:rPr lang="hr-HR" smtClean="0"/>
            </a:br>
            <a:r>
              <a:rPr lang="hr-HR" smtClean="0"/>
              <a:t>Funkcija vraća rezultat 0 ako šifra nije nađena, a 1 ako jest.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6148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6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Napisati funkciju za oblikovanje uzlazno poredane liste. Listu pohraniti u neformatiranu datoteku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lista</a:t>
            </a:r>
            <a:r>
              <a:rPr lang="hr-HR" smtClean="0"/>
              <a:t>. Napisati funkciju za logičko brisanje čvora sa zadanim ključem. Ulazni podatak je zadana vrijednost ključa. Ulazno-izlazni  podatak je glava liste. Funkcija vraća vrijednost 1 ako je brisanje uspjelo, a vrijednost 0 ako čvor sa zadanim ključem nije bio pronađen. Pojedini atom sadrži:</a:t>
            </a:r>
          </a:p>
          <a:p>
            <a:pPr lvl="2"/>
            <a:r>
              <a:rPr lang="hr-HR" smtClean="0"/>
              <a:t>kućni telefonski broj (4 znamenke)</a:t>
            </a:r>
          </a:p>
          <a:p>
            <a:pPr lvl="2"/>
            <a:r>
              <a:rPr lang="hr-HR" smtClean="0"/>
              <a:t>prezime (15+1 slovo)</a:t>
            </a:r>
          </a:p>
          <a:p>
            <a:pPr lvl="2"/>
            <a:r>
              <a:rPr lang="hr-HR" smtClean="0"/>
              <a:t>ime (15+1 slovo)</a:t>
            </a:r>
          </a:p>
          <a:p>
            <a:pPr lvl="1"/>
            <a:r>
              <a:rPr lang="hr-HR" smtClean="0"/>
              <a:t>Kućni telefonski broj jest ključ. Zadnji član liste ima pokazivač s vrijednošću -1.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Napisati funkciju za oblikovanjem jednostruko povezane silazno poredane liste. Lista je pohranjena u neformatiranom obliku u datoteci. Glava liste je zapisana na početku datoteke. Funkcija vraća vrijednost 1 ako je dodavanje uspjelo, a vrijednost 0 ako nije. Pojedini čvor sadrži </a:t>
            </a:r>
            <a:r>
              <a:rPr lang="hr-HR" smtClean="0">
                <a:solidFill>
                  <a:srgbClr val="FF0000"/>
                </a:solidFill>
              </a:rPr>
              <a:t>šifru</a:t>
            </a:r>
            <a:r>
              <a:rPr lang="hr-HR" smtClean="0"/>
              <a:t> (4 znamenke) i </a:t>
            </a:r>
            <a:r>
              <a:rPr lang="hr-HR" smtClean="0">
                <a:solidFill>
                  <a:srgbClr val="FF0000"/>
                </a:solidFill>
              </a:rPr>
              <a:t>naziv artikla </a:t>
            </a:r>
            <a:r>
              <a:rPr lang="hr-HR" smtClean="0"/>
              <a:t>(15+1 slovo). Šifra jest ključ.</a:t>
            </a:r>
          </a:p>
          <a:p>
            <a:pPr>
              <a:defRPr/>
            </a:pPr>
            <a:r>
              <a:rPr lang="hr-HR" smtClean="0"/>
              <a:t>Prototip funkcije 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int dodaj (int sifra, char* naziv, const char *ime_dat);</a:t>
            </a:r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b="1" smtClean="0">
              <a:latin typeface="Times New Roman" pitchFamily="18" charset="0"/>
            </a:endParaRPr>
          </a:p>
        </p:txBody>
      </p:sp>
      <p:sp>
        <p:nvSpPr>
          <p:cNvPr id="1688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Zadan je niz ulaznih podataka tipa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r-HR" smtClean="0"/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/>
              <a:t>	</a:t>
            </a:r>
            <a:r>
              <a:rPr lang="hr-HR" sz="2800" b="1" smtClean="0"/>
              <a:t>11, 15, 12, 5, 4, 10</a:t>
            </a:r>
            <a:endParaRPr lang="hr-HR" b="1" smtClean="0"/>
          </a:p>
          <a:p>
            <a:pPr>
              <a:buFont typeface="Monotype Sorts" pitchFamily="2" charset="2"/>
              <a:buNone/>
              <a:defRPr/>
            </a:pPr>
            <a:r>
              <a:rPr lang="hr-HR" smtClean="0"/>
              <a:t>	Treba napisati sadržaj datoteke u kojoj su ovi ulazni podaci pohranjeni kao jednostruko povezana lista sortirana rastućim redosljedom. Upisati adrese i vrijednosti pojedinih zapisa. Pretpostaviti da je glava liste upisana na početku datoteke.</a:t>
            </a:r>
          </a:p>
          <a:p>
            <a:pPr lvl="1"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Napisati program za oblikovanje i brisanje dvostruko povezane liste, analogno onome za jednostruko povezanu listu.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Jednostruko povezane liste</a:t>
            </a:r>
          </a:p>
          <a:p>
            <a:pPr>
              <a:defRPr/>
            </a:pPr>
            <a:r>
              <a:rPr lang="hr-HR" smtClean="0"/>
              <a:t>Dvostruko povezane liste</a:t>
            </a:r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>
                <a:latin typeface="+mn-lt"/>
              </a:rPr>
              <a:t>Povezane liste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Općenita linearna jednostruko povezana lista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981075"/>
            <a:ext cx="9359900" cy="5349875"/>
          </a:xfrm>
        </p:spPr>
        <p:txBody>
          <a:bodyPr/>
          <a:lstStyle/>
          <a:p>
            <a:pPr>
              <a:defRPr/>
            </a:pPr>
            <a:r>
              <a:rPr lang="hr-HR" smtClean="0"/>
              <a:t>podatak je moguće u listu umetnuti:</a:t>
            </a:r>
          </a:p>
          <a:p>
            <a:pPr lvl="1">
              <a:defRPr/>
            </a:pPr>
            <a:r>
              <a:rPr lang="hr-HR" smtClean="0"/>
              <a:t>na početak liste (isto kao na stog)</a:t>
            </a:r>
          </a:p>
          <a:p>
            <a:pPr lvl="1">
              <a:defRPr/>
            </a:pPr>
            <a:r>
              <a:rPr lang="hr-HR" smtClean="0"/>
              <a:t>iza nekog elementa na listi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167063" y="4857750"/>
            <a:ext cx="1143000" cy="4143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71825" y="3943350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8198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10" name="Freeform 9"/>
          <p:cNvSpPr/>
          <p:nvPr/>
        </p:nvSpPr>
        <p:spPr bwMode="auto">
          <a:xfrm>
            <a:off x="1666875" y="3357563"/>
            <a:ext cx="1773238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00" name="Group 25"/>
          <p:cNvGrpSpPr>
            <a:grpSpLocks/>
          </p:cNvGrpSpPr>
          <p:nvPr/>
        </p:nvGrpSpPr>
        <p:grpSpPr bwMode="auto">
          <a:xfrm>
            <a:off x="6953250" y="5643563"/>
            <a:ext cx="412750" cy="228600"/>
            <a:chOff x="3504" y="3840"/>
            <a:chExt cx="240" cy="144"/>
          </a:xfrm>
        </p:grpSpPr>
        <p:grpSp>
          <p:nvGrpSpPr>
            <p:cNvPr id="821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821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66688" y="2857500"/>
            <a:ext cx="9501187" cy="350043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787775" y="3486150"/>
            <a:ext cx="1236663" cy="2676525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962" h="2676667">
                <a:moveTo>
                  <a:pt x="0" y="1675687"/>
                </a:moveTo>
                <a:cubicBezTo>
                  <a:pt x="122694" y="1908161"/>
                  <a:pt x="404270" y="2474045"/>
                  <a:pt x="624609" y="2575356"/>
                </a:cubicBezTo>
                <a:cubicBezTo>
                  <a:pt x="844948" y="2676667"/>
                  <a:pt x="1192881" y="2622370"/>
                  <a:pt x="1322033" y="2283551"/>
                </a:cubicBezTo>
                <a:cubicBezTo>
                  <a:pt x="1440686" y="1738397"/>
                  <a:pt x="1340114" y="920449"/>
                  <a:pt x="1399524" y="542440"/>
                </a:cubicBezTo>
                <a:cubicBezTo>
                  <a:pt x="1458934" y="164431"/>
                  <a:pt x="1582921" y="30996"/>
                  <a:pt x="1678494" y="15498"/>
                </a:cubicBezTo>
                <a:cubicBezTo>
                  <a:pt x="1774067" y="0"/>
                  <a:pt x="1873514" y="224725"/>
                  <a:pt x="1972962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3" name="Line 39"/>
          <p:cNvSpPr>
            <a:spLocks noChangeShapeType="1"/>
          </p:cNvSpPr>
          <p:nvPr/>
        </p:nvSpPr>
        <p:spPr bwMode="auto">
          <a:xfrm>
            <a:off x="7169150" y="5284788"/>
            <a:ext cx="0" cy="358775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881563" y="4843463"/>
            <a:ext cx="1138237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8815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591300" y="4843463"/>
            <a:ext cx="1143000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596063" y="3929063"/>
            <a:ext cx="1138237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63</a:t>
            </a:r>
          </a:p>
        </p:txBody>
      </p:sp>
      <p:sp>
        <p:nvSpPr>
          <p:cNvPr id="27" name="Freeform 26"/>
          <p:cNvSpPr/>
          <p:nvPr/>
        </p:nvSpPr>
        <p:spPr bwMode="auto">
          <a:xfrm>
            <a:off x="5595938" y="3500438"/>
            <a:ext cx="1236662" cy="2676525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962" h="2676667">
                <a:moveTo>
                  <a:pt x="0" y="1675687"/>
                </a:moveTo>
                <a:cubicBezTo>
                  <a:pt x="122694" y="1908161"/>
                  <a:pt x="404270" y="2474045"/>
                  <a:pt x="624609" y="2575356"/>
                </a:cubicBezTo>
                <a:cubicBezTo>
                  <a:pt x="844948" y="2676667"/>
                  <a:pt x="1192881" y="2622370"/>
                  <a:pt x="1322033" y="2283551"/>
                </a:cubicBezTo>
                <a:cubicBezTo>
                  <a:pt x="1440686" y="1738397"/>
                  <a:pt x="1340114" y="920449"/>
                  <a:pt x="1399524" y="542440"/>
                </a:cubicBezTo>
                <a:cubicBezTo>
                  <a:pt x="1458934" y="164431"/>
                  <a:pt x="1582921" y="30996"/>
                  <a:pt x="1678494" y="15498"/>
                </a:cubicBezTo>
                <a:cubicBezTo>
                  <a:pt x="1774067" y="0"/>
                  <a:pt x="1873514" y="224725"/>
                  <a:pt x="1972962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9" name="Rectangle 22"/>
          <p:cNvSpPr>
            <a:spLocks noChangeArrowheads="1"/>
          </p:cNvSpPr>
          <p:nvPr/>
        </p:nvSpPr>
        <p:spPr bwMode="auto">
          <a:xfrm>
            <a:off x="776288" y="3500438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Napisati program koji će pročitati niz cijelih brojeva i od njih oblikovati linearnu jednostruko povezanu listu tako da podaci budu u rastućem nizu. Ispisati redom sadržaj liste. Učitavati podatke koje se želi brisati iz liste. Program se završava kad se upiše podatak koji ne postoji u listi.</a:t>
            </a:r>
          </a:p>
          <a:p>
            <a:pPr>
              <a:defRPr/>
            </a:pPr>
            <a:endParaRPr lang="hr-HR" smtClean="0"/>
          </a:p>
        </p:txBody>
      </p:sp>
      <p:sp>
        <p:nvSpPr>
          <p:cNvPr id="9220" name="Rectangle 13"/>
          <p:cNvSpPr>
            <a:spLocks noChangeArrowheads="1"/>
          </p:cNvSpPr>
          <p:nvPr/>
        </p:nvSpPr>
        <p:spPr bwMode="auto">
          <a:xfrm>
            <a:off x="7453313" y="5786438"/>
            <a:ext cx="2165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400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</a:rPr>
              <a:t> Lista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Dvostruki pokazivači i adrese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z="2400" b="1" smtClean="0">
                <a:latin typeface="Courier New" pitchFamily="49" charset="0"/>
              </a:rPr>
              <a:t>glavap</a:t>
            </a:r>
            <a:r>
              <a:rPr lang="hr-HR" sz="2400" smtClean="0">
                <a:latin typeface="Courier New" pitchFamily="49" charset="0"/>
              </a:rPr>
              <a:t> </a:t>
            </a:r>
            <a:r>
              <a:rPr lang="hr-HR" sz="2400" smtClean="0"/>
              <a:t>sadrži adresu pokazivača na prvi član liste, tj. </a:t>
            </a:r>
            <a:r>
              <a:rPr lang="hr-HR" sz="2400" b="1" smtClean="0">
                <a:latin typeface="Courier New" pitchFamily="49" charset="0"/>
                <a:cs typeface="Courier New" pitchFamily="49" charset="0"/>
              </a:rPr>
              <a:t>&amp;(atom*) </a:t>
            </a:r>
            <a:r>
              <a:rPr lang="hr-HR" sz="2400" smtClean="0"/>
              <a:t>ili </a:t>
            </a:r>
            <a:r>
              <a:rPr lang="hr-HR" sz="2400" b="1" smtClean="0">
                <a:latin typeface="Courier New" pitchFamily="49" charset="0"/>
                <a:cs typeface="Courier New" pitchFamily="49" charset="0"/>
              </a:rPr>
              <a:t>&amp;(&amp;(atom))</a:t>
            </a:r>
          </a:p>
          <a:p>
            <a:pPr>
              <a:defRPr/>
            </a:pPr>
            <a:r>
              <a:rPr lang="hr-HR" sz="2400" b="1" smtClean="0">
                <a:latin typeface="Courier New" pitchFamily="49" charset="0"/>
              </a:rPr>
              <a:t>*glavap </a:t>
            </a:r>
            <a:r>
              <a:rPr lang="hr-HR" sz="2400" smtClean="0"/>
              <a:t>sadrži pokazivač na prvi član liste, tj </a:t>
            </a:r>
            <a:r>
              <a:rPr lang="hr-HR" sz="2400" b="1" smtClean="0">
                <a:latin typeface="Courier New" pitchFamily="49" charset="0"/>
                <a:cs typeface="Courier New" pitchFamily="49" charset="0"/>
              </a:rPr>
              <a:t>(atom*) </a:t>
            </a:r>
            <a:r>
              <a:rPr lang="hr-HR" sz="2400" smtClean="0"/>
              <a:t>ili </a:t>
            </a:r>
            <a:r>
              <a:rPr lang="hr-HR" sz="2400" b="1" smtClean="0">
                <a:latin typeface="Courier New" pitchFamily="49" charset="0"/>
                <a:cs typeface="Courier New" pitchFamily="49" charset="0"/>
              </a:rPr>
              <a:t>(&amp;atom)</a:t>
            </a:r>
          </a:p>
          <a:p>
            <a:pPr>
              <a:defRPr/>
            </a:pPr>
            <a:r>
              <a:rPr lang="hr-HR" sz="2400" b="1" smtClean="0">
                <a:latin typeface="Courier New" pitchFamily="49" charset="0"/>
              </a:rPr>
              <a:t>**glavap </a:t>
            </a:r>
            <a:r>
              <a:rPr lang="hr-HR" sz="2400" smtClean="0"/>
              <a:t>je prvi član liste, tj. </a:t>
            </a:r>
            <a:r>
              <a:rPr lang="hr-HR" sz="2400" b="1" smtClean="0">
                <a:latin typeface="Courier New" pitchFamily="49" charset="0"/>
                <a:cs typeface="Courier New" pitchFamily="49" charset="0"/>
              </a:rPr>
              <a:t>atom</a:t>
            </a:r>
          </a:p>
          <a:p>
            <a:pPr>
              <a:defRPr/>
            </a:pPr>
            <a:r>
              <a:rPr lang="hr-HR" sz="2400" b="1" smtClean="0">
                <a:solidFill>
                  <a:srgbClr val="FF0000"/>
                </a:solidFill>
                <a:effectLst/>
              </a:rPr>
              <a:t>glava </a:t>
            </a:r>
            <a:r>
              <a:rPr lang="hr-HR" sz="2400" smtClean="0">
                <a:effectLst/>
              </a:rPr>
              <a:t>je glava liste u pozivnom programu</a:t>
            </a:r>
            <a:endParaRPr lang="hr-HR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hr-HR" sz="2400" smtClean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596063" y="5143500"/>
            <a:ext cx="1143000" cy="4143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96063" y="4229100"/>
            <a:ext cx="11430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0246" name="Rectangle 24"/>
          <p:cNvSpPr>
            <a:spLocks noChangeArrowheads="1"/>
          </p:cNvSpPr>
          <p:nvPr/>
        </p:nvSpPr>
        <p:spPr bwMode="auto">
          <a:xfrm>
            <a:off x="3440113" y="4678363"/>
            <a:ext cx="1714500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sp>
        <p:nvSpPr>
          <p:cNvPr id="22" name="Freeform 21"/>
          <p:cNvSpPr/>
          <p:nvPr/>
        </p:nvSpPr>
        <p:spPr bwMode="auto">
          <a:xfrm>
            <a:off x="4953000" y="4143375"/>
            <a:ext cx="1833563" cy="741363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  <a:gd name="connsiteX0" fmla="*/ 0 w 2045777"/>
              <a:gd name="connsiteY0" fmla="*/ 653512 h 1457206"/>
              <a:gd name="connsiteX1" fmla="*/ 898902 w 2045777"/>
              <a:gd name="connsiteY1" fmla="*/ 1381932 h 1457206"/>
              <a:gd name="connsiteX2" fmla="*/ 1187751 w 2045777"/>
              <a:gd name="connsiteY2" fmla="*/ 201868 h 1457206"/>
              <a:gd name="connsiteX3" fmla="*/ 2045777 w 2045777"/>
              <a:gd name="connsiteY3" fmla="*/ 328048 h 1457206"/>
              <a:gd name="connsiteX0" fmla="*/ 0 w 1827521"/>
              <a:gd name="connsiteY0" fmla="*/ 919265 h 1722959"/>
              <a:gd name="connsiteX1" fmla="*/ 898902 w 1827521"/>
              <a:gd name="connsiteY1" fmla="*/ 1647685 h 1722959"/>
              <a:gd name="connsiteX2" fmla="*/ 1187751 w 1827521"/>
              <a:gd name="connsiteY2" fmla="*/ 467621 h 1722959"/>
              <a:gd name="connsiteX3" fmla="*/ 1827521 w 1827521"/>
              <a:gd name="connsiteY3" fmla="*/ 328048 h 1722959"/>
              <a:gd name="connsiteX0" fmla="*/ 0 w 1827521"/>
              <a:gd name="connsiteY0" fmla="*/ 919265 h 1457206"/>
              <a:gd name="connsiteX1" fmla="*/ 680647 w 1827521"/>
              <a:gd name="connsiteY1" fmla="*/ 1381932 h 1457206"/>
              <a:gd name="connsiteX2" fmla="*/ 1187751 w 1827521"/>
              <a:gd name="connsiteY2" fmla="*/ 467621 h 1457206"/>
              <a:gd name="connsiteX3" fmla="*/ 1827521 w 1827521"/>
              <a:gd name="connsiteY3" fmla="*/ 328048 h 1457206"/>
              <a:gd name="connsiteX0" fmla="*/ 0 w 1827521"/>
              <a:gd name="connsiteY0" fmla="*/ 919265 h 1350634"/>
              <a:gd name="connsiteX1" fmla="*/ 953378 w 1827521"/>
              <a:gd name="connsiteY1" fmla="*/ 1116179 h 1350634"/>
              <a:gd name="connsiteX2" fmla="*/ 1187751 w 1827521"/>
              <a:gd name="connsiteY2" fmla="*/ 467621 h 1350634"/>
              <a:gd name="connsiteX3" fmla="*/ 1827521 w 1827521"/>
              <a:gd name="connsiteY3" fmla="*/ 328048 h 1350634"/>
              <a:gd name="connsiteX0" fmla="*/ 0 w 1827521"/>
              <a:gd name="connsiteY0" fmla="*/ 1273532 h 1704902"/>
              <a:gd name="connsiteX1" fmla="*/ 953378 w 1827521"/>
              <a:gd name="connsiteY1" fmla="*/ 1116179 h 1704902"/>
              <a:gd name="connsiteX2" fmla="*/ 1187751 w 1827521"/>
              <a:gd name="connsiteY2" fmla="*/ 467621 h 1704902"/>
              <a:gd name="connsiteX3" fmla="*/ 1827521 w 1827521"/>
              <a:gd name="connsiteY3" fmla="*/ 328048 h 1704902"/>
              <a:gd name="connsiteX0" fmla="*/ 0 w 1827521"/>
              <a:gd name="connsiteY0" fmla="*/ 1273532 h 1273533"/>
              <a:gd name="connsiteX1" fmla="*/ 953378 w 1827521"/>
              <a:gd name="connsiteY1" fmla="*/ 1116179 h 1273533"/>
              <a:gd name="connsiteX2" fmla="*/ 1187751 w 1827521"/>
              <a:gd name="connsiteY2" fmla="*/ 467621 h 1273533"/>
              <a:gd name="connsiteX3" fmla="*/ 1827521 w 1827521"/>
              <a:gd name="connsiteY3" fmla="*/ 328048 h 1273533"/>
              <a:gd name="connsiteX0" fmla="*/ 0 w 1827521"/>
              <a:gd name="connsiteY0" fmla="*/ 1273532 h 1273532"/>
              <a:gd name="connsiteX1" fmla="*/ 953378 w 1827521"/>
              <a:gd name="connsiteY1" fmla="*/ 1116179 h 1273532"/>
              <a:gd name="connsiteX2" fmla="*/ 1378651 w 1827521"/>
              <a:gd name="connsiteY2" fmla="*/ 467621 h 1273532"/>
              <a:gd name="connsiteX3" fmla="*/ 1827521 w 1827521"/>
              <a:gd name="connsiteY3" fmla="*/ 328048 h 1273532"/>
              <a:gd name="connsiteX0" fmla="*/ 0 w 2100252"/>
              <a:gd name="connsiteY0" fmla="*/ 919264 h 919264"/>
              <a:gd name="connsiteX1" fmla="*/ 953378 w 2100252"/>
              <a:gd name="connsiteY1" fmla="*/ 761911 h 919264"/>
              <a:gd name="connsiteX2" fmla="*/ 1378651 w 2100252"/>
              <a:gd name="connsiteY2" fmla="*/ 113353 h 919264"/>
              <a:gd name="connsiteX3" fmla="*/ 2100252 w 2100252"/>
              <a:gd name="connsiteY3" fmla="*/ 328048 h 91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52" h="919264">
                <a:moveTo>
                  <a:pt x="0" y="919264"/>
                </a:moveTo>
                <a:cubicBezTo>
                  <a:pt x="624774" y="917794"/>
                  <a:pt x="723603" y="896229"/>
                  <a:pt x="953378" y="761911"/>
                </a:cubicBezTo>
                <a:cubicBezTo>
                  <a:pt x="1183153" y="627593"/>
                  <a:pt x="1187505" y="185663"/>
                  <a:pt x="1378651" y="113353"/>
                </a:cubicBezTo>
                <a:cubicBezTo>
                  <a:pt x="1569797" y="41043"/>
                  <a:pt x="1916855" y="0"/>
                  <a:pt x="2100252" y="328048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48" name="Group 25"/>
          <p:cNvGrpSpPr>
            <a:grpSpLocks/>
          </p:cNvGrpSpPr>
          <p:nvPr/>
        </p:nvGrpSpPr>
        <p:grpSpPr bwMode="auto">
          <a:xfrm>
            <a:off x="8739188" y="5929313"/>
            <a:ext cx="412750" cy="228600"/>
            <a:chOff x="3504" y="3840"/>
            <a:chExt cx="240" cy="144"/>
          </a:xfrm>
        </p:grpSpPr>
        <p:grpSp>
          <p:nvGrpSpPr>
            <p:cNvPr id="10261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0263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2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7100888" y="4049713"/>
            <a:ext cx="1474787" cy="2255837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972962"/>
              <a:gd name="connsiteY0" fmla="*/ 1675687 h 2676667"/>
              <a:gd name="connsiteX1" fmla="*/ 624609 w 1972962"/>
              <a:gd name="connsiteY1" fmla="*/ 2575356 h 2676667"/>
              <a:gd name="connsiteX2" fmla="*/ 1322033 w 1972962"/>
              <a:gd name="connsiteY2" fmla="*/ 2283551 h 2676667"/>
              <a:gd name="connsiteX3" fmla="*/ 1399524 w 1972962"/>
              <a:gd name="connsiteY3" fmla="*/ 542440 h 2676667"/>
              <a:gd name="connsiteX4" fmla="*/ 1678494 w 1972962"/>
              <a:gd name="connsiteY4" fmla="*/ 15498 h 2676667"/>
              <a:gd name="connsiteX5" fmla="*/ 1972962 w 1972962"/>
              <a:gd name="connsiteY5" fmla="*/ 449450 h 2676667"/>
              <a:gd name="connsiteX0" fmla="*/ 0 w 2352801"/>
              <a:gd name="connsiteY0" fmla="*/ 1718771 h 2719751"/>
              <a:gd name="connsiteX1" fmla="*/ 624609 w 2352801"/>
              <a:gd name="connsiteY1" fmla="*/ 2618440 h 2719751"/>
              <a:gd name="connsiteX2" fmla="*/ 1322033 w 2352801"/>
              <a:gd name="connsiteY2" fmla="*/ 2326635 h 2719751"/>
              <a:gd name="connsiteX3" fmla="*/ 1399524 w 2352801"/>
              <a:gd name="connsiteY3" fmla="*/ 585524 h 2719751"/>
              <a:gd name="connsiteX4" fmla="*/ 1678494 w 2352801"/>
              <a:gd name="connsiteY4" fmla="*/ 58582 h 2719751"/>
              <a:gd name="connsiteX5" fmla="*/ 2352801 w 2352801"/>
              <a:gd name="connsiteY5" fmla="*/ 234028 h 271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2801" h="2719751">
                <a:moveTo>
                  <a:pt x="0" y="1718771"/>
                </a:moveTo>
                <a:cubicBezTo>
                  <a:pt x="122694" y="1951245"/>
                  <a:pt x="404270" y="2517129"/>
                  <a:pt x="624609" y="2618440"/>
                </a:cubicBezTo>
                <a:cubicBezTo>
                  <a:pt x="844948" y="2719751"/>
                  <a:pt x="1192881" y="2665454"/>
                  <a:pt x="1322033" y="2326635"/>
                </a:cubicBezTo>
                <a:cubicBezTo>
                  <a:pt x="1440686" y="1781481"/>
                  <a:pt x="1340114" y="963533"/>
                  <a:pt x="1399524" y="585524"/>
                </a:cubicBezTo>
                <a:cubicBezTo>
                  <a:pt x="1458934" y="207515"/>
                  <a:pt x="1519614" y="117165"/>
                  <a:pt x="1678494" y="58582"/>
                </a:cubicBezTo>
                <a:cubicBezTo>
                  <a:pt x="1837374" y="-1"/>
                  <a:pt x="2253353" y="9303"/>
                  <a:pt x="2352801" y="234028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0" name="Line 39"/>
          <p:cNvSpPr>
            <a:spLocks noChangeShapeType="1"/>
          </p:cNvSpPr>
          <p:nvPr/>
        </p:nvSpPr>
        <p:spPr bwMode="auto">
          <a:xfrm>
            <a:off x="8955088" y="5570538"/>
            <a:ext cx="0" cy="358775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8377238" y="5129213"/>
            <a:ext cx="1143000" cy="4143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382000" y="4214813"/>
            <a:ext cx="1138238" cy="914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63</a:t>
            </a:r>
          </a:p>
        </p:txBody>
      </p:sp>
      <p:sp>
        <p:nvSpPr>
          <p:cNvPr id="10253" name="Rectangle 24"/>
          <p:cNvSpPr>
            <a:spLocks noChangeArrowheads="1"/>
          </p:cNvSpPr>
          <p:nvPr/>
        </p:nvSpPr>
        <p:spPr bwMode="auto">
          <a:xfrm>
            <a:off x="296863" y="4630738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1792288" y="4702175"/>
            <a:ext cx="1928812" cy="42862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5" name="Rectangle 37"/>
          <p:cNvSpPr>
            <a:spLocks noChangeArrowheads="1"/>
          </p:cNvSpPr>
          <p:nvPr/>
        </p:nvSpPr>
        <p:spPr bwMode="auto">
          <a:xfrm>
            <a:off x="2506663" y="4059238"/>
            <a:ext cx="2803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/>
              <a:t>*glavap=glava=&amp;atom</a:t>
            </a:r>
            <a:endParaRPr lang="hr-HR" sz="1800">
              <a:solidFill>
                <a:schemeClr val="tx1"/>
              </a:solidFill>
            </a:endParaRPr>
          </a:p>
        </p:txBody>
      </p:sp>
      <p:sp>
        <p:nvSpPr>
          <p:cNvPr id="10256" name="Rectangle 38"/>
          <p:cNvSpPr>
            <a:spLocks noChangeArrowheads="1"/>
          </p:cNvSpPr>
          <p:nvPr/>
        </p:nvSpPr>
        <p:spPr bwMode="auto">
          <a:xfrm>
            <a:off x="5738813" y="3643313"/>
            <a:ext cx="2941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/>
              <a:t>**glavap=*glava=atom</a:t>
            </a:r>
            <a:endParaRPr lang="hr-HR" sz="1800">
              <a:solidFill>
                <a:schemeClr val="tx1"/>
              </a:solidFill>
            </a:endParaRPr>
          </a:p>
        </p:txBody>
      </p:sp>
      <p:sp>
        <p:nvSpPr>
          <p:cNvPr id="10257" name="Rectangle 39"/>
          <p:cNvSpPr>
            <a:spLocks noChangeArrowheads="1"/>
          </p:cNvSpPr>
          <p:nvPr/>
        </p:nvSpPr>
        <p:spPr bwMode="auto">
          <a:xfrm>
            <a:off x="125413" y="5202238"/>
            <a:ext cx="3217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/>
              <a:t>glavap=&amp;</a:t>
            </a:r>
            <a:r>
              <a:rPr lang="hr-HR" sz="1800">
                <a:solidFill>
                  <a:srgbClr val="FF0000"/>
                </a:solidFill>
              </a:rPr>
              <a:t>glava</a:t>
            </a:r>
            <a:r>
              <a:rPr lang="hr-HR" sz="1800"/>
              <a:t>=&amp;(&amp;atom)</a:t>
            </a:r>
            <a:endParaRPr lang="hr-HR" sz="1800">
              <a:solidFill>
                <a:schemeClr val="tx1"/>
              </a:solidFill>
            </a:endParaRPr>
          </a:p>
        </p:txBody>
      </p:sp>
      <p:sp>
        <p:nvSpPr>
          <p:cNvPr id="10258" name="Rectangle 23"/>
          <p:cNvSpPr>
            <a:spLocks noChangeArrowheads="1"/>
          </p:cNvSpPr>
          <p:nvPr/>
        </p:nvSpPr>
        <p:spPr bwMode="auto">
          <a:xfrm>
            <a:off x="344488" y="4292600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glavap</a:t>
            </a:r>
          </a:p>
        </p:txBody>
      </p:sp>
      <p:sp>
        <p:nvSpPr>
          <p:cNvPr id="10259" name="Rectangle 24"/>
          <p:cNvSpPr>
            <a:spLocks noChangeArrowheads="1"/>
          </p:cNvSpPr>
          <p:nvPr/>
        </p:nvSpPr>
        <p:spPr bwMode="auto">
          <a:xfrm>
            <a:off x="3800475" y="5013325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6465888" y="49418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/>
              <a:t>**glavap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Traženje, dodavanje i brisanje elemenata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pretraživanje liste – od glave dok se ne pronađe traženi element</a:t>
            </a:r>
          </a:p>
          <a:p>
            <a:r>
              <a:rPr lang="hr-HR" smtClean="0"/>
              <a:t>element možemo dodati:</a:t>
            </a:r>
          </a:p>
          <a:p>
            <a:pPr lvl="1"/>
            <a:r>
              <a:rPr lang="hr-HR" smtClean="0"/>
              <a:t>na početak liste (tad mijenjamo </a:t>
            </a:r>
            <a:r>
              <a:rPr lang="hr-HR" smtClean="0">
                <a:solidFill>
                  <a:srgbClr val="FF0000"/>
                </a:solidFill>
              </a:rPr>
              <a:t>glavu</a:t>
            </a:r>
            <a:r>
              <a:rPr lang="hr-HR" smtClean="0"/>
              <a:t>)</a:t>
            </a:r>
          </a:p>
          <a:p>
            <a:pPr lvl="1"/>
            <a:r>
              <a:rPr lang="hr-HR" smtClean="0"/>
              <a:t>negdje iza postojećeg elementa liste</a:t>
            </a:r>
          </a:p>
          <a:p>
            <a:pPr lvl="2"/>
            <a:r>
              <a:rPr lang="hr-HR" smtClean="0"/>
              <a:t>na posljednje mjesto </a:t>
            </a:r>
          </a:p>
          <a:p>
            <a:pPr lvl="2"/>
            <a:r>
              <a:rPr lang="hr-HR" smtClean="0"/>
              <a:t>ispred elementa koji je veći od onog koji umećemo</a:t>
            </a:r>
          </a:p>
          <a:p>
            <a:r>
              <a:rPr lang="hr-HR" smtClean="0"/>
              <a:t>element koji brišemo može biti:</a:t>
            </a:r>
          </a:p>
          <a:p>
            <a:pPr lvl="1"/>
            <a:r>
              <a:rPr lang="hr-HR" smtClean="0"/>
              <a:t>na početku liste (tad pomičemo </a:t>
            </a:r>
            <a:r>
              <a:rPr lang="hr-HR" smtClean="0">
                <a:solidFill>
                  <a:srgbClr val="FF0000"/>
                </a:solidFill>
              </a:rPr>
              <a:t>glavu</a:t>
            </a:r>
            <a:r>
              <a:rPr lang="hr-HR" smtClean="0"/>
              <a:t> na sljedeći element)</a:t>
            </a:r>
          </a:p>
          <a:p>
            <a:pPr lvl="1"/>
            <a:r>
              <a:rPr lang="hr-HR" smtClean="0"/>
              <a:t>negdje iza postojećeg elementa liste</a:t>
            </a:r>
          </a:p>
          <a:p>
            <a:pPr lvl="2"/>
            <a:r>
              <a:rPr lang="hr-HR" smtClean="0"/>
              <a:t>treba pronaći element koji prethodi onom koji brišemo i povezati ga s elementom koji se nalazi iza onog kojeg brišemo</a:t>
            </a:r>
          </a:p>
          <a:p>
            <a:pPr lvl="2"/>
            <a:r>
              <a:rPr lang="hr-HR" smtClean="0"/>
              <a:t>obavezno obrisati memoriju koju je zauzimao brisani element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Pretraživanje liste</a:t>
            </a:r>
          </a:p>
        </p:txBody>
      </p:sp>
      <p:sp>
        <p:nvSpPr>
          <p:cNvPr id="12291" name="Rectangle 24"/>
          <p:cNvSpPr>
            <a:spLocks noChangeArrowheads="1"/>
          </p:cNvSpPr>
          <p:nvPr/>
        </p:nvSpPr>
        <p:spPr bwMode="auto">
          <a:xfrm>
            <a:off x="381000" y="5072063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grpSp>
        <p:nvGrpSpPr>
          <p:cNvPr id="12292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12322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2324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23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02443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2443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238125" y="1000125"/>
            <a:ext cx="7858125" cy="2701925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// trazenje elementa liste</a:t>
            </a:r>
          </a:p>
          <a:p>
            <a:r>
              <a:rPr lang="hr-HR" sz="1600"/>
              <a:t>// vraca pokazivac na trazeni element ili NULL ako ga ne nadje</a:t>
            </a:r>
          </a:p>
          <a:p>
            <a:r>
              <a:rPr lang="hr-HR" sz="1600"/>
              <a:t>atom *trazi (atom *glava, int element) {</a:t>
            </a:r>
          </a:p>
          <a:p>
            <a:r>
              <a:rPr lang="hr-HR" sz="1600"/>
              <a:t>  atom *p;</a:t>
            </a:r>
          </a:p>
          <a:p>
            <a:r>
              <a:rPr lang="hr-HR" sz="1600"/>
              <a:t>  for (p = glava; p != NULL; p = p-&gt;sljed) {</a:t>
            </a:r>
          </a:p>
          <a:p>
            <a:r>
              <a:rPr lang="hr-HR" sz="1600"/>
              <a:t>	if (p -&gt;element == element) return p;</a:t>
            </a:r>
          </a:p>
          <a:p>
            <a:r>
              <a:rPr lang="hr-HR" sz="1600"/>
              <a:t>  }</a:t>
            </a:r>
          </a:p>
          <a:p>
            <a:r>
              <a:rPr lang="hr-HR" sz="1600"/>
              <a:t>  return NULL;</a:t>
            </a:r>
          </a:p>
          <a:p>
            <a:r>
              <a:rPr lang="hr-HR" sz="1600"/>
              <a:t>}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246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5246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12300" name="Straight Arrow Connector 17"/>
          <p:cNvCxnSpPr>
            <a:cxnSpLocks noChangeShapeType="1"/>
            <a:stCxn id="11" idx="3"/>
            <a:endCxn id="15" idx="1"/>
          </p:cNvCxnSpPr>
          <p:nvPr/>
        </p:nvCxnSpPr>
        <p:spPr bwMode="auto">
          <a:xfrm flipV="1">
            <a:off x="5805488" y="5465763"/>
            <a:ext cx="719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301" name="Straight Arrow Connector 18"/>
          <p:cNvCxnSpPr>
            <a:cxnSpLocks noChangeShapeType="1"/>
            <a:stCxn id="14" idx="3"/>
            <a:endCxn id="17" idx="1"/>
          </p:cNvCxnSpPr>
          <p:nvPr/>
        </p:nvCxnSpPr>
        <p:spPr bwMode="auto">
          <a:xfrm flipV="1">
            <a:off x="7305675" y="5465763"/>
            <a:ext cx="50482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302" name="Straight Arrow Connector 19"/>
          <p:cNvCxnSpPr>
            <a:cxnSpLocks noChangeShapeType="1"/>
            <a:stCxn id="16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6671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6671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309688" y="4572000"/>
            <a:ext cx="2538412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06" name="Straight Arrow Connector 24"/>
          <p:cNvCxnSpPr>
            <a:cxnSpLocks noChangeShapeType="1"/>
            <a:stCxn id="21" idx="3"/>
            <a:endCxn id="12" idx="1"/>
          </p:cNvCxnSpPr>
          <p:nvPr/>
        </p:nvCxnSpPr>
        <p:spPr bwMode="auto">
          <a:xfrm flipV="1">
            <a:off x="4448175" y="5465763"/>
            <a:ext cx="576263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12307" name="Group 25"/>
          <p:cNvGrpSpPr>
            <a:grpSpLocks/>
          </p:cNvGrpSpPr>
          <p:nvPr/>
        </p:nvGrpSpPr>
        <p:grpSpPr bwMode="auto">
          <a:xfrm>
            <a:off x="8239125" y="2357438"/>
            <a:ext cx="1474788" cy="1214437"/>
            <a:chOff x="7810520" y="2500306"/>
            <a:chExt cx="1475084" cy="121444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8167780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64</a:t>
              </a:r>
            </a:p>
          </p:txBody>
        </p:sp>
        <p:sp>
          <p:nvSpPr>
            <p:cNvPr id="12321" name="Rectangle 27"/>
            <p:cNvSpPr>
              <a:spLocks noChangeArrowheads="1"/>
            </p:cNvSpPr>
            <p:nvPr/>
          </p:nvSpPr>
          <p:spPr bwMode="auto">
            <a:xfrm>
              <a:off x="7810520" y="2500306"/>
              <a:ext cx="14750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element</a:t>
              </a:r>
              <a:endParaRPr lang="hr-HR" sz="240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1095375" y="2205038"/>
            <a:ext cx="1285875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452688" y="2205038"/>
            <a:ext cx="1357312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10" name="Rectangle 30"/>
          <p:cNvSpPr>
            <a:spLocks noChangeArrowheads="1"/>
          </p:cNvSpPr>
          <p:nvPr/>
        </p:nvSpPr>
        <p:spPr bwMode="auto">
          <a:xfrm>
            <a:off x="3667125" y="5149850"/>
            <a:ext cx="800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000">
                <a:solidFill>
                  <a:srgbClr val="002060"/>
                </a:solidFill>
              </a:rPr>
              <a:t>15</a:t>
            </a:r>
            <a:endParaRPr lang="hr-HR" sz="4000">
              <a:solidFill>
                <a:schemeClr val="tx1"/>
              </a:solidFill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3667125" y="4000500"/>
            <a:ext cx="642938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cxnSp>
        <p:nvCxnSpPr>
          <p:cNvPr id="33" name="Straight Arrow Connector 32"/>
          <p:cNvCxnSpPr>
            <a:cxnSpLocks noChangeShapeType="1"/>
            <a:stCxn id="32" idx="2"/>
          </p:cNvCxnSpPr>
          <p:nvPr/>
        </p:nvCxnSpPr>
        <p:spPr bwMode="auto">
          <a:xfrm rot="5400000">
            <a:off x="3648869" y="4733132"/>
            <a:ext cx="676275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  <a:stCxn id="32" idx="2"/>
          </p:cNvCxnSpPr>
          <p:nvPr/>
        </p:nvCxnSpPr>
        <p:spPr bwMode="auto">
          <a:xfrm rot="16200000" flipH="1">
            <a:off x="4434681" y="3948907"/>
            <a:ext cx="676275" cy="15700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  <a:stCxn id="32" idx="2"/>
            <a:endCxn id="15" idx="0"/>
          </p:cNvCxnSpPr>
          <p:nvPr/>
        </p:nvCxnSpPr>
        <p:spPr bwMode="auto">
          <a:xfrm rot="16200000" flipH="1">
            <a:off x="5113337" y="3270251"/>
            <a:ext cx="676275" cy="29273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8" name="Rectangle 37"/>
          <p:cNvSpPr/>
          <p:nvPr/>
        </p:nvSpPr>
        <p:spPr bwMode="auto">
          <a:xfrm>
            <a:off x="3810000" y="2205038"/>
            <a:ext cx="1643063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95375" y="2428875"/>
            <a:ext cx="4714875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6810375" y="214313"/>
            <a:ext cx="2786063" cy="1000125"/>
          </a:xfrm>
          <a:prstGeom prst="wedgeRoundRectCallout">
            <a:avLst>
              <a:gd name="adj1" fmla="val -191855"/>
              <a:gd name="adj2" fmla="val 91706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Zašto se ne koristi </a:t>
            </a:r>
          </a:p>
          <a:p>
            <a:pPr>
              <a:defRPr/>
            </a:pPr>
            <a:r>
              <a:rPr lang="hr-HR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dvostruki pokazivač?</a:t>
            </a:r>
          </a:p>
        </p:txBody>
      </p:sp>
      <p:sp>
        <p:nvSpPr>
          <p:cNvPr id="12318" name="Rectangle 39"/>
          <p:cNvSpPr>
            <a:spLocks noChangeArrowheads="1"/>
          </p:cNvSpPr>
          <p:nvPr/>
        </p:nvSpPr>
        <p:spPr bwMode="auto">
          <a:xfrm>
            <a:off x="441325" y="4556125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</a:t>
            </a:r>
          </a:p>
        </p:txBody>
      </p:sp>
      <p:sp>
        <p:nvSpPr>
          <p:cNvPr id="12319" name="Rectangle 40"/>
          <p:cNvSpPr>
            <a:spLocks noChangeArrowheads="1"/>
          </p:cNvSpPr>
          <p:nvPr/>
        </p:nvSpPr>
        <p:spPr bwMode="auto">
          <a:xfrm>
            <a:off x="3281363" y="377190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p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2" grpId="0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Dodavanje na početak liste</a:t>
            </a:r>
          </a:p>
        </p:txBody>
      </p:sp>
      <p:grpSp>
        <p:nvGrpSpPr>
          <p:cNvPr id="13315" name="Group 25"/>
          <p:cNvGrpSpPr>
            <a:grpSpLocks/>
          </p:cNvGrpSpPr>
          <p:nvPr/>
        </p:nvGrpSpPr>
        <p:grpSpPr bwMode="auto">
          <a:xfrm>
            <a:off x="9167813" y="5915025"/>
            <a:ext cx="412750" cy="228600"/>
            <a:chOff x="3504" y="3840"/>
            <a:chExt cx="240" cy="144"/>
          </a:xfrm>
        </p:grpSpPr>
        <p:grpSp>
          <p:nvGrpSpPr>
            <p:cNvPr id="13342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3344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3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024438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24438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45</a:t>
            </a:r>
          </a:p>
        </p:txBody>
      </p:sp>
      <p:sp>
        <p:nvSpPr>
          <p:cNvPr id="13318" name="Rectangle 20"/>
          <p:cNvSpPr>
            <a:spLocks noChangeArrowheads="1"/>
          </p:cNvSpPr>
          <p:nvPr/>
        </p:nvSpPr>
        <p:spPr bwMode="auto">
          <a:xfrm>
            <a:off x="238125" y="1000125"/>
            <a:ext cx="7429500" cy="2997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dodaj (atom **glavap, int element) {</a:t>
            </a:r>
          </a:p>
          <a:p>
            <a:r>
              <a:rPr lang="hr-HR" sz="1600"/>
              <a:t>  atom *novi;</a:t>
            </a:r>
          </a:p>
          <a:p>
            <a:r>
              <a:rPr lang="hr-HR" sz="1600"/>
              <a:t>  if ((novi = (atom *) malloc(sizeof(atom))) == NULL) </a:t>
            </a:r>
          </a:p>
          <a:p>
            <a:r>
              <a:rPr lang="hr-HR" sz="1600"/>
              <a:t>		return 0;</a:t>
            </a:r>
          </a:p>
          <a:p>
            <a:r>
              <a:rPr lang="hr-HR" sz="1600"/>
              <a:t>  novi-&gt;element = element;</a:t>
            </a:r>
          </a:p>
          <a:p>
            <a:r>
              <a:rPr lang="hr-HR" sz="1600"/>
              <a:t>  if (*glavap == NULL || (*glavap)-&gt;element &gt;= element) {</a:t>
            </a:r>
          </a:p>
          <a:p>
            <a:r>
              <a:rPr lang="hr-HR" sz="1600"/>
              <a:t>    // Dodavanje na pocetak liste</a:t>
            </a:r>
          </a:p>
          <a:p>
            <a:r>
              <a:rPr lang="hr-HR" sz="1600"/>
              <a:t>    novi-&gt;sljed = *glavap;</a:t>
            </a:r>
          </a:p>
          <a:p>
            <a:r>
              <a:rPr lang="hr-HR" sz="1600"/>
              <a:t>    *glavap = novi;</a:t>
            </a:r>
          </a:p>
          <a:p>
            <a:r>
              <a:rPr lang="hr-HR" sz="1600"/>
              <a:t>  }....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5246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5246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64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810500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810500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95</a:t>
            </a:r>
          </a:p>
        </p:txBody>
      </p:sp>
      <p:cxnSp>
        <p:nvCxnSpPr>
          <p:cNvPr id="13323" name="Straight Arrow Connector 27"/>
          <p:cNvCxnSpPr>
            <a:cxnSpLocks noChangeShapeType="1"/>
            <a:stCxn id="16" idx="3"/>
            <a:endCxn id="23" idx="1"/>
          </p:cNvCxnSpPr>
          <p:nvPr/>
        </p:nvCxnSpPr>
        <p:spPr bwMode="auto">
          <a:xfrm flipV="1">
            <a:off x="5805488" y="5465763"/>
            <a:ext cx="719137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24" name="Straight Arrow Connector 28"/>
          <p:cNvCxnSpPr>
            <a:cxnSpLocks noChangeShapeType="1"/>
            <a:stCxn id="22" idx="3"/>
            <a:endCxn id="25" idx="1"/>
          </p:cNvCxnSpPr>
          <p:nvPr/>
        </p:nvCxnSpPr>
        <p:spPr bwMode="auto">
          <a:xfrm flipV="1">
            <a:off x="7305675" y="5465763"/>
            <a:ext cx="504825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25" name="Straight Arrow Connector 34"/>
          <p:cNvCxnSpPr>
            <a:cxnSpLocks noChangeShapeType="1"/>
            <a:stCxn id="24" idx="3"/>
          </p:cNvCxnSpPr>
          <p:nvPr/>
        </p:nvCxnSpPr>
        <p:spPr bwMode="auto">
          <a:xfrm flipV="1">
            <a:off x="8591550" y="6029325"/>
            <a:ext cx="576263" cy="7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667125" y="5857875"/>
            <a:ext cx="781050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667125" y="5072063"/>
            <a:ext cx="781050" cy="78581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hr-HR" sz="4000">
              <a:solidFill>
                <a:srgbClr val="002060"/>
              </a:solidFill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1365250" y="4551363"/>
            <a:ext cx="3848100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1568450" y="4572000"/>
            <a:ext cx="2279650" cy="520700"/>
          </a:xfrm>
          <a:custGeom>
            <a:avLst/>
            <a:gdLst>
              <a:gd name="connsiteX0" fmla="*/ 0 w 3848669"/>
              <a:gd name="connsiteY0" fmla="*/ 507242 h 520890"/>
              <a:gd name="connsiteX1" fmla="*/ 1869743 w 3848669"/>
              <a:gd name="connsiteY1" fmla="*/ 2275 h 520890"/>
              <a:gd name="connsiteX2" fmla="*/ 3848669 w 3848669"/>
              <a:gd name="connsiteY2" fmla="*/ 520890 h 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520890">
                <a:moveTo>
                  <a:pt x="0" y="507242"/>
                </a:moveTo>
                <a:cubicBezTo>
                  <a:pt x="614149" y="253621"/>
                  <a:pt x="1228298" y="0"/>
                  <a:pt x="1869743" y="2275"/>
                </a:cubicBezTo>
                <a:cubicBezTo>
                  <a:pt x="2511188" y="4550"/>
                  <a:pt x="3179928" y="262720"/>
                  <a:pt x="3848669" y="52089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>
            <a:cxnSpLocks noChangeShapeType="1"/>
            <a:stCxn id="40" idx="3"/>
            <a:endCxn id="17" idx="1"/>
          </p:cNvCxnSpPr>
          <p:nvPr/>
        </p:nvCxnSpPr>
        <p:spPr bwMode="auto">
          <a:xfrm flipV="1">
            <a:off x="4448175" y="5465763"/>
            <a:ext cx="576263" cy="571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8096250" y="2500313"/>
            <a:ext cx="1474788" cy="1214437"/>
            <a:chOff x="7810520" y="2500306"/>
            <a:chExt cx="1475084" cy="121444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8167780" y="2928934"/>
              <a:ext cx="781207" cy="78581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4000">
                  <a:solidFill>
                    <a:srgbClr val="002060"/>
                  </a:solidFill>
                </a:rPr>
                <a:t>15</a:t>
              </a:r>
            </a:p>
          </p:txBody>
        </p:sp>
        <p:sp>
          <p:nvSpPr>
            <p:cNvPr id="13341" name="Rectangle 60"/>
            <p:cNvSpPr>
              <a:spLocks noChangeArrowheads="1"/>
            </p:cNvSpPr>
            <p:nvPr/>
          </p:nvSpPr>
          <p:spPr bwMode="auto">
            <a:xfrm>
              <a:off x="7810520" y="2500306"/>
              <a:ext cx="14750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element</a:t>
              </a:r>
              <a:endParaRPr lang="hr-HR" sz="240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952500" y="2428875"/>
            <a:ext cx="2071688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381375" y="2428875"/>
            <a:ext cx="3714750" cy="3571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667125" y="5149850"/>
            <a:ext cx="800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000">
                <a:solidFill>
                  <a:srgbClr val="002060"/>
                </a:solidFill>
              </a:rPr>
              <a:t>15</a:t>
            </a:r>
            <a:endParaRPr lang="hr-HR" sz="4000">
              <a:solidFill>
                <a:schemeClr val="tx1"/>
              </a:solidFill>
            </a:endParaRP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595313" y="5072063"/>
            <a:ext cx="135731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*glavap</a:t>
            </a: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381000" y="5786438"/>
            <a:ext cx="1782763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&amp;</a:t>
            </a:r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  <p:cxnSp>
        <p:nvCxnSpPr>
          <p:cNvPr id="4" name="Straight Arrow Connector 40"/>
          <p:cNvCxnSpPr>
            <a:cxnSpLocks noChangeShapeType="1"/>
            <a:endCxn id="13335" idx="2"/>
          </p:cNvCxnSpPr>
          <p:nvPr/>
        </p:nvCxnSpPr>
        <p:spPr bwMode="auto">
          <a:xfrm rot="5400000" flipH="1" flipV="1">
            <a:off x="1112838" y="5626100"/>
            <a:ext cx="319088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338" name="Rectangle 40"/>
          <p:cNvSpPr>
            <a:spLocks noChangeArrowheads="1"/>
          </p:cNvSpPr>
          <p:nvPr/>
        </p:nvSpPr>
        <p:spPr bwMode="auto">
          <a:xfrm>
            <a:off x="2047875" y="6016625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glavap</a:t>
            </a:r>
          </a:p>
        </p:txBody>
      </p:sp>
      <p:sp>
        <p:nvSpPr>
          <p:cNvPr id="13339" name="Rectangle 41"/>
          <p:cNvSpPr>
            <a:spLocks noChangeArrowheads="1"/>
          </p:cNvSpPr>
          <p:nvPr/>
        </p:nvSpPr>
        <p:spPr bwMode="auto">
          <a:xfrm>
            <a:off x="2000250" y="5084763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4" grpId="0" animBg="1"/>
      <p:bldP spid="55" grpId="0" animBg="1"/>
      <p:bldP spid="63" grpId="0" animBg="1"/>
      <p:bldP spid="63" grpId="1" animBg="1"/>
      <p:bldP spid="64" grpId="0" animBg="1"/>
      <p:bldP spid="64" grpId="1" animBg="1"/>
      <p:bldP spid="65" grpId="0"/>
      <p:bldP spid="3" grpId="0" animBg="1"/>
      <p:bldP spid="13338" grpId="0"/>
    </p:bld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25093</TotalTime>
  <Words>1474</Words>
  <Application>Microsoft Office PowerPoint</Application>
  <PresentationFormat>A4 Paper (210x297 mm)</PresentationFormat>
  <Paragraphs>275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ASP</vt:lpstr>
      <vt:lpstr>Picture</vt:lpstr>
      <vt:lpstr>Algoritmi i strukture podataka</vt:lpstr>
      <vt:lpstr>Creative Commons</vt:lpstr>
      <vt:lpstr>Povezane liste</vt:lpstr>
      <vt:lpstr>Općenita linearna jednostruko povezana lista</vt:lpstr>
      <vt:lpstr>Primjer</vt:lpstr>
      <vt:lpstr>Dvostruki pokazivači i adrese</vt:lpstr>
      <vt:lpstr>Traženje, dodavanje i brisanje elemenata</vt:lpstr>
      <vt:lpstr>Pretraživanje liste</vt:lpstr>
      <vt:lpstr>Dodavanje na početak liste</vt:lpstr>
      <vt:lpstr>Dodavanje unutar liste</vt:lpstr>
      <vt:lpstr>Brisanje elementa s početka liste</vt:lpstr>
      <vt:lpstr>Brisanje elementa iz sredine liste</vt:lpstr>
      <vt:lpstr>Liste s više ključeva - I</vt:lpstr>
      <vt:lpstr>Liste s više ključeva - II</vt:lpstr>
      <vt:lpstr>Dvostruko povezana lista</vt:lpstr>
      <vt:lpstr>Zadaci za vježbu</vt:lpstr>
      <vt:lpstr>Zadaci za vježbu</vt:lpstr>
      <vt:lpstr>Zadaci za vježbu</vt:lpstr>
      <vt:lpstr>Zadaci za vježbu</vt:lpstr>
      <vt:lpstr>Zadaci za vježbu</vt:lpstr>
      <vt:lpstr>Zadaci za vježbu</vt:lpstr>
      <vt:lpstr>Zadaci za vježbu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997</cp:revision>
  <cp:lastPrinted>1999-09-23T14:23:06Z</cp:lastPrinted>
  <dcterms:created xsi:type="dcterms:W3CDTF">1998-09-29T08:27:49Z</dcterms:created>
  <dcterms:modified xsi:type="dcterms:W3CDTF">2013-03-04T09:05:39Z</dcterms:modified>
</cp:coreProperties>
</file>