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921" r:id="rId2"/>
    <p:sldId id="922" r:id="rId3"/>
    <p:sldId id="868" r:id="rId4"/>
    <p:sldId id="869" r:id="rId5"/>
    <p:sldId id="870" r:id="rId6"/>
    <p:sldId id="871" r:id="rId7"/>
    <p:sldId id="872" r:id="rId8"/>
    <p:sldId id="873" r:id="rId9"/>
    <p:sldId id="874" r:id="rId10"/>
    <p:sldId id="875" r:id="rId11"/>
    <p:sldId id="876" r:id="rId12"/>
    <p:sldId id="877" r:id="rId13"/>
    <p:sldId id="878" r:id="rId14"/>
    <p:sldId id="879" r:id="rId15"/>
    <p:sldId id="880" r:id="rId16"/>
    <p:sldId id="881" r:id="rId17"/>
    <p:sldId id="882" r:id="rId18"/>
    <p:sldId id="883" r:id="rId19"/>
    <p:sldId id="884" r:id="rId20"/>
    <p:sldId id="885" r:id="rId21"/>
    <p:sldId id="886" r:id="rId22"/>
    <p:sldId id="887" r:id="rId23"/>
    <p:sldId id="888" r:id="rId24"/>
    <p:sldId id="889" r:id="rId25"/>
    <p:sldId id="920" r:id="rId26"/>
    <p:sldId id="891" r:id="rId27"/>
    <p:sldId id="892" r:id="rId28"/>
    <p:sldId id="893" r:id="rId29"/>
    <p:sldId id="894" r:id="rId30"/>
    <p:sldId id="895" r:id="rId31"/>
    <p:sldId id="896" r:id="rId32"/>
  </p:sldIdLst>
  <p:sldSz cx="9906000" cy="6858000" type="A4"/>
  <p:notesSz cx="6669088" cy="9926638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8000"/>
    <a:srgbClr val="000099"/>
    <a:srgbClr val="FFCC99"/>
    <a:srgbClr val="FF9900"/>
    <a:srgbClr val="FFFF00"/>
    <a:srgbClr val="00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37" autoAdjust="0"/>
    <p:restoredTop sz="85149" autoAdjust="0"/>
  </p:normalViewPr>
  <p:slideViewPr>
    <p:cSldViewPr snapToGrid="0">
      <p:cViewPr varScale="1">
        <p:scale>
          <a:sx n="81" d="100"/>
          <a:sy n="81" d="100"/>
        </p:scale>
        <p:origin x="-942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-1272" y="-114"/>
      </p:cViewPr>
      <p:guideLst>
        <p:guide orient="horz" pos="3102"/>
        <p:guide pos="209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7" name="Rectangle 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8" name="Rectangle 1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48DE1A8-7A5F-4425-BBA7-B2110E2BBAD5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654050" y="747713"/>
            <a:ext cx="5367338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F9DA960D-6DC9-417F-AD87-2AB0E54DF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0B6C844E-5ED8-4B22-966A-63CD6BF1A066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41BCF3F1-E15C-4E59-9219-16FC44D3DD66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D0711725-F622-4FE9-A148-16631D0EE2F3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Riječ-dvije o velikim slovima na početku bulleta: </a:t>
            </a:r>
          </a:p>
          <a:p>
            <a:pPr eaLnBrk="1" hangingPunct="1"/>
            <a:endParaRPr lang="hr-HR" smtClean="0"/>
          </a:p>
          <a:p>
            <a:pPr eaLnBrk="1" hangingPunct="1">
              <a:buFontTx/>
              <a:buChar char="-"/>
            </a:pPr>
            <a:r>
              <a:rPr lang="hr-HR" smtClean="0"/>
              <a:t>Ako je u pitanju rečenica, slovo je veliko.</a:t>
            </a:r>
          </a:p>
          <a:p>
            <a:pPr lvl="1" eaLnBrk="1" hangingPunct="1">
              <a:buFontTx/>
              <a:buChar char="-"/>
            </a:pPr>
            <a:r>
              <a:rPr lang="hr-HR" smtClean="0"/>
              <a:t>rečenicu prepoznajete po posljednjem znaku (npr. točka, uskličnik, upitnik; ne i dvotočka!) </a:t>
            </a:r>
            <a:r>
              <a:rPr lang="hr-HR" smtClean="0">
                <a:sym typeface="Wingdings" pitchFamily="2" charset="2"/>
              </a:rPr>
              <a:t></a:t>
            </a:r>
            <a:endParaRPr lang="hr-HR" smtClean="0"/>
          </a:p>
          <a:p>
            <a:pPr eaLnBrk="1" hangingPunct="1">
              <a:buFontTx/>
              <a:buChar char="-"/>
            </a:pPr>
            <a:r>
              <a:rPr lang="hr-HR" smtClean="0"/>
              <a:t>inače je malo</a:t>
            </a:r>
          </a:p>
          <a:p>
            <a:pPr lvl="1"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6A9CACF2-80EF-4046-882A-B103EA8CD3F3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03F8F445-EAF9-4FC2-860E-B4B1D48CA98B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2D41AD72-FB8D-496B-8356-9E07CE1FCB87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935C6274-B264-4453-8472-0BD911C8C901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260F41A6-8958-4D8D-9BBD-D6470635FCD2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7A788EE9-10A4-4E3F-832C-3FCBE99CA912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9D92EA2A-9162-4553-B859-7BC0BD9E8F3C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25F137BA-2E0C-4615-973A-5A171BC94EFF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3"/>
          <p:cNvSpPr>
            <a:spLocks noChangeArrowheads="1"/>
          </p:cNvSpPr>
          <p:nvPr userDrawn="1"/>
        </p:nvSpPr>
        <p:spPr bwMode="auto">
          <a:xfrm>
            <a:off x="179388" y="5661025"/>
            <a:ext cx="8424862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SzPct val="75000"/>
              <a:buFont typeface="Monotype Sorts" pitchFamily="2" charset="2"/>
              <a:buNone/>
              <a:defRPr/>
            </a:pPr>
            <a:endParaRPr lang="en-GB" sz="2800" b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Line 1035"/>
          <p:cNvSpPr>
            <a:spLocks noChangeShapeType="1"/>
          </p:cNvSpPr>
          <p:nvPr userDrawn="1"/>
        </p:nvSpPr>
        <p:spPr bwMode="auto">
          <a:xfrm flipH="1" flipV="1">
            <a:off x="2627313" y="260350"/>
            <a:ext cx="0" cy="626427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graphicFrame>
        <p:nvGraphicFramePr>
          <p:cNvPr id="6" name="Object 1037"/>
          <p:cNvGraphicFramePr>
            <a:graphicFrameLocks noChangeAspect="1"/>
          </p:cNvGraphicFramePr>
          <p:nvPr/>
        </p:nvGraphicFramePr>
        <p:xfrm>
          <a:off x="1023938" y="333375"/>
          <a:ext cx="617537" cy="1008063"/>
        </p:xfrm>
        <a:graphic>
          <a:graphicData uri="http://schemas.openxmlformats.org/presentationml/2006/ole">
            <p:oleObj spid="_x0000_s82946" name="Picture" r:id="rId3" imgW="708104" imgH="1156204" progId="Word.Picture.8">
              <p:embed/>
            </p:oleObj>
          </a:graphicData>
        </a:graphic>
      </p:graphicFrame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3886200"/>
            <a:ext cx="5565775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04206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2914650" y="1916113"/>
            <a:ext cx="5978525" cy="1503362"/>
          </a:xfrm>
        </p:spPr>
        <p:txBody>
          <a:bodyPr lIns="91440" tIns="45720" rIns="91440" bIns="45720" anchor="ctr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Rectangle 1045"/>
          <p:cNvSpPr>
            <a:spLocks noGrp="1" noChangeArrowheads="1"/>
          </p:cNvSpPr>
          <p:nvPr>
            <p:ph type="dt" sz="half" idx="10"/>
          </p:nvPr>
        </p:nvSpPr>
        <p:spPr>
          <a:xfrm>
            <a:off x="200025" y="6308725"/>
            <a:ext cx="2311400" cy="217488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BA6D0A2B-3C34-493D-A036-1AE9016E14AF}" type="datetime1">
              <a:rPr lang="hr-HR" smtClean="0"/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19CDF-A9D6-4D4C-9366-BE332F6BC33C}" type="slidenum">
              <a:rPr lang="hr-HR"/>
              <a:pPr>
                <a:defRPr/>
              </a:pPr>
              <a:t>‹#›</a:t>
            </a:fld>
            <a:r>
              <a:rPr lang="hr-HR"/>
              <a:t> / 31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F6927-6CF8-4D33-A6FF-96FDCDFAA823}" type="datetime1">
              <a:rPr lang="hr-HR" smtClean="0"/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0"/>
            <a:ext cx="2339975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867525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7F893-020D-49E7-8AEA-617AB0E35906}" type="slidenum">
              <a:rPr lang="hr-HR"/>
              <a:pPr>
                <a:defRPr/>
              </a:pPr>
              <a:t>‹#›</a:t>
            </a:fld>
            <a:r>
              <a:rPr lang="hr-HR"/>
              <a:t> / 31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6F9EC-E7DA-48D3-9513-940EE5BBF953}" type="datetime1">
              <a:rPr lang="hr-HR" smtClean="0"/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3050" y="981075"/>
            <a:ext cx="9359900" cy="5327650"/>
          </a:xfrm>
        </p:spPr>
        <p:txBody>
          <a:bodyPr/>
          <a:lstStyle/>
          <a:p>
            <a:pPr lvl="0"/>
            <a:endParaRPr lang="hr-HR" noProof="0" smtClean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FEDE5-FB00-4DA4-BE8B-7CA78CD5CEF7}" type="slidenum">
              <a:rPr lang="hr-HR"/>
              <a:pPr>
                <a:defRPr/>
              </a:pPr>
              <a:t>‹#›</a:t>
            </a:fld>
            <a:r>
              <a:rPr lang="hr-HR"/>
              <a:t> / 31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9F10B-11D4-4E31-A710-9543ADB573BF}" type="datetime1">
              <a:rPr lang="hr-HR" smtClean="0"/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761E2-2B3A-4363-89C2-4E02C1717C78}" type="slidenum">
              <a:rPr lang="hr-HR"/>
              <a:pPr>
                <a:defRPr/>
              </a:pPr>
              <a:t>‹#›</a:t>
            </a:fld>
            <a:r>
              <a:rPr lang="hr-HR"/>
              <a:t> / 31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988A0-96E1-4FAC-BAF3-A5A9BBF6208B}" type="datetime1">
              <a:rPr lang="hr-HR" smtClean="0"/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endParaRPr lang="hr-HR" noProof="0" smtClean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13D09-F604-47BC-AF00-CC1AF1FF4D08}" type="slidenum">
              <a:rPr lang="hr-HR"/>
              <a:pPr>
                <a:defRPr/>
              </a:pPr>
              <a:t>‹#›</a:t>
            </a:fld>
            <a:r>
              <a:rPr lang="hr-HR"/>
              <a:t> / 31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5EF04-3AC1-4206-BBD4-9F8D7C898C52}" type="datetime1">
              <a:rPr lang="hr-HR" smtClean="0"/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77454-DCC5-4012-A52B-29AE5C936F13}" type="slidenum">
              <a:rPr lang="hr-HR"/>
              <a:pPr>
                <a:defRPr/>
              </a:pPr>
              <a:t>‹#›</a:t>
            </a:fld>
            <a:r>
              <a:rPr lang="hr-HR"/>
              <a:t> / 31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ABD7B-B726-43BB-897A-E50BCCC370B0}" type="datetime1">
              <a:rPr lang="hr-HR" smtClean="0"/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4B968-89C9-41A8-B113-2E6102ED96DC}" type="slidenum">
              <a:rPr lang="hr-HR"/>
              <a:pPr>
                <a:defRPr/>
              </a:pPr>
              <a:t>‹#›</a:t>
            </a:fld>
            <a:r>
              <a:rPr lang="hr-HR"/>
              <a:t> / 31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74E19-783A-4BC4-8169-B668ECE24FB3}" type="datetime1">
              <a:rPr lang="hr-HR" smtClean="0"/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BD67D-FC90-4979-BE46-EA13A7FB1A76}" type="slidenum">
              <a:rPr lang="hr-HR"/>
              <a:pPr>
                <a:defRPr/>
              </a:pPr>
              <a:t>‹#›</a:t>
            </a:fld>
            <a:r>
              <a:rPr lang="hr-HR"/>
              <a:t> / 31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39F79-77F5-471A-A7D6-964922370E68}" type="datetime1">
              <a:rPr lang="hr-HR" smtClean="0"/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A10D7-7775-4CE2-8ED2-D6B4DC2ED3C3}" type="slidenum">
              <a:rPr lang="hr-HR"/>
              <a:pPr>
                <a:defRPr/>
              </a:pPr>
              <a:t>‹#›</a:t>
            </a:fld>
            <a:r>
              <a:rPr lang="hr-HR"/>
              <a:t> / 31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3A3ED-9012-43CA-9369-D39C6297EC09}" type="datetime1">
              <a:rPr lang="hr-HR" smtClean="0"/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4A513-75E7-4B47-BC86-3B8F353F2053}" type="slidenum">
              <a:rPr lang="hr-HR"/>
              <a:pPr>
                <a:defRPr/>
              </a:pPr>
              <a:t>‹#›</a:t>
            </a:fld>
            <a:r>
              <a:rPr lang="hr-HR"/>
              <a:t> / 31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77F2D-B25F-4A2C-87DA-B2A5F8474D9D}" type="datetime1">
              <a:rPr lang="hr-HR" smtClean="0"/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B9CA8-E4F1-4DDC-B08C-B7F28DFBFEE4}" type="slidenum">
              <a:rPr lang="hr-HR"/>
              <a:pPr>
                <a:defRPr/>
              </a:pPr>
              <a:t>‹#›</a:t>
            </a:fld>
            <a:r>
              <a:rPr lang="hr-HR"/>
              <a:t> / 31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86CD3-60EC-400E-B8F3-24C0BD640220}" type="datetime1">
              <a:rPr lang="hr-HR" smtClean="0"/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B542F-B40F-46FF-9B5D-FF13CC601A40}" type="slidenum">
              <a:rPr lang="hr-HR"/>
              <a:pPr>
                <a:defRPr/>
              </a:pPr>
              <a:t>‹#›</a:t>
            </a:fld>
            <a:r>
              <a:rPr lang="hr-HR"/>
              <a:t> / 31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2F4-A61D-4FB9-B90C-C1C7A46D0FBB}" type="datetime1">
              <a:rPr lang="hr-HR" smtClean="0"/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446E0-BA2E-4F86-B882-85DEE90DCEBA}" type="slidenum">
              <a:rPr lang="hr-HR"/>
              <a:pPr>
                <a:defRPr/>
              </a:pPr>
              <a:t>‹#›</a:t>
            </a:fld>
            <a:r>
              <a:rPr lang="hr-HR"/>
              <a:t> / 31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761DD-DC0C-422E-AE0C-C1C388AC2A26}" type="datetime1">
              <a:rPr lang="hr-HR" smtClean="0"/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288463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981075"/>
            <a:ext cx="93599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 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58" name="Line 10"/>
          <p:cNvSpPr>
            <a:spLocks noChangeShapeType="1"/>
          </p:cNvSpPr>
          <p:nvPr userDrawn="1"/>
        </p:nvSpPr>
        <p:spPr bwMode="auto">
          <a:xfrm>
            <a:off x="0" y="692150"/>
            <a:ext cx="95615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2059" name="Line 11"/>
          <p:cNvSpPr>
            <a:spLocks noChangeShapeType="1"/>
          </p:cNvSpPr>
          <p:nvPr userDrawn="1"/>
        </p:nvSpPr>
        <p:spPr bwMode="auto">
          <a:xfrm>
            <a:off x="128588" y="6453188"/>
            <a:ext cx="95615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3050" y="6524625"/>
            <a:ext cx="34559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24625"/>
            <a:ext cx="253365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latin typeface="Arial Narrow" pitchFamily="34" charset="0"/>
              </a:defRPr>
            </a:lvl1pPr>
          </a:lstStyle>
          <a:p>
            <a:pPr>
              <a:defRPr/>
            </a:pPr>
            <a:fld id="{2FB86752-EB14-4715-9878-2EB086A34E80}" type="slidenum">
              <a:rPr lang="hr-HR"/>
              <a:pPr>
                <a:defRPr/>
              </a:pPr>
              <a:t>‹#›</a:t>
            </a:fld>
            <a:r>
              <a:rPr lang="hr-HR"/>
              <a:t> / 31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16375" y="6524625"/>
            <a:ext cx="23114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200" b="0">
                <a:latin typeface="+mn-lt"/>
              </a:defRPr>
            </a:lvl1pPr>
          </a:lstStyle>
          <a:p>
            <a:pPr>
              <a:defRPr/>
            </a:pPr>
            <a:fld id="{22BD53D0-81CE-4BEE-A36A-44CB55F504F6}" type="datetime1">
              <a:rPr lang="hr-HR" smtClean="0"/>
              <a:t>4.3.2013.</a:t>
            </a:fld>
            <a:endParaRPr lang="hr-H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19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ransition>
    <p:wip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itchFamily="2" charset="2"/>
        <a:buChar char="l"/>
        <a:defRPr kumimoji="1" sz="2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Char char="–"/>
        <a:defRPr kumimoji="1"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5/h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4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71EF45-689B-463D-BB10-1B32D219105F}" type="datetime1">
              <a:rPr lang="hr-HR" smtClean="0"/>
              <a:t>4.3.2013.</a:t>
            </a:fld>
            <a:endParaRPr lang="hr-HR"/>
          </a:p>
        </p:txBody>
      </p:sp>
      <p:sp>
        <p:nvSpPr>
          <p:cNvPr id="259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52750" y="2000250"/>
            <a:ext cx="5978525" cy="1143000"/>
          </a:xfrm>
        </p:spPr>
        <p:txBody>
          <a:bodyPr lIns="0"/>
          <a:lstStyle/>
          <a:p>
            <a:pPr>
              <a:defRPr/>
            </a:pPr>
            <a:r>
              <a:rPr lang="hr-HR" smtClean="0"/>
              <a:t>Algoritmi i strukture podataka</a:t>
            </a:r>
          </a:p>
        </p:txBody>
      </p:sp>
      <p:sp>
        <p:nvSpPr>
          <p:cNvPr id="2593795" name="Rectangle 3"/>
          <p:cNvSpPr>
            <a:spLocks noChangeArrowheads="1"/>
          </p:cNvSpPr>
          <p:nvPr/>
        </p:nvSpPr>
        <p:spPr bwMode="auto">
          <a:xfrm>
            <a:off x="2881313" y="6357938"/>
            <a:ext cx="6753225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hr-HR" sz="1300">
                <a:latin typeface="+mn-lt"/>
              </a:rPr>
              <a:t>Zaštićeno licencom </a:t>
            </a:r>
            <a:r>
              <a:rPr lang="hr-HR" sz="1300">
                <a:hlinkClick r:id="rId3"/>
              </a:rPr>
              <a:t>http://creativecommons.org/licenses/by-nc-sa/2.5/hr/</a:t>
            </a:r>
            <a:endParaRPr lang="hr-HR" sz="1300"/>
          </a:p>
        </p:txBody>
      </p:sp>
      <p:pic>
        <p:nvPicPr>
          <p:cNvPr id="4101" name="Picture 4" descr="The image “http://i.creativecommons.org/l/by-nc-sa/2.5/hr/88x31.png” cannot be displayed, because it contains errors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96313" y="6072188"/>
            <a:ext cx="838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2952750" y="3214688"/>
            <a:ext cx="4951413" cy="160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>
              <a:spcBef>
                <a:spcPct val="0"/>
              </a:spcBef>
            </a:pPr>
            <a:r>
              <a:rPr lang="hr-HR" sz="1400" i="1" dirty="0">
                <a:latin typeface="Arial Narrow" pitchFamily="34" charset="0"/>
              </a:rPr>
              <a:t>Prof. dr. sc. Damir Kalpić</a:t>
            </a:r>
          </a:p>
          <a:p>
            <a:pPr>
              <a:spcBef>
                <a:spcPct val="0"/>
              </a:spcBef>
            </a:pPr>
            <a:r>
              <a:rPr lang="hr-HR" sz="1400" i="1" dirty="0">
                <a:latin typeface="Arial Narrow" pitchFamily="34" charset="0"/>
              </a:rPr>
              <a:t>Prof. dr. sc. Vedran Mornar</a:t>
            </a:r>
          </a:p>
          <a:p>
            <a:pPr>
              <a:spcBef>
                <a:spcPct val="0"/>
              </a:spcBef>
            </a:pPr>
            <a:r>
              <a:rPr lang="hr-HR" sz="1400" i="1" dirty="0">
                <a:latin typeface="Arial Narrow" pitchFamily="34" charset="0"/>
              </a:rPr>
              <a:t>Prof. dr. sc. Krešimir Fertalj</a:t>
            </a:r>
          </a:p>
          <a:p>
            <a:pPr>
              <a:spcBef>
                <a:spcPct val="0"/>
              </a:spcBef>
            </a:pPr>
            <a:r>
              <a:rPr lang="hr-HR" sz="1400" i="1" dirty="0">
                <a:latin typeface="Arial Narrow" pitchFamily="34" charset="0"/>
              </a:rPr>
              <a:t>Doc. dr. sc. Gordan Gledec</a:t>
            </a:r>
          </a:p>
          <a:p>
            <a:pPr>
              <a:spcBef>
                <a:spcPct val="0"/>
              </a:spcBef>
            </a:pPr>
            <a:r>
              <a:rPr lang="hr-HR" sz="1400" i="1" dirty="0">
                <a:latin typeface="Arial Narrow" pitchFamily="34" charset="0"/>
              </a:rPr>
              <a:t>d</a:t>
            </a:r>
            <a:r>
              <a:rPr lang="hr-HR" sz="1400" i="1" dirty="0" smtClean="0">
                <a:latin typeface="Arial Narrow" pitchFamily="34" charset="0"/>
              </a:rPr>
              <a:t>r</a:t>
            </a:r>
            <a:r>
              <a:rPr lang="hr-HR" sz="1400" i="1" dirty="0">
                <a:latin typeface="Arial Narrow" pitchFamily="34" charset="0"/>
              </a:rPr>
              <a:t>. sc. Zvonimir Vanjak</a:t>
            </a:r>
          </a:p>
          <a:p>
            <a:pPr>
              <a:spcBef>
                <a:spcPct val="0"/>
              </a:spcBef>
            </a:pPr>
            <a:r>
              <a:rPr lang="hr-HR" sz="1400" i="1" dirty="0" smtClean="0">
                <a:latin typeface="Arial Narrow" pitchFamily="34" charset="0"/>
              </a:rPr>
              <a:t>Doc. dr. sc</a:t>
            </a:r>
            <a:r>
              <a:rPr lang="hr-HR" sz="1400" i="1" dirty="0">
                <a:latin typeface="Arial Narrow" pitchFamily="34" charset="0"/>
              </a:rPr>
              <a:t>. Ivica </a:t>
            </a:r>
            <a:r>
              <a:rPr lang="hr-HR" sz="1400" i="1" dirty="0" smtClean="0">
                <a:latin typeface="Arial Narrow" pitchFamily="34" charset="0"/>
              </a:rPr>
              <a:t>Botički</a:t>
            </a:r>
            <a:endParaRPr lang="hr-HR" sz="1400" i="1" dirty="0">
              <a:latin typeface="Arial Narrow" pitchFamily="34" charset="0"/>
            </a:endParaRPr>
          </a:p>
          <a:p>
            <a:pPr>
              <a:spcBef>
                <a:spcPct val="0"/>
              </a:spcBef>
            </a:pPr>
            <a:r>
              <a:rPr lang="hr-HR" sz="1400" i="1" dirty="0" smtClean="0">
                <a:latin typeface="Arial Narrow" pitchFamily="34" charset="0"/>
              </a:rPr>
              <a:t>dr</a:t>
            </a:r>
            <a:r>
              <a:rPr lang="hr-HR" sz="1400" i="1" dirty="0">
                <a:latin typeface="Arial Narrow" pitchFamily="34" charset="0"/>
              </a:rPr>
              <a:t>. sc. Boris Milašinović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 smtClean="0"/>
          </a:p>
        </p:txBody>
      </p:sp>
      <p:sp>
        <p:nvSpPr>
          <p:cNvPr id="13315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3CC7769-801D-4C9D-9D5A-6842DF009380}" type="slidenum">
              <a:rPr lang="hr-HR" smtClean="0"/>
              <a:pPr/>
              <a:t>10</a:t>
            </a:fld>
            <a:r>
              <a:rPr lang="hr-HR" smtClean="0"/>
              <a:t> / 31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30C38749-66C9-45FA-B47D-AF062CF5D6D2}" type="datetime1">
              <a:rPr lang="hr-HR" smtClean="0"/>
              <a:t>4.3.2013.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Binarno stablo 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iz definicije binarnog stabla slijede zaključci da je:</a:t>
            </a:r>
          </a:p>
          <a:p>
            <a:pPr lvl="1">
              <a:defRPr/>
            </a:pPr>
            <a:r>
              <a:rPr lang="hr-HR" smtClean="0"/>
              <a:t>maksimalni broj čvorova na </a:t>
            </a:r>
            <a:r>
              <a:rPr lang="hr-HR" sz="2800" b="1" i="1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hr-HR" smtClean="0"/>
              <a:t>-toj razini jednak  je </a:t>
            </a:r>
            <a:r>
              <a:rPr lang="hr-HR" sz="2800" b="1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hr-HR" sz="2800" b="1" i="1" baseline="30000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hr-HR" sz="2800" b="1" baseline="30000" smtClean="0">
                <a:solidFill>
                  <a:srgbClr val="FF0000"/>
                </a:solidFill>
                <a:latin typeface="Times New Roman" pitchFamily="18" charset="0"/>
              </a:rPr>
              <a:t>-1</a:t>
            </a:r>
            <a:endParaRPr lang="hr-HR" b="1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hr-HR" smtClean="0"/>
              <a:t>maksimalni broj čvorova binarnog stabla dubine </a:t>
            </a:r>
            <a:r>
              <a:rPr lang="hr-HR" sz="2800" b="1" i="1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hr-HR" smtClean="0"/>
              <a:t> jednak je </a:t>
            </a:r>
            <a:r>
              <a:rPr lang="hr-HR" sz="2800" b="1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hr-HR" sz="2800" b="1" i="1" baseline="30000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hr-HR" sz="2800" b="1" smtClean="0">
                <a:solidFill>
                  <a:srgbClr val="FF0000"/>
                </a:solidFill>
                <a:latin typeface="Times New Roman" pitchFamily="18" charset="0"/>
              </a:rPr>
              <a:t> -1</a:t>
            </a:r>
            <a:r>
              <a:rPr lang="hr-HR" smtClean="0"/>
              <a:t> za </a:t>
            </a:r>
            <a:r>
              <a:rPr lang="hr-HR" sz="2800" i="1" smtClean="0">
                <a:latin typeface="Times New Roman" pitchFamily="18" charset="0"/>
              </a:rPr>
              <a:t>k</a:t>
            </a:r>
            <a:r>
              <a:rPr lang="hr-HR" sz="2800" smtClean="0">
                <a:latin typeface="Times New Roman" pitchFamily="18" charset="0"/>
              </a:rPr>
              <a:t>&gt;0</a:t>
            </a:r>
          </a:p>
          <a:p>
            <a:pPr lvl="1">
              <a:defRPr/>
            </a:pPr>
            <a:r>
              <a:rPr lang="hr-HR" smtClean="0"/>
              <a:t>stablo koje je visine </a:t>
            </a:r>
            <a:r>
              <a:rPr lang="hr-HR" sz="2800" b="1" i="1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hr-HR" smtClean="0"/>
              <a:t> i ima </a:t>
            </a:r>
            <a:r>
              <a:rPr lang="hr-HR" sz="2800" b="1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hr-HR" sz="2800" b="1" i="1" baseline="30000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hr-HR" sz="2800" b="1" smtClean="0">
                <a:solidFill>
                  <a:srgbClr val="FF0000"/>
                </a:solidFill>
                <a:latin typeface="Times New Roman" pitchFamily="18" charset="0"/>
              </a:rPr>
              <a:t> -1</a:t>
            </a:r>
            <a:r>
              <a:rPr lang="hr-HR" smtClean="0"/>
              <a:t> elemenata naziva se </a:t>
            </a:r>
            <a:r>
              <a:rPr lang="hr-HR" b="1" smtClean="0">
                <a:solidFill>
                  <a:srgbClr val="FF0000"/>
                </a:solidFill>
              </a:rPr>
              <a:t>puno</a:t>
            </a:r>
            <a:r>
              <a:rPr lang="hr-HR" smtClean="0"/>
              <a:t> (</a:t>
            </a:r>
            <a:r>
              <a:rPr lang="hr-HR" i="1" smtClean="0"/>
              <a:t>full</a:t>
            </a:r>
            <a:r>
              <a:rPr lang="hr-HR" smtClean="0"/>
              <a:t>) binarno stablo</a:t>
            </a:r>
          </a:p>
          <a:p>
            <a:pPr lvl="1">
              <a:defRPr/>
            </a:pPr>
            <a:r>
              <a:rPr lang="hr-HR" smtClean="0"/>
              <a:t>binarno stablo s </a:t>
            </a:r>
            <a:r>
              <a:rPr lang="hr-HR" sz="2800" b="1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i="1" smtClean="0"/>
              <a:t> </a:t>
            </a:r>
            <a:r>
              <a:rPr lang="hr-HR" smtClean="0"/>
              <a:t>čvorova dubine </a:t>
            </a:r>
            <a:r>
              <a:rPr lang="hr-HR" sz="2800" b="1" i="1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hr-HR" smtClean="0"/>
              <a:t> je </a:t>
            </a:r>
            <a:r>
              <a:rPr lang="hr-HR" b="1" smtClean="0">
                <a:solidFill>
                  <a:srgbClr val="FF0000"/>
                </a:solidFill>
              </a:rPr>
              <a:t>potpuno</a:t>
            </a:r>
            <a:r>
              <a:rPr lang="hr-HR" smtClean="0"/>
              <a:t> (</a:t>
            </a:r>
            <a:r>
              <a:rPr lang="hr-HR" i="1" smtClean="0"/>
              <a:t>complete</a:t>
            </a:r>
            <a:r>
              <a:rPr lang="hr-HR" smtClean="0"/>
              <a:t>) ako i samo ako njegovi čvorovi odgovaraju čvorovima punog binarnog stabla dubine </a:t>
            </a:r>
            <a:r>
              <a:rPr lang="hr-HR" sz="2800" b="1" i="1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hr-HR" smtClean="0"/>
              <a:t> koji su numerirani od </a:t>
            </a:r>
            <a:r>
              <a:rPr lang="hr-HR" sz="2800" b="1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hr-HR" smtClean="0"/>
              <a:t> do </a:t>
            </a:r>
            <a:r>
              <a:rPr lang="hr-HR" sz="2800" b="1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endParaRPr lang="hr-HR" smtClean="0"/>
          </a:p>
          <a:p>
            <a:pPr lvl="2">
              <a:defRPr/>
            </a:pPr>
            <a:r>
              <a:rPr lang="hr-HR" smtClean="0"/>
              <a:t>kao posljedica, razlika razina krajnjih čvorova potpunog stabla najviše je jedan.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 smtClean="0"/>
          </a:p>
        </p:txBody>
      </p:sp>
      <p:sp>
        <p:nvSpPr>
          <p:cNvPr id="14339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C81B00-96A3-46B2-A500-468B5AF7F6F8}" type="slidenum">
              <a:rPr lang="hr-HR" smtClean="0"/>
              <a:pPr/>
              <a:t>11</a:t>
            </a:fld>
            <a:r>
              <a:rPr lang="hr-HR" smtClean="0"/>
              <a:t> / 31</a:t>
            </a:r>
          </a:p>
        </p:txBody>
      </p:sp>
      <p:sp>
        <p:nvSpPr>
          <p:cNvPr id="40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6053B598-E2C4-4DF5-9A8F-583F1F0DA011}" type="datetime1">
              <a:rPr lang="hr-HR" smtClean="0"/>
              <a:t>4.3.2013.</a:t>
            </a:fld>
            <a:endParaRPr lang="hr-HR"/>
          </a:p>
        </p:txBody>
      </p:sp>
      <p:sp>
        <p:nvSpPr>
          <p:cNvPr id="169881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Prikaz stabla statičkom strukturom polje</a:t>
            </a:r>
            <a:endParaRPr lang="hr-HR" smtClean="0">
              <a:latin typeface="Times New Roman" pitchFamily="18" charset="0"/>
            </a:endParaRPr>
          </a:p>
        </p:txBody>
      </p:sp>
      <p:sp>
        <p:nvSpPr>
          <p:cNvPr id="1698820" name="Rectangle 4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hr-HR" smtClean="0"/>
              <a:t>potpuno se binarno stablo jednostavno prikazuje jednodimenzionalnim poljem, bez podataka za povezivanje i koristi se pravilima za određivanje odnosa u stablu</a:t>
            </a:r>
          </a:p>
          <a:p>
            <a:pPr lvl="1"/>
            <a:r>
              <a:rPr lang="hr-HR" smtClean="0"/>
              <a:t>korištenje polja počet će </a:t>
            </a:r>
            <a:r>
              <a:rPr lang="hr-HR" smtClean="0">
                <a:solidFill>
                  <a:srgbClr val="FF0000"/>
                </a:solidFill>
              </a:rPr>
              <a:t>od člana s indeksom 1 </a:t>
            </a:r>
            <a:r>
              <a:rPr lang="hr-HR" smtClean="0"/>
              <a:t>radi jednostavnosti izraza</a:t>
            </a:r>
          </a:p>
          <a:p>
            <a:r>
              <a:rPr lang="hr-HR" smtClean="0"/>
              <a:t>problem kod prikaza stabla statičkom strukturom polje je i teško umetanje i brisanje čvorova jer ti zahtjevi mogu tražiti pomicanje puno elemenata</a:t>
            </a:r>
          </a:p>
          <a:p>
            <a:pPr lvl="1"/>
            <a:endParaRPr lang="hr-HR" smtClean="0"/>
          </a:p>
          <a:p>
            <a:endParaRPr lang="hr-HR" smtClean="0"/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2641600" y="48006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a</a:t>
            </a:r>
          </a:p>
        </p:txBody>
      </p:sp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3054350" y="48006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b</a:t>
            </a:r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3467100" y="48006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240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4346" name="Rectangle 8"/>
          <p:cNvSpPr>
            <a:spLocks noChangeArrowheads="1"/>
          </p:cNvSpPr>
          <p:nvPr/>
        </p:nvSpPr>
        <p:spPr bwMode="auto">
          <a:xfrm>
            <a:off x="3879850" y="48006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c</a:t>
            </a:r>
          </a:p>
        </p:txBody>
      </p:sp>
      <p:sp>
        <p:nvSpPr>
          <p:cNvPr id="14347" name="Rectangle 9"/>
          <p:cNvSpPr>
            <a:spLocks noChangeArrowheads="1"/>
          </p:cNvSpPr>
          <p:nvPr/>
        </p:nvSpPr>
        <p:spPr bwMode="auto">
          <a:xfrm>
            <a:off x="4292600" y="48006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240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4348" name="Rectangle 10"/>
          <p:cNvSpPr>
            <a:spLocks noChangeArrowheads="1"/>
          </p:cNvSpPr>
          <p:nvPr/>
        </p:nvSpPr>
        <p:spPr bwMode="auto">
          <a:xfrm>
            <a:off x="4705350" y="48006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240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4349" name="Rectangle 11"/>
          <p:cNvSpPr>
            <a:spLocks noChangeArrowheads="1"/>
          </p:cNvSpPr>
          <p:nvPr/>
        </p:nvSpPr>
        <p:spPr bwMode="auto">
          <a:xfrm>
            <a:off x="5118100" y="48006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240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4350" name="Rectangle 12"/>
          <p:cNvSpPr>
            <a:spLocks noChangeArrowheads="1"/>
          </p:cNvSpPr>
          <p:nvPr/>
        </p:nvSpPr>
        <p:spPr bwMode="auto">
          <a:xfrm>
            <a:off x="5530850" y="48006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d</a:t>
            </a:r>
          </a:p>
        </p:txBody>
      </p:sp>
      <p:sp>
        <p:nvSpPr>
          <p:cNvPr id="14351" name="Rectangle 13"/>
          <p:cNvSpPr>
            <a:spLocks noChangeArrowheads="1"/>
          </p:cNvSpPr>
          <p:nvPr/>
        </p:nvSpPr>
        <p:spPr bwMode="auto">
          <a:xfrm>
            <a:off x="5943600" y="48006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240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4352" name="Rectangle 14"/>
          <p:cNvSpPr>
            <a:spLocks noChangeArrowheads="1"/>
          </p:cNvSpPr>
          <p:nvPr/>
        </p:nvSpPr>
        <p:spPr bwMode="auto">
          <a:xfrm>
            <a:off x="6356350" y="48006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240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4353" name="Rectangle 15"/>
          <p:cNvSpPr>
            <a:spLocks noChangeArrowheads="1"/>
          </p:cNvSpPr>
          <p:nvPr/>
        </p:nvSpPr>
        <p:spPr bwMode="auto">
          <a:xfrm>
            <a:off x="6769100" y="48006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240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4354" name="Rectangle 16"/>
          <p:cNvSpPr>
            <a:spLocks noChangeArrowheads="1"/>
          </p:cNvSpPr>
          <p:nvPr/>
        </p:nvSpPr>
        <p:spPr bwMode="auto">
          <a:xfrm>
            <a:off x="7181850" y="48006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240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4355" name="Rectangle 17"/>
          <p:cNvSpPr>
            <a:spLocks noChangeArrowheads="1"/>
          </p:cNvSpPr>
          <p:nvPr/>
        </p:nvSpPr>
        <p:spPr bwMode="auto">
          <a:xfrm>
            <a:off x="7594600" y="48006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240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4356" name="Rectangle 18"/>
          <p:cNvSpPr>
            <a:spLocks noChangeArrowheads="1"/>
          </p:cNvSpPr>
          <p:nvPr/>
        </p:nvSpPr>
        <p:spPr bwMode="auto">
          <a:xfrm>
            <a:off x="8007350" y="48006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240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4357" name="Rectangle 19"/>
          <p:cNvSpPr>
            <a:spLocks noChangeArrowheads="1"/>
          </p:cNvSpPr>
          <p:nvPr/>
        </p:nvSpPr>
        <p:spPr bwMode="auto">
          <a:xfrm>
            <a:off x="8420100" y="48006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240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4358" name="Rectangle 20"/>
          <p:cNvSpPr>
            <a:spLocks noChangeArrowheads="1"/>
          </p:cNvSpPr>
          <p:nvPr/>
        </p:nvSpPr>
        <p:spPr bwMode="auto">
          <a:xfrm>
            <a:off x="8832850" y="48006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e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742950" y="4800600"/>
            <a:ext cx="189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sz="1600">
                <a:solidFill>
                  <a:schemeClr val="accent5">
                    <a:lumMod val="10000"/>
                  </a:schemeClr>
                </a:solidFill>
                <a:latin typeface="Arial Narrow" pitchFamily="34" charset="0"/>
              </a:rPr>
              <a:t>Koso stablo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742950" y="5410200"/>
            <a:ext cx="189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sz="1600">
                <a:solidFill>
                  <a:schemeClr val="accent5">
                    <a:lumMod val="10000"/>
                  </a:schemeClr>
                </a:solidFill>
                <a:latin typeface="Arial Narrow" pitchFamily="34" charset="0"/>
              </a:rPr>
              <a:t>Potpuno stablo</a:t>
            </a:r>
          </a:p>
        </p:txBody>
      </p:sp>
      <p:sp>
        <p:nvSpPr>
          <p:cNvPr id="14361" name="Rectangle 23"/>
          <p:cNvSpPr>
            <a:spLocks noChangeArrowheads="1"/>
          </p:cNvSpPr>
          <p:nvPr/>
        </p:nvSpPr>
        <p:spPr bwMode="auto">
          <a:xfrm>
            <a:off x="2641600" y="54102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a</a:t>
            </a:r>
          </a:p>
        </p:txBody>
      </p:sp>
      <p:sp>
        <p:nvSpPr>
          <p:cNvPr id="14362" name="Rectangle 24"/>
          <p:cNvSpPr>
            <a:spLocks noChangeArrowheads="1"/>
          </p:cNvSpPr>
          <p:nvPr/>
        </p:nvSpPr>
        <p:spPr bwMode="auto">
          <a:xfrm>
            <a:off x="3054350" y="54102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b</a:t>
            </a:r>
          </a:p>
        </p:txBody>
      </p:sp>
      <p:sp>
        <p:nvSpPr>
          <p:cNvPr id="14363" name="Rectangle 25"/>
          <p:cNvSpPr>
            <a:spLocks noChangeArrowheads="1"/>
          </p:cNvSpPr>
          <p:nvPr/>
        </p:nvSpPr>
        <p:spPr bwMode="auto">
          <a:xfrm>
            <a:off x="3879850" y="54102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d</a:t>
            </a:r>
          </a:p>
        </p:txBody>
      </p:sp>
      <p:sp>
        <p:nvSpPr>
          <p:cNvPr id="14364" name="Rectangle 26"/>
          <p:cNvSpPr>
            <a:spLocks noChangeArrowheads="1"/>
          </p:cNvSpPr>
          <p:nvPr/>
        </p:nvSpPr>
        <p:spPr bwMode="auto">
          <a:xfrm>
            <a:off x="5530850" y="54102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h</a:t>
            </a:r>
          </a:p>
        </p:txBody>
      </p:sp>
      <p:sp>
        <p:nvSpPr>
          <p:cNvPr id="14365" name="Rectangle 27"/>
          <p:cNvSpPr>
            <a:spLocks noChangeArrowheads="1"/>
          </p:cNvSpPr>
          <p:nvPr/>
        </p:nvSpPr>
        <p:spPr bwMode="auto">
          <a:xfrm>
            <a:off x="8832850" y="54102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p</a:t>
            </a:r>
          </a:p>
        </p:txBody>
      </p:sp>
      <p:sp>
        <p:nvSpPr>
          <p:cNvPr id="14366" name="Rectangle 28"/>
          <p:cNvSpPr>
            <a:spLocks noChangeArrowheads="1"/>
          </p:cNvSpPr>
          <p:nvPr/>
        </p:nvSpPr>
        <p:spPr bwMode="auto">
          <a:xfrm>
            <a:off x="3467100" y="54102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c</a:t>
            </a:r>
          </a:p>
        </p:txBody>
      </p:sp>
      <p:sp>
        <p:nvSpPr>
          <p:cNvPr id="14367" name="Rectangle 29"/>
          <p:cNvSpPr>
            <a:spLocks noChangeArrowheads="1"/>
          </p:cNvSpPr>
          <p:nvPr/>
        </p:nvSpPr>
        <p:spPr bwMode="auto">
          <a:xfrm>
            <a:off x="4292600" y="54102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e</a:t>
            </a:r>
          </a:p>
        </p:txBody>
      </p:sp>
      <p:sp>
        <p:nvSpPr>
          <p:cNvPr id="14368" name="Rectangle 30"/>
          <p:cNvSpPr>
            <a:spLocks noChangeArrowheads="1"/>
          </p:cNvSpPr>
          <p:nvPr/>
        </p:nvSpPr>
        <p:spPr bwMode="auto">
          <a:xfrm>
            <a:off x="4705350" y="54102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f</a:t>
            </a:r>
          </a:p>
        </p:txBody>
      </p:sp>
      <p:sp>
        <p:nvSpPr>
          <p:cNvPr id="14369" name="Rectangle 31"/>
          <p:cNvSpPr>
            <a:spLocks noChangeArrowheads="1"/>
          </p:cNvSpPr>
          <p:nvPr/>
        </p:nvSpPr>
        <p:spPr bwMode="auto">
          <a:xfrm>
            <a:off x="5118100" y="54102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g</a:t>
            </a:r>
          </a:p>
        </p:txBody>
      </p:sp>
      <p:sp>
        <p:nvSpPr>
          <p:cNvPr id="14370" name="Rectangle 32"/>
          <p:cNvSpPr>
            <a:spLocks noChangeArrowheads="1"/>
          </p:cNvSpPr>
          <p:nvPr/>
        </p:nvSpPr>
        <p:spPr bwMode="auto">
          <a:xfrm>
            <a:off x="5943600" y="54102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i</a:t>
            </a:r>
          </a:p>
        </p:txBody>
      </p:sp>
      <p:sp>
        <p:nvSpPr>
          <p:cNvPr id="14371" name="Rectangle 33"/>
          <p:cNvSpPr>
            <a:spLocks noChangeArrowheads="1"/>
          </p:cNvSpPr>
          <p:nvPr/>
        </p:nvSpPr>
        <p:spPr bwMode="auto">
          <a:xfrm>
            <a:off x="6356350" y="54102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j</a:t>
            </a:r>
          </a:p>
        </p:txBody>
      </p:sp>
      <p:sp>
        <p:nvSpPr>
          <p:cNvPr id="14372" name="Rectangle 34"/>
          <p:cNvSpPr>
            <a:spLocks noChangeArrowheads="1"/>
          </p:cNvSpPr>
          <p:nvPr/>
        </p:nvSpPr>
        <p:spPr bwMode="auto">
          <a:xfrm>
            <a:off x="6769100" y="54102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k</a:t>
            </a:r>
          </a:p>
        </p:txBody>
      </p:sp>
      <p:sp>
        <p:nvSpPr>
          <p:cNvPr id="14373" name="Rectangle 35"/>
          <p:cNvSpPr>
            <a:spLocks noChangeArrowheads="1"/>
          </p:cNvSpPr>
          <p:nvPr/>
        </p:nvSpPr>
        <p:spPr bwMode="auto">
          <a:xfrm>
            <a:off x="7181850" y="54102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l</a:t>
            </a:r>
          </a:p>
        </p:txBody>
      </p:sp>
      <p:sp>
        <p:nvSpPr>
          <p:cNvPr id="14374" name="Rectangle 36"/>
          <p:cNvSpPr>
            <a:spLocks noChangeArrowheads="1"/>
          </p:cNvSpPr>
          <p:nvPr/>
        </p:nvSpPr>
        <p:spPr bwMode="auto">
          <a:xfrm>
            <a:off x="7594600" y="54102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m</a:t>
            </a:r>
          </a:p>
        </p:txBody>
      </p:sp>
      <p:sp>
        <p:nvSpPr>
          <p:cNvPr id="14375" name="Rectangle 37"/>
          <p:cNvSpPr>
            <a:spLocks noChangeArrowheads="1"/>
          </p:cNvSpPr>
          <p:nvPr/>
        </p:nvSpPr>
        <p:spPr bwMode="auto">
          <a:xfrm>
            <a:off x="8007350" y="54102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n</a:t>
            </a:r>
          </a:p>
        </p:txBody>
      </p:sp>
      <p:sp>
        <p:nvSpPr>
          <p:cNvPr id="14376" name="Rectangle 38"/>
          <p:cNvSpPr>
            <a:spLocks noChangeArrowheads="1"/>
          </p:cNvSpPr>
          <p:nvPr/>
        </p:nvSpPr>
        <p:spPr bwMode="auto">
          <a:xfrm>
            <a:off x="8420100" y="5410200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o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 smtClean="0"/>
          </a:p>
        </p:txBody>
      </p:sp>
      <p:sp>
        <p:nvSpPr>
          <p:cNvPr id="15363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556856F-0970-4553-97A0-9C8195A8EE96}" type="slidenum">
              <a:rPr lang="hr-HR" smtClean="0"/>
              <a:pPr/>
              <a:t>12</a:t>
            </a:fld>
            <a:r>
              <a:rPr lang="hr-HR" smtClean="0"/>
              <a:t> / 31</a:t>
            </a:r>
          </a:p>
        </p:txBody>
      </p:sp>
      <p:sp>
        <p:nvSpPr>
          <p:cNvPr id="58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ACEDBA14-DA91-4287-9291-4EC50654428B}" type="datetime1">
              <a:rPr lang="hr-HR" smtClean="0"/>
              <a:t>4.3.2013.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Koso i potpuno stablo</a:t>
            </a: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561975" y="4357688"/>
            <a:ext cx="189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>
                <a:solidFill>
                  <a:schemeClr val="accent5">
                    <a:lumMod val="10000"/>
                  </a:schemeClr>
                </a:solidFill>
                <a:latin typeface="Arial Narrow" pitchFamily="34" charset="0"/>
              </a:rPr>
              <a:t>Potpuno stablo</a:t>
            </a:r>
          </a:p>
        </p:txBody>
      </p:sp>
      <p:sp>
        <p:nvSpPr>
          <p:cNvPr id="15367" name="Rectangle 23"/>
          <p:cNvSpPr>
            <a:spLocks noChangeArrowheads="1"/>
          </p:cNvSpPr>
          <p:nvPr/>
        </p:nvSpPr>
        <p:spPr bwMode="auto">
          <a:xfrm>
            <a:off x="2460625" y="43576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a</a:t>
            </a:r>
          </a:p>
        </p:txBody>
      </p:sp>
      <p:sp>
        <p:nvSpPr>
          <p:cNvPr id="15368" name="Rectangle 24"/>
          <p:cNvSpPr>
            <a:spLocks noChangeArrowheads="1"/>
          </p:cNvSpPr>
          <p:nvPr/>
        </p:nvSpPr>
        <p:spPr bwMode="auto">
          <a:xfrm>
            <a:off x="2873375" y="43576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b</a:t>
            </a:r>
          </a:p>
        </p:txBody>
      </p:sp>
      <p:sp>
        <p:nvSpPr>
          <p:cNvPr id="15369" name="Rectangle 25"/>
          <p:cNvSpPr>
            <a:spLocks noChangeArrowheads="1"/>
          </p:cNvSpPr>
          <p:nvPr/>
        </p:nvSpPr>
        <p:spPr bwMode="auto">
          <a:xfrm>
            <a:off x="3698875" y="43576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d</a:t>
            </a:r>
          </a:p>
        </p:txBody>
      </p:sp>
      <p:sp>
        <p:nvSpPr>
          <p:cNvPr id="15370" name="Rectangle 26"/>
          <p:cNvSpPr>
            <a:spLocks noChangeArrowheads="1"/>
          </p:cNvSpPr>
          <p:nvPr/>
        </p:nvSpPr>
        <p:spPr bwMode="auto">
          <a:xfrm>
            <a:off x="5349875" y="43576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h</a:t>
            </a:r>
          </a:p>
        </p:txBody>
      </p:sp>
      <p:sp>
        <p:nvSpPr>
          <p:cNvPr id="15371" name="Rectangle 27"/>
          <p:cNvSpPr>
            <a:spLocks noChangeArrowheads="1"/>
          </p:cNvSpPr>
          <p:nvPr/>
        </p:nvSpPr>
        <p:spPr bwMode="auto">
          <a:xfrm>
            <a:off x="8651875" y="43576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p</a:t>
            </a:r>
          </a:p>
        </p:txBody>
      </p:sp>
      <p:sp>
        <p:nvSpPr>
          <p:cNvPr id="15372" name="Rectangle 28"/>
          <p:cNvSpPr>
            <a:spLocks noChangeArrowheads="1"/>
          </p:cNvSpPr>
          <p:nvPr/>
        </p:nvSpPr>
        <p:spPr bwMode="auto">
          <a:xfrm>
            <a:off x="3286125" y="43576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c</a:t>
            </a:r>
          </a:p>
        </p:txBody>
      </p:sp>
      <p:sp>
        <p:nvSpPr>
          <p:cNvPr id="15373" name="Rectangle 29"/>
          <p:cNvSpPr>
            <a:spLocks noChangeArrowheads="1"/>
          </p:cNvSpPr>
          <p:nvPr/>
        </p:nvSpPr>
        <p:spPr bwMode="auto">
          <a:xfrm>
            <a:off x="4111625" y="43576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e</a:t>
            </a:r>
          </a:p>
        </p:txBody>
      </p:sp>
      <p:sp>
        <p:nvSpPr>
          <p:cNvPr id="15374" name="Rectangle 30"/>
          <p:cNvSpPr>
            <a:spLocks noChangeArrowheads="1"/>
          </p:cNvSpPr>
          <p:nvPr/>
        </p:nvSpPr>
        <p:spPr bwMode="auto">
          <a:xfrm>
            <a:off x="4524375" y="43576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f</a:t>
            </a:r>
          </a:p>
        </p:txBody>
      </p:sp>
      <p:sp>
        <p:nvSpPr>
          <p:cNvPr id="15375" name="Rectangle 31"/>
          <p:cNvSpPr>
            <a:spLocks noChangeArrowheads="1"/>
          </p:cNvSpPr>
          <p:nvPr/>
        </p:nvSpPr>
        <p:spPr bwMode="auto">
          <a:xfrm>
            <a:off x="4937125" y="43576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g</a:t>
            </a:r>
          </a:p>
        </p:txBody>
      </p:sp>
      <p:sp>
        <p:nvSpPr>
          <p:cNvPr id="15376" name="Rectangle 32"/>
          <p:cNvSpPr>
            <a:spLocks noChangeArrowheads="1"/>
          </p:cNvSpPr>
          <p:nvPr/>
        </p:nvSpPr>
        <p:spPr bwMode="auto">
          <a:xfrm>
            <a:off x="5762625" y="43576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i</a:t>
            </a:r>
          </a:p>
        </p:txBody>
      </p:sp>
      <p:sp>
        <p:nvSpPr>
          <p:cNvPr id="15377" name="Rectangle 33"/>
          <p:cNvSpPr>
            <a:spLocks noChangeArrowheads="1"/>
          </p:cNvSpPr>
          <p:nvPr/>
        </p:nvSpPr>
        <p:spPr bwMode="auto">
          <a:xfrm>
            <a:off x="6175375" y="43576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j</a:t>
            </a:r>
          </a:p>
        </p:txBody>
      </p:sp>
      <p:sp>
        <p:nvSpPr>
          <p:cNvPr id="15378" name="Rectangle 34"/>
          <p:cNvSpPr>
            <a:spLocks noChangeArrowheads="1"/>
          </p:cNvSpPr>
          <p:nvPr/>
        </p:nvSpPr>
        <p:spPr bwMode="auto">
          <a:xfrm>
            <a:off x="6588125" y="43576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k</a:t>
            </a:r>
          </a:p>
        </p:txBody>
      </p:sp>
      <p:sp>
        <p:nvSpPr>
          <p:cNvPr id="15379" name="Rectangle 35"/>
          <p:cNvSpPr>
            <a:spLocks noChangeArrowheads="1"/>
          </p:cNvSpPr>
          <p:nvPr/>
        </p:nvSpPr>
        <p:spPr bwMode="auto">
          <a:xfrm>
            <a:off x="7000875" y="43576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l</a:t>
            </a:r>
          </a:p>
        </p:txBody>
      </p:sp>
      <p:sp>
        <p:nvSpPr>
          <p:cNvPr id="15380" name="Rectangle 36"/>
          <p:cNvSpPr>
            <a:spLocks noChangeArrowheads="1"/>
          </p:cNvSpPr>
          <p:nvPr/>
        </p:nvSpPr>
        <p:spPr bwMode="auto">
          <a:xfrm>
            <a:off x="7413625" y="43576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m</a:t>
            </a:r>
          </a:p>
        </p:txBody>
      </p:sp>
      <p:sp>
        <p:nvSpPr>
          <p:cNvPr id="15381" name="Rectangle 37"/>
          <p:cNvSpPr>
            <a:spLocks noChangeArrowheads="1"/>
          </p:cNvSpPr>
          <p:nvPr/>
        </p:nvSpPr>
        <p:spPr bwMode="auto">
          <a:xfrm>
            <a:off x="7826375" y="43576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n</a:t>
            </a:r>
          </a:p>
        </p:txBody>
      </p:sp>
      <p:sp>
        <p:nvSpPr>
          <p:cNvPr id="15382" name="Rectangle 38"/>
          <p:cNvSpPr>
            <a:spLocks noChangeArrowheads="1"/>
          </p:cNvSpPr>
          <p:nvPr/>
        </p:nvSpPr>
        <p:spPr bwMode="auto">
          <a:xfrm>
            <a:off x="8239125" y="43576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o</a:t>
            </a:r>
          </a:p>
        </p:txBody>
      </p:sp>
      <p:cxnSp>
        <p:nvCxnSpPr>
          <p:cNvPr id="15383" name="Curved Connector 21"/>
          <p:cNvCxnSpPr>
            <a:cxnSpLocks noChangeShapeType="1"/>
            <a:stCxn id="15367" idx="0"/>
            <a:endCxn id="15368" idx="0"/>
          </p:cNvCxnSpPr>
          <p:nvPr/>
        </p:nvCxnSpPr>
        <p:spPr bwMode="auto">
          <a:xfrm rot="5400000" flipH="1" flipV="1">
            <a:off x="2874169" y="4152107"/>
            <a:ext cx="1587" cy="412750"/>
          </a:xfrm>
          <a:prstGeom prst="curvedConnector3">
            <a:avLst>
              <a:gd name="adj1" fmla="val 14395468"/>
            </a:avLst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5384" name="Curved Connector 26"/>
          <p:cNvCxnSpPr>
            <a:cxnSpLocks noChangeShapeType="1"/>
          </p:cNvCxnSpPr>
          <p:nvPr/>
        </p:nvCxnSpPr>
        <p:spPr bwMode="auto">
          <a:xfrm rot="16200000" flipH="1">
            <a:off x="3071019" y="3945732"/>
            <a:ext cx="1587" cy="825500"/>
          </a:xfrm>
          <a:prstGeom prst="curvedConnector3">
            <a:avLst>
              <a:gd name="adj1" fmla="val -26391704"/>
            </a:avLst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5385" name="Curved Connector 28"/>
          <p:cNvCxnSpPr>
            <a:cxnSpLocks noChangeShapeType="1"/>
          </p:cNvCxnSpPr>
          <p:nvPr/>
        </p:nvCxnSpPr>
        <p:spPr bwMode="auto">
          <a:xfrm rot="5400000" flipH="1" flipV="1">
            <a:off x="3499644" y="4231482"/>
            <a:ext cx="1587" cy="825500"/>
          </a:xfrm>
          <a:prstGeom prst="curvedConnector3">
            <a:avLst>
              <a:gd name="adj1" fmla="val -28790935"/>
            </a:avLst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5386" name="Curved Connector 30"/>
          <p:cNvCxnSpPr>
            <a:cxnSpLocks noChangeShapeType="1"/>
            <a:stCxn id="15368" idx="2"/>
            <a:endCxn id="15373" idx="2"/>
          </p:cNvCxnSpPr>
          <p:nvPr/>
        </p:nvCxnSpPr>
        <p:spPr bwMode="auto">
          <a:xfrm rot="16200000" flipH="1">
            <a:off x="3699669" y="4044157"/>
            <a:ext cx="1587" cy="1238250"/>
          </a:xfrm>
          <a:prstGeom prst="curvedConnector3">
            <a:avLst>
              <a:gd name="adj1" fmla="val 39587537"/>
            </a:avLst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5387" name="Curved Connector 32"/>
          <p:cNvCxnSpPr>
            <a:cxnSpLocks noChangeShapeType="1"/>
            <a:stCxn id="15372" idx="0"/>
            <a:endCxn id="15374" idx="0"/>
          </p:cNvCxnSpPr>
          <p:nvPr/>
        </p:nvCxnSpPr>
        <p:spPr bwMode="auto">
          <a:xfrm rot="5400000" flipH="1" flipV="1">
            <a:off x="4112419" y="3739357"/>
            <a:ext cx="1587" cy="1238250"/>
          </a:xfrm>
          <a:prstGeom prst="curvedConnector3">
            <a:avLst>
              <a:gd name="adj1" fmla="val 29990569"/>
            </a:avLst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5388" name="Curved Connector 38"/>
          <p:cNvCxnSpPr>
            <a:cxnSpLocks noChangeShapeType="1"/>
          </p:cNvCxnSpPr>
          <p:nvPr/>
        </p:nvCxnSpPr>
        <p:spPr bwMode="auto">
          <a:xfrm rot="16200000" flipH="1">
            <a:off x="4341019" y="3532982"/>
            <a:ext cx="1587" cy="1651000"/>
          </a:xfrm>
          <a:prstGeom prst="curvedConnector3">
            <a:avLst>
              <a:gd name="adj1" fmla="val -47984912"/>
            </a:avLst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5389" name="Curved Connector 63"/>
          <p:cNvCxnSpPr>
            <a:cxnSpLocks noChangeShapeType="1"/>
            <a:stCxn id="15374" idx="2"/>
            <a:endCxn id="15379" idx="2"/>
          </p:cNvCxnSpPr>
          <p:nvPr/>
        </p:nvCxnSpPr>
        <p:spPr bwMode="auto">
          <a:xfrm rot="16200000" flipH="1">
            <a:off x="5969794" y="3425032"/>
            <a:ext cx="1587" cy="2476500"/>
          </a:xfrm>
          <a:prstGeom prst="curvedConnector3">
            <a:avLst>
              <a:gd name="adj1" fmla="val 47984912"/>
            </a:avLst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5390" name="Curved Connector 64"/>
          <p:cNvCxnSpPr>
            <a:cxnSpLocks noChangeShapeType="1"/>
            <a:stCxn id="15374" idx="2"/>
            <a:endCxn id="15380" idx="2"/>
          </p:cNvCxnSpPr>
          <p:nvPr/>
        </p:nvCxnSpPr>
        <p:spPr bwMode="auto">
          <a:xfrm rot="16200000" flipH="1">
            <a:off x="6176169" y="3218657"/>
            <a:ext cx="1587" cy="2889250"/>
          </a:xfrm>
          <a:prstGeom prst="curvedConnector3">
            <a:avLst>
              <a:gd name="adj1" fmla="val 70777759"/>
            </a:avLst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5391" name="Curved Connector 65"/>
          <p:cNvCxnSpPr>
            <a:cxnSpLocks noChangeShapeType="1"/>
            <a:stCxn id="15373" idx="0"/>
            <a:endCxn id="15377" idx="0"/>
          </p:cNvCxnSpPr>
          <p:nvPr/>
        </p:nvCxnSpPr>
        <p:spPr bwMode="auto">
          <a:xfrm rot="5400000" flipH="1" flipV="1">
            <a:off x="5350669" y="3326607"/>
            <a:ext cx="1587" cy="2063750"/>
          </a:xfrm>
          <a:prstGeom prst="curvedConnector3">
            <a:avLst>
              <a:gd name="adj1" fmla="val 41986801"/>
            </a:avLst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5392" name="Curved Connector 66"/>
          <p:cNvCxnSpPr>
            <a:cxnSpLocks noChangeShapeType="1"/>
            <a:stCxn id="15373" idx="0"/>
            <a:endCxn id="15378" idx="0"/>
          </p:cNvCxnSpPr>
          <p:nvPr/>
        </p:nvCxnSpPr>
        <p:spPr bwMode="auto">
          <a:xfrm rot="5400000" flipH="1" flipV="1">
            <a:off x="5557044" y="3120232"/>
            <a:ext cx="1587" cy="2476500"/>
          </a:xfrm>
          <a:prstGeom prst="curvedConnector3">
            <a:avLst>
              <a:gd name="adj1" fmla="val 63579986"/>
            </a:avLst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5393" name="Curved Connector 67"/>
          <p:cNvCxnSpPr>
            <a:cxnSpLocks noChangeShapeType="1"/>
            <a:stCxn id="15375" idx="0"/>
            <a:endCxn id="15382" idx="0"/>
          </p:cNvCxnSpPr>
          <p:nvPr/>
        </p:nvCxnSpPr>
        <p:spPr bwMode="auto">
          <a:xfrm rot="5400000" flipH="1" flipV="1">
            <a:off x="6795294" y="2707482"/>
            <a:ext cx="1587" cy="3302000"/>
          </a:xfrm>
          <a:prstGeom prst="curvedConnector3">
            <a:avLst>
              <a:gd name="adj1" fmla="val 97169440"/>
            </a:avLst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5394" name="Curved Connector 68"/>
          <p:cNvCxnSpPr>
            <a:cxnSpLocks noChangeShapeType="1"/>
            <a:stCxn id="15375" idx="0"/>
            <a:endCxn id="15381" idx="0"/>
          </p:cNvCxnSpPr>
          <p:nvPr/>
        </p:nvCxnSpPr>
        <p:spPr bwMode="auto">
          <a:xfrm rot="5400000" flipH="1" flipV="1">
            <a:off x="6588919" y="2913857"/>
            <a:ext cx="1587" cy="2889250"/>
          </a:xfrm>
          <a:prstGeom prst="curvedConnector3">
            <a:avLst>
              <a:gd name="adj1" fmla="val 77975454"/>
            </a:avLst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5395" name="Curved Connector 77"/>
          <p:cNvCxnSpPr>
            <a:cxnSpLocks noChangeShapeType="1"/>
            <a:stCxn id="15369" idx="2"/>
            <a:endCxn id="15370" idx="2"/>
          </p:cNvCxnSpPr>
          <p:nvPr/>
        </p:nvCxnSpPr>
        <p:spPr bwMode="auto">
          <a:xfrm rot="16200000" flipH="1">
            <a:off x="4731544" y="3837782"/>
            <a:ext cx="1587" cy="1651000"/>
          </a:xfrm>
          <a:prstGeom prst="curvedConnector3">
            <a:avLst>
              <a:gd name="adj1" fmla="val 35988690"/>
            </a:avLst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5396" name="Curved Connector 80"/>
          <p:cNvCxnSpPr>
            <a:cxnSpLocks noChangeShapeType="1"/>
            <a:stCxn id="15369" idx="2"/>
            <a:endCxn id="15376" idx="2"/>
          </p:cNvCxnSpPr>
          <p:nvPr/>
        </p:nvCxnSpPr>
        <p:spPr bwMode="auto">
          <a:xfrm rot="16200000" flipH="1">
            <a:off x="4937919" y="3631407"/>
            <a:ext cx="1587" cy="2063750"/>
          </a:xfrm>
          <a:prstGeom prst="curvedConnector3">
            <a:avLst>
              <a:gd name="adj1" fmla="val 53983023"/>
            </a:avLst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5397" name="Curved Connector 101"/>
          <p:cNvCxnSpPr>
            <a:cxnSpLocks noChangeShapeType="1"/>
            <a:stCxn id="15370" idx="2"/>
            <a:endCxn id="15371" idx="2"/>
          </p:cNvCxnSpPr>
          <p:nvPr/>
        </p:nvCxnSpPr>
        <p:spPr bwMode="auto">
          <a:xfrm rot="16200000" flipH="1">
            <a:off x="7208044" y="3012282"/>
            <a:ext cx="1587" cy="3302000"/>
          </a:xfrm>
          <a:prstGeom prst="curvedConnector3">
            <a:avLst>
              <a:gd name="adj1" fmla="val 83973602"/>
            </a:avLst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15398" name="Rectangle 5"/>
          <p:cNvSpPr>
            <a:spLocks noChangeArrowheads="1"/>
          </p:cNvSpPr>
          <p:nvPr/>
        </p:nvSpPr>
        <p:spPr bwMode="auto">
          <a:xfrm>
            <a:off x="2476500" y="15001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a</a:t>
            </a:r>
          </a:p>
        </p:txBody>
      </p:sp>
      <p:sp>
        <p:nvSpPr>
          <p:cNvPr id="15399" name="Rectangle 6"/>
          <p:cNvSpPr>
            <a:spLocks noChangeArrowheads="1"/>
          </p:cNvSpPr>
          <p:nvPr/>
        </p:nvSpPr>
        <p:spPr bwMode="auto">
          <a:xfrm>
            <a:off x="2889250" y="15001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b</a:t>
            </a:r>
          </a:p>
        </p:txBody>
      </p:sp>
      <p:sp>
        <p:nvSpPr>
          <p:cNvPr id="15400" name="Rectangle 7"/>
          <p:cNvSpPr>
            <a:spLocks noChangeArrowheads="1"/>
          </p:cNvSpPr>
          <p:nvPr/>
        </p:nvSpPr>
        <p:spPr bwMode="auto">
          <a:xfrm>
            <a:off x="3302000" y="15001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240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5401" name="Rectangle 8"/>
          <p:cNvSpPr>
            <a:spLocks noChangeArrowheads="1"/>
          </p:cNvSpPr>
          <p:nvPr/>
        </p:nvSpPr>
        <p:spPr bwMode="auto">
          <a:xfrm>
            <a:off x="3714750" y="15001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c</a:t>
            </a:r>
          </a:p>
        </p:txBody>
      </p:sp>
      <p:sp>
        <p:nvSpPr>
          <p:cNvPr id="15402" name="Rectangle 9"/>
          <p:cNvSpPr>
            <a:spLocks noChangeArrowheads="1"/>
          </p:cNvSpPr>
          <p:nvPr/>
        </p:nvSpPr>
        <p:spPr bwMode="auto">
          <a:xfrm>
            <a:off x="4127500" y="15001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240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5403" name="Rectangle 10"/>
          <p:cNvSpPr>
            <a:spLocks noChangeArrowheads="1"/>
          </p:cNvSpPr>
          <p:nvPr/>
        </p:nvSpPr>
        <p:spPr bwMode="auto">
          <a:xfrm>
            <a:off x="4540250" y="15001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240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5404" name="Rectangle 11"/>
          <p:cNvSpPr>
            <a:spLocks noChangeArrowheads="1"/>
          </p:cNvSpPr>
          <p:nvPr/>
        </p:nvSpPr>
        <p:spPr bwMode="auto">
          <a:xfrm>
            <a:off x="4953000" y="15001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240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5405" name="Rectangle 12"/>
          <p:cNvSpPr>
            <a:spLocks noChangeArrowheads="1"/>
          </p:cNvSpPr>
          <p:nvPr/>
        </p:nvSpPr>
        <p:spPr bwMode="auto">
          <a:xfrm>
            <a:off x="5365750" y="15001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d</a:t>
            </a:r>
          </a:p>
        </p:txBody>
      </p:sp>
      <p:sp>
        <p:nvSpPr>
          <p:cNvPr id="15406" name="Rectangle 13"/>
          <p:cNvSpPr>
            <a:spLocks noChangeArrowheads="1"/>
          </p:cNvSpPr>
          <p:nvPr/>
        </p:nvSpPr>
        <p:spPr bwMode="auto">
          <a:xfrm>
            <a:off x="5778500" y="15001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240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5407" name="Rectangle 14"/>
          <p:cNvSpPr>
            <a:spLocks noChangeArrowheads="1"/>
          </p:cNvSpPr>
          <p:nvPr/>
        </p:nvSpPr>
        <p:spPr bwMode="auto">
          <a:xfrm>
            <a:off x="6191250" y="15001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240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5408" name="Rectangle 15"/>
          <p:cNvSpPr>
            <a:spLocks noChangeArrowheads="1"/>
          </p:cNvSpPr>
          <p:nvPr/>
        </p:nvSpPr>
        <p:spPr bwMode="auto">
          <a:xfrm>
            <a:off x="6604000" y="15001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240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5409" name="Rectangle 16"/>
          <p:cNvSpPr>
            <a:spLocks noChangeArrowheads="1"/>
          </p:cNvSpPr>
          <p:nvPr/>
        </p:nvSpPr>
        <p:spPr bwMode="auto">
          <a:xfrm>
            <a:off x="7016750" y="15001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240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5410" name="Rectangle 17"/>
          <p:cNvSpPr>
            <a:spLocks noChangeArrowheads="1"/>
          </p:cNvSpPr>
          <p:nvPr/>
        </p:nvSpPr>
        <p:spPr bwMode="auto">
          <a:xfrm>
            <a:off x="7429500" y="15001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240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5411" name="Rectangle 18"/>
          <p:cNvSpPr>
            <a:spLocks noChangeArrowheads="1"/>
          </p:cNvSpPr>
          <p:nvPr/>
        </p:nvSpPr>
        <p:spPr bwMode="auto">
          <a:xfrm>
            <a:off x="7842250" y="15001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240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5412" name="Rectangle 19"/>
          <p:cNvSpPr>
            <a:spLocks noChangeArrowheads="1"/>
          </p:cNvSpPr>
          <p:nvPr/>
        </p:nvSpPr>
        <p:spPr bwMode="auto">
          <a:xfrm>
            <a:off x="8255000" y="15001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240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5413" name="Rectangle 20"/>
          <p:cNvSpPr>
            <a:spLocks noChangeArrowheads="1"/>
          </p:cNvSpPr>
          <p:nvPr/>
        </p:nvSpPr>
        <p:spPr bwMode="auto">
          <a:xfrm>
            <a:off x="8667750" y="1500188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e</a:t>
            </a:r>
          </a:p>
        </p:txBody>
      </p:sp>
      <p:sp>
        <p:nvSpPr>
          <p:cNvPr id="123" name="Rectangle 21"/>
          <p:cNvSpPr>
            <a:spLocks noChangeArrowheads="1"/>
          </p:cNvSpPr>
          <p:nvPr/>
        </p:nvSpPr>
        <p:spPr bwMode="auto">
          <a:xfrm>
            <a:off x="577850" y="1500188"/>
            <a:ext cx="189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sz="1600">
                <a:solidFill>
                  <a:schemeClr val="accent5">
                    <a:lumMod val="10000"/>
                  </a:schemeClr>
                </a:solidFill>
                <a:latin typeface="Arial Narrow" pitchFamily="34" charset="0"/>
              </a:rPr>
              <a:t>Koso stablo</a:t>
            </a:r>
          </a:p>
        </p:txBody>
      </p:sp>
      <p:cxnSp>
        <p:nvCxnSpPr>
          <p:cNvPr id="15415" name="Curved Connector 123"/>
          <p:cNvCxnSpPr>
            <a:cxnSpLocks noChangeShapeType="1"/>
          </p:cNvCxnSpPr>
          <p:nvPr/>
        </p:nvCxnSpPr>
        <p:spPr bwMode="auto">
          <a:xfrm rot="5400000" flipH="1" flipV="1">
            <a:off x="2872581" y="1294607"/>
            <a:ext cx="1587" cy="412750"/>
          </a:xfrm>
          <a:prstGeom prst="curvedConnector3">
            <a:avLst>
              <a:gd name="adj1" fmla="val 14395468"/>
            </a:avLst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5416" name="Curved Connector 124"/>
          <p:cNvCxnSpPr>
            <a:cxnSpLocks noChangeShapeType="1"/>
          </p:cNvCxnSpPr>
          <p:nvPr/>
        </p:nvCxnSpPr>
        <p:spPr bwMode="auto">
          <a:xfrm rot="5400000" flipH="1" flipV="1">
            <a:off x="3609181" y="1354932"/>
            <a:ext cx="1587" cy="825500"/>
          </a:xfrm>
          <a:prstGeom prst="curvedConnector3">
            <a:avLst>
              <a:gd name="adj1" fmla="val -19193958"/>
            </a:avLst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5417" name="Curved Connector 125"/>
          <p:cNvCxnSpPr>
            <a:cxnSpLocks noChangeShapeType="1"/>
          </p:cNvCxnSpPr>
          <p:nvPr/>
        </p:nvCxnSpPr>
        <p:spPr bwMode="auto">
          <a:xfrm rot="16200000" flipH="1">
            <a:off x="4777581" y="675482"/>
            <a:ext cx="1587" cy="1651000"/>
          </a:xfrm>
          <a:prstGeom prst="curvedConnector3">
            <a:avLst>
              <a:gd name="adj1" fmla="val -25192074"/>
            </a:avLst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5418" name="Curved Connector 126"/>
          <p:cNvCxnSpPr>
            <a:cxnSpLocks noChangeShapeType="1"/>
          </p:cNvCxnSpPr>
          <p:nvPr/>
        </p:nvCxnSpPr>
        <p:spPr bwMode="auto">
          <a:xfrm rot="16200000" flipH="1">
            <a:off x="7317581" y="135732"/>
            <a:ext cx="1587" cy="3302000"/>
          </a:xfrm>
          <a:prstGeom prst="curvedConnector3">
            <a:avLst>
              <a:gd name="adj1" fmla="val 27591319"/>
            </a:avLst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 smtClean="0"/>
          </a:p>
        </p:txBody>
      </p:sp>
      <p:sp>
        <p:nvSpPr>
          <p:cNvPr id="16387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81D14AD-4421-4D58-A447-D8B390EE7169}" type="slidenum">
              <a:rPr lang="hr-HR" smtClean="0"/>
              <a:pPr/>
              <a:t>13</a:t>
            </a:fld>
            <a:r>
              <a:rPr lang="hr-HR" smtClean="0"/>
              <a:t> / 31</a:t>
            </a:r>
          </a:p>
        </p:txBody>
      </p:sp>
      <p:sp>
        <p:nvSpPr>
          <p:cNvPr id="39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E54B53F8-8FD9-4BFF-A6E2-E7229C1BC14F}" type="datetime1">
              <a:rPr lang="hr-HR" smtClean="0"/>
              <a:t>4.3.2013.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Pravila kod prikaza stabla poljem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3050" y="1643063"/>
            <a:ext cx="9359900" cy="4665662"/>
          </a:xfrm>
        </p:spPr>
        <p:txBody>
          <a:bodyPr/>
          <a:lstStyle/>
          <a:p>
            <a:r>
              <a:rPr lang="hr-HR" smtClean="0"/>
              <a:t>pravila za potpuno binarno stablo s </a:t>
            </a:r>
            <a:r>
              <a:rPr lang="hr-HR" sz="3100" b="1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sz="3100" smtClean="0">
                <a:latin typeface="Times New Roman" pitchFamily="18" charset="0"/>
              </a:rPr>
              <a:t> </a:t>
            </a:r>
            <a:r>
              <a:rPr lang="hr-HR" smtClean="0"/>
              <a:t>čvorova</a:t>
            </a:r>
            <a:r>
              <a:rPr lang="hr-HR" smtClean="0">
                <a:latin typeface="Times New Roman" pitchFamily="18" charset="0"/>
              </a:rPr>
              <a:t>, za </a:t>
            </a:r>
            <a:r>
              <a:rPr lang="hr-HR" sz="3100" b="1" i="1" smtClean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hr-HR" smtClean="0">
                <a:latin typeface="Times New Roman" pitchFamily="18" charset="0"/>
              </a:rPr>
              <a:t>-ti </a:t>
            </a:r>
            <a:r>
              <a:rPr lang="hr-HR" smtClean="0"/>
              <a:t>čvor su:</a:t>
            </a:r>
          </a:p>
          <a:p>
            <a:pPr lvl="1"/>
            <a:r>
              <a:rPr lang="hr-HR" smtClean="0">
                <a:solidFill>
                  <a:srgbClr val="FF0000"/>
                </a:solidFill>
              </a:rPr>
              <a:t>roditelj(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hr-HR" smtClean="0">
                <a:solidFill>
                  <a:srgbClr val="FF0000"/>
                </a:solidFill>
              </a:rPr>
              <a:t>)= </a:t>
            </a:r>
            <a:r>
              <a:rPr lang="hr-HR" smtClean="0">
                <a:solidFill>
                  <a:srgbClr val="FF0000"/>
                </a:solidFill>
                <a:sym typeface="Symbol" pitchFamily="18" charset="2"/>
              </a:rPr>
              <a:t>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i/2</a:t>
            </a:r>
            <a:r>
              <a:rPr lang="hr-HR" smtClean="0">
                <a:solidFill>
                  <a:srgbClr val="FF0000"/>
                </a:solidFill>
                <a:sym typeface="Symbol" pitchFamily="18" charset="2"/>
              </a:rPr>
              <a:t></a:t>
            </a:r>
            <a:r>
              <a:rPr lang="hr-HR" smtClean="0">
                <a:solidFill>
                  <a:srgbClr val="FF0000"/>
                </a:solidFill>
              </a:rPr>
              <a:t> </a:t>
            </a:r>
            <a:r>
              <a:rPr lang="hr-HR" smtClean="0"/>
              <a:t>za </a:t>
            </a:r>
            <a:r>
              <a:rPr lang="hr-HR" sz="2800" i="1" smtClean="0">
                <a:latin typeface="Times New Roman" pitchFamily="18" charset="0"/>
              </a:rPr>
              <a:t>i</a:t>
            </a:r>
            <a:r>
              <a:rPr lang="hr-HR" sz="2800" i="1" smtClean="0">
                <a:latin typeface="Times New Roman" pitchFamily="18" charset="0"/>
                <a:sym typeface="Symbol" pitchFamily="18" charset="2"/>
              </a:rPr>
              <a:t> </a:t>
            </a:r>
            <a:r>
              <a:rPr lang="hr-HR" sz="2800" smtClean="0">
                <a:latin typeface="Times New Roman" pitchFamily="18" charset="0"/>
              </a:rPr>
              <a:t>1</a:t>
            </a:r>
            <a:r>
              <a:rPr lang="hr-HR" smtClean="0"/>
              <a:t>; kada je </a:t>
            </a:r>
            <a:r>
              <a:rPr lang="hr-HR" sz="2800" i="1" smtClean="0">
                <a:latin typeface="Times New Roman" pitchFamily="18" charset="0"/>
              </a:rPr>
              <a:t>i=</a:t>
            </a:r>
            <a:r>
              <a:rPr lang="hr-HR" sz="2800" smtClean="0">
                <a:latin typeface="Times New Roman" pitchFamily="18" charset="0"/>
              </a:rPr>
              <a:t>1</a:t>
            </a:r>
            <a:r>
              <a:rPr lang="hr-HR" smtClean="0">
                <a:latin typeface="Times New Roman" pitchFamily="18" charset="0"/>
              </a:rPr>
              <a:t>, </a:t>
            </a:r>
            <a:r>
              <a:rPr lang="hr-HR" smtClean="0"/>
              <a:t>čvor </a:t>
            </a:r>
            <a:r>
              <a:rPr lang="hr-HR" smtClean="0">
                <a:latin typeface="Times New Roman" pitchFamily="18" charset="0"/>
              </a:rPr>
              <a:t> </a:t>
            </a:r>
            <a:r>
              <a:rPr lang="hr-HR" sz="2800" i="1" smtClean="0">
                <a:latin typeface="Times New Roman" pitchFamily="18" charset="0"/>
              </a:rPr>
              <a:t>i</a:t>
            </a:r>
            <a:r>
              <a:rPr lang="hr-HR" sz="2800" smtClean="0">
                <a:latin typeface="Times New Roman" pitchFamily="18" charset="0"/>
              </a:rPr>
              <a:t>  </a:t>
            </a:r>
            <a:r>
              <a:rPr lang="hr-HR" smtClean="0"/>
              <a:t>je korijen pa nema roditelja</a:t>
            </a:r>
          </a:p>
          <a:p>
            <a:pPr lvl="1"/>
            <a:r>
              <a:rPr lang="hr-HR" smtClean="0">
                <a:solidFill>
                  <a:srgbClr val="FF0000"/>
                </a:solidFill>
              </a:rPr>
              <a:t>lijevo_dijete(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hr-HR" smtClean="0">
                <a:solidFill>
                  <a:srgbClr val="FF0000"/>
                </a:solidFill>
              </a:rPr>
              <a:t>)=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hr-HR" i="1" smtClean="0">
                <a:solidFill>
                  <a:srgbClr val="FF0000"/>
                </a:solidFill>
              </a:rPr>
              <a:t>*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hr-HR" smtClean="0">
                <a:solidFill>
                  <a:srgbClr val="FF0000"/>
                </a:solidFill>
              </a:rPr>
              <a:t> </a:t>
            </a:r>
            <a:r>
              <a:rPr lang="hr-HR" smtClean="0"/>
              <a:t>ako je </a:t>
            </a:r>
            <a:r>
              <a:rPr lang="hr-HR" sz="2800" smtClean="0">
                <a:latin typeface="Times New Roman" pitchFamily="18" charset="0"/>
              </a:rPr>
              <a:t>2</a:t>
            </a:r>
            <a:r>
              <a:rPr lang="hr-HR" sz="2800" i="1" smtClean="0">
                <a:latin typeface="Times New Roman" pitchFamily="18" charset="0"/>
              </a:rPr>
              <a:t>*i</a:t>
            </a:r>
            <a:r>
              <a:rPr lang="hr-HR" sz="2800" i="1" smtClean="0">
                <a:latin typeface="Times New Roman" pitchFamily="18" charset="0"/>
                <a:sym typeface="Symbol" pitchFamily="18" charset="2"/>
              </a:rPr>
              <a:t> </a:t>
            </a:r>
            <a:r>
              <a:rPr lang="hr-HR" sz="2800" i="1" smtClean="0">
                <a:latin typeface="Times New Roman" pitchFamily="18" charset="0"/>
              </a:rPr>
              <a:t>n</a:t>
            </a:r>
            <a:r>
              <a:rPr lang="hr-HR" smtClean="0"/>
              <a:t>; kad je </a:t>
            </a:r>
            <a:r>
              <a:rPr lang="hr-HR" sz="2800" smtClean="0">
                <a:latin typeface="Times New Roman" pitchFamily="18" charset="0"/>
              </a:rPr>
              <a:t>2*</a:t>
            </a:r>
            <a:r>
              <a:rPr lang="hr-HR" sz="2800" i="1" smtClean="0">
                <a:latin typeface="Times New Roman" pitchFamily="18" charset="0"/>
              </a:rPr>
              <a:t>i</a:t>
            </a:r>
            <a:r>
              <a:rPr lang="hr-HR" sz="2800" smtClean="0">
                <a:latin typeface="Times New Roman" pitchFamily="18" charset="0"/>
              </a:rPr>
              <a:t>&gt;</a:t>
            </a:r>
            <a:r>
              <a:rPr lang="hr-HR" sz="2800" i="1" smtClean="0">
                <a:latin typeface="Times New Roman" pitchFamily="18" charset="0"/>
              </a:rPr>
              <a:t>n</a:t>
            </a:r>
            <a:r>
              <a:rPr lang="hr-HR" i="1" smtClean="0"/>
              <a:t> </a:t>
            </a:r>
            <a:r>
              <a:rPr lang="hr-HR" smtClean="0">
                <a:latin typeface="Times New Roman" pitchFamily="18" charset="0"/>
              </a:rPr>
              <a:t> </a:t>
            </a:r>
            <a:r>
              <a:rPr lang="hr-HR" smtClean="0"/>
              <a:t>čvor</a:t>
            </a:r>
            <a:r>
              <a:rPr lang="hr-HR" smtClean="0">
                <a:latin typeface="Times New Roman" pitchFamily="18" charset="0"/>
              </a:rPr>
              <a:t> </a:t>
            </a:r>
            <a:r>
              <a:rPr lang="hr-HR" sz="2800" i="1" smtClean="0">
                <a:latin typeface="Times New Roman" pitchFamily="18" charset="0"/>
              </a:rPr>
              <a:t>i</a:t>
            </a:r>
            <a:r>
              <a:rPr lang="hr-HR" smtClean="0"/>
              <a:t> nema lijevog djeteta</a:t>
            </a:r>
          </a:p>
          <a:p>
            <a:pPr lvl="1"/>
            <a:r>
              <a:rPr lang="hr-HR" smtClean="0">
                <a:solidFill>
                  <a:srgbClr val="FF0000"/>
                </a:solidFill>
              </a:rPr>
              <a:t>desno_dijete(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hr-HR" smtClean="0">
                <a:solidFill>
                  <a:srgbClr val="FF0000"/>
                </a:solidFill>
              </a:rPr>
              <a:t>)=</a:t>
            </a:r>
            <a:r>
              <a:rPr lang="hr-HR" sz="2800" smtClean="0">
                <a:solidFill>
                  <a:srgbClr val="FF0000"/>
                </a:solidFill>
                <a:latin typeface="Times New Roman" pitchFamily="18" charset="0"/>
              </a:rPr>
              <a:t>2*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hr-HR" sz="2800" smtClean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hr-HR" smtClean="0">
                <a:solidFill>
                  <a:srgbClr val="FF0000"/>
                </a:solidFill>
              </a:rPr>
              <a:t> </a:t>
            </a:r>
            <a:r>
              <a:rPr lang="hr-HR" smtClean="0"/>
              <a:t>ako je </a:t>
            </a:r>
            <a:r>
              <a:rPr lang="hr-HR" smtClean="0">
                <a:latin typeface="Times New Roman" pitchFamily="18" charset="0"/>
              </a:rPr>
              <a:t>2</a:t>
            </a:r>
            <a:r>
              <a:rPr lang="hr-HR" sz="2800" i="1" smtClean="0">
                <a:latin typeface="Times New Roman" pitchFamily="18" charset="0"/>
              </a:rPr>
              <a:t>*i+</a:t>
            </a:r>
            <a:r>
              <a:rPr lang="hr-HR" smtClean="0"/>
              <a:t>1</a:t>
            </a:r>
            <a:r>
              <a:rPr lang="hr-HR" sz="28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hr-HR" sz="2800" i="1" smtClean="0">
                <a:latin typeface="Times New Roman" pitchFamily="18" charset="0"/>
              </a:rPr>
              <a:t>n</a:t>
            </a:r>
            <a:r>
              <a:rPr lang="hr-HR" smtClean="0"/>
              <a:t>; kad je </a:t>
            </a:r>
            <a:r>
              <a:rPr lang="hr-HR" smtClean="0">
                <a:latin typeface="Times New Roman" pitchFamily="18" charset="0"/>
              </a:rPr>
              <a:t>2</a:t>
            </a:r>
            <a:r>
              <a:rPr lang="hr-HR" sz="2800" smtClean="0">
                <a:latin typeface="Times New Roman" pitchFamily="18" charset="0"/>
              </a:rPr>
              <a:t>*</a:t>
            </a:r>
            <a:r>
              <a:rPr lang="hr-HR" sz="2800" i="1" smtClean="0">
                <a:latin typeface="Times New Roman" pitchFamily="18" charset="0"/>
              </a:rPr>
              <a:t>i</a:t>
            </a:r>
            <a:r>
              <a:rPr lang="hr-HR" sz="2800" smtClean="0">
                <a:latin typeface="Times New Roman" pitchFamily="18" charset="0"/>
              </a:rPr>
              <a:t>+1&gt;</a:t>
            </a:r>
            <a:r>
              <a:rPr lang="hr-HR" sz="2800" i="1" smtClean="0">
                <a:latin typeface="Times New Roman" pitchFamily="18" charset="0"/>
              </a:rPr>
              <a:t>n</a:t>
            </a:r>
            <a:r>
              <a:rPr lang="hr-HR" i="1" smtClean="0"/>
              <a:t> </a:t>
            </a:r>
            <a:r>
              <a:rPr lang="hr-HR" smtClean="0"/>
              <a:t>čvor </a:t>
            </a:r>
            <a:r>
              <a:rPr lang="hr-HR" sz="2800" i="1" smtClean="0">
                <a:latin typeface="Times New Roman" pitchFamily="18" charset="0"/>
              </a:rPr>
              <a:t>i</a:t>
            </a:r>
            <a:r>
              <a:rPr lang="hr-HR" smtClean="0"/>
              <a:t> nema desnog djeteta</a:t>
            </a:r>
          </a:p>
          <a:p>
            <a:r>
              <a:rPr lang="hr-HR" smtClean="0"/>
              <a:t>ovako se mogu prikazati sva binarna stabla, ali se tada memorija ne koristi učinkovito</a:t>
            </a:r>
          </a:p>
          <a:p>
            <a:pPr lvl="1"/>
            <a:r>
              <a:rPr lang="hr-HR" smtClean="0"/>
              <a:t>najgori slučaj su </a:t>
            </a:r>
            <a:r>
              <a:rPr lang="hr-HR" b="1" smtClean="0">
                <a:solidFill>
                  <a:srgbClr val="FF0000"/>
                </a:solidFill>
              </a:rPr>
              <a:t>kosa</a:t>
            </a:r>
            <a:r>
              <a:rPr lang="hr-HR" smtClean="0"/>
              <a:t> (</a:t>
            </a:r>
            <a:r>
              <a:rPr lang="hr-HR" i="1" smtClean="0"/>
              <a:t>skewed</a:t>
            </a:r>
            <a:r>
              <a:rPr lang="hr-HR" smtClean="0"/>
              <a:t>) stabla koja koriste smo </a:t>
            </a:r>
            <a:r>
              <a:rPr lang="hr-HR" b="1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hr-HR" smtClean="0"/>
              <a:t> lokacija od </a:t>
            </a:r>
            <a:r>
              <a:rPr lang="hr-HR" b="1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hr-HR" b="1" i="1" baseline="30000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hr-HR" b="1" smtClean="0">
                <a:solidFill>
                  <a:srgbClr val="FF0000"/>
                </a:solidFill>
              </a:rPr>
              <a:t> </a:t>
            </a:r>
            <a:r>
              <a:rPr lang="hr-HR" b="1" smtClean="0">
                <a:solidFill>
                  <a:srgbClr val="FF0000"/>
                </a:solidFill>
                <a:latin typeface="Times New Roman" pitchFamily="18" charset="0"/>
              </a:rPr>
              <a:t>-1</a:t>
            </a:r>
            <a:r>
              <a:rPr lang="hr-HR" smtClean="0"/>
              <a:t> lokacija predviđenih za to stablo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06413" y="1285875"/>
            <a:ext cx="189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sz="1600">
                <a:solidFill>
                  <a:schemeClr val="accent5">
                    <a:lumMod val="10000"/>
                  </a:schemeClr>
                </a:solidFill>
                <a:latin typeface="Arial Narrow" pitchFamily="34" charset="0"/>
              </a:rPr>
              <a:t>Potpuno stablo</a:t>
            </a:r>
          </a:p>
        </p:txBody>
      </p:sp>
      <p:sp>
        <p:nvSpPr>
          <p:cNvPr id="16392" name="Rectangle 23"/>
          <p:cNvSpPr>
            <a:spLocks noChangeArrowheads="1"/>
          </p:cNvSpPr>
          <p:nvPr/>
        </p:nvSpPr>
        <p:spPr bwMode="auto">
          <a:xfrm>
            <a:off x="2405063" y="1285875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a</a:t>
            </a:r>
          </a:p>
        </p:txBody>
      </p:sp>
      <p:sp>
        <p:nvSpPr>
          <p:cNvPr id="16393" name="Rectangle 24"/>
          <p:cNvSpPr>
            <a:spLocks noChangeArrowheads="1"/>
          </p:cNvSpPr>
          <p:nvPr/>
        </p:nvSpPr>
        <p:spPr bwMode="auto">
          <a:xfrm>
            <a:off x="2817813" y="1285875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b</a:t>
            </a:r>
          </a:p>
        </p:txBody>
      </p:sp>
      <p:sp>
        <p:nvSpPr>
          <p:cNvPr id="16394" name="Rectangle 25"/>
          <p:cNvSpPr>
            <a:spLocks noChangeArrowheads="1"/>
          </p:cNvSpPr>
          <p:nvPr/>
        </p:nvSpPr>
        <p:spPr bwMode="auto">
          <a:xfrm>
            <a:off x="3643313" y="1285875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d</a:t>
            </a:r>
          </a:p>
        </p:txBody>
      </p:sp>
      <p:sp>
        <p:nvSpPr>
          <p:cNvPr id="16395" name="Rectangle 26"/>
          <p:cNvSpPr>
            <a:spLocks noChangeArrowheads="1"/>
          </p:cNvSpPr>
          <p:nvPr/>
        </p:nvSpPr>
        <p:spPr bwMode="auto">
          <a:xfrm>
            <a:off x="5294313" y="1285875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h</a:t>
            </a:r>
          </a:p>
        </p:txBody>
      </p:sp>
      <p:sp>
        <p:nvSpPr>
          <p:cNvPr id="16396" name="Rectangle 27"/>
          <p:cNvSpPr>
            <a:spLocks noChangeArrowheads="1"/>
          </p:cNvSpPr>
          <p:nvPr/>
        </p:nvSpPr>
        <p:spPr bwMode="auto">
          <a:xfrm>
            <a:off x="8596313" y="1285875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p</a:t>
            </a:r>
          </a:p>
        </p:txBody>
      </p:sp>
      <p:sp>
        <p:nvSpPr>
          <p:cNvPr id="16397" name="Rectangle 28"/>
          <p:cNvSpPr>
            <a:spLocks noChangeArrowheads="1"/>
          </p:cNvSpPr>
          <p:nvPr/>
        </p:nvSpPr>
        <p:spPr bwMode="auto">
          <a:xfrm>
            <a:off x="3230563" y="1285875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c</a:t>
            </a:r>
          </a:p>
        </p:txBody>
      </p:sp>
      <p:sp>
        <p:nvSpPr>
          <p:cNvPr id="16398" name="Rectangle 29"/>
          <p:cNvSpPr>
            <a:spLocks noChangeArrowheads="1"/>
          </p:cNvSpPr>
          <p:nvPr/>
        </p:nvSpPr>
        <p:spPr bwMode="auto">
          <a:xfrm>
            <a:off x="4056063" y="1285875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e</a:t>
            </a:r>
          </a:p>
        </p:txBody>
      </p:sp>
      <p:sp>
        <p:nvSpPr>
          <p:cNvPr id="16399" name="Rectangle 30"/>
          <p:cNvSpPr>
            <a:spLocks noChangeArrowheads="1"/>
          </p:cNvSpPr>
          <p:nvPr/>
        </p:nvSpPr>
        <p:spPr bwMode="auto">
          <a:xfrm>
            <a:off x="4468813" y="1285875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f</a:t>
            </a:r>
          </a:p>
        </p:txBody>
      </p:sp>
      <p:sp>
        <p:nvSpPr>
          <p:cNvPr id="16400" name="Rectangle 31"/>
          <p:cNvSpPr>
            <a:spLocks noChangeArrowheads="1"/>
          </p:cNvSpPr>
          <p:nvPr/>
        </p:nvSpPr>
        <p:spPr bwMode="auto">
          <a:xfrm>
            <a:off x="4881563" y="1285875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g</a:t>
            </a:r>
          </a:p>
        </p:txBody>
      </p:sp>
      <p:sp>
        <p:nvSpPr>
          <p:cNvPr id="16401" name="Rectangle 32"/>
          <p:cNvSpPr>
            <a:spLocks noChangeArrowheads="1"/>
          </p:cNvSpPr>
          <p:nvPr/>
        </p:nvSpPr>
        <p:spPr bwMode="auto">
          <a:xfrm>
            <a:off x="5707063" y="1285875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i</a:t>
            </a:r>
          </a:p>
        </p:txBody>
      </p:sp>
      <p:sp>
        <p:nvSpPr>
          <p:cNvPr id="16402" name="Rectangle 33"/>
          <p:cNvSpPr>
            <a:spLocks noChangeArrowheads="1"/>
          </p:cNvSpPr>
          <p:nvPr/>
        </p:nvSpPr>
        <p:spPr bwMode="auto">
          <a:xfrm>
            <a:off x="6119813" y="1285875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j</a:t>
            </a:r>
          </a:p>
        </p:txBody>
      </p:sp>
      <p:sp>
        <p:nvSpPr>
          <p:cNvPr id="16403" name="Rectangle 34"/>
          <p:cNvSpPr>
            <a:spLocks noChangeArrowheads="1"/>
          </p:cNvSpPr>
          <p:nvPr/>
        </p:nvSpPr>
        <p:spPr bwMode="auto">
          <a:xfrm>
            <a:off x="6532563" y="1285875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k</a:t>
            </a:r>
          </a:p>
        </p:txBody>
      </p:sp>
      <p:sp>
        <p:nvSpPr>
          <p:cNvPr id="16404" name="Rectangle 35"/>
          <p:cNvSpPr>
            <a:spLocks noChangeArrowheads="1"/>
          </p:cNvSpPr>
          <p:nvPr/>
        </p:nvSpPr>
        <p:spPr bwMode="auto">
          <a:xfrm>
            <a:off x="6945313" y="1285875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l</a:t>
            </a:r>
          </a:p>
        </p:txBody>
      </p:sp>
      <p:sp>
        <p:nvSpPr>
          <p:cNvPr id="16405" name="Rectangle 36"/>
          <p:cNvSpPr>
            <a:spLocks noChangeArrowheads="1"/>
          </p:cNvSpPr>
          <p:nvPr/>
        </p:nvSpPr>
        <p:spPr bwMode="auto">
          <a:xfrm>
            <a:off x="7358063" y="1285875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m</a:t>
            </a:r>
          </a:p>
        </p:txBody>
      </p:sp>
      <p:sp>
        <p:nvSpPr>
          <p:cNvPr id="16406" name="Rectangle 37"/>
          <p:cNvSpPr>
            <a:spLocks noChangeArrowheads="1"/>
          </p:cNvSpPr>
          <p:nvPr/>
        </p:nvSpPr>
        <p:spPr bwMode="auto">
          <a:xfrm>
            <a:off x="7770813" y="1285875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n</a:t>
            </a:r>
          </a:p>
        </p:txBody>
      </p:sp>
      <p:sp>
        <p:nvSpPr>
          <p:cNvPr id="16407" name="Rectangle 38"/>
          <p:cNvSpPr>
            <a:spLocks noChangeArrowheads="1"/>
          </p:cNvSpPr>
          <p:nvPr/>
        </p:nvSpPr>
        <p:spPr bwMode="auto">
          <a:xfrm>
            <a:off x="8183563" y="1285875"/>
            <a:ext cx="41275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Arial Narrow" pitchFamily="34" charset="0"/>
              </a:rPr>
              <a:t>o</a:t>
            </a:r>
          </a:p>
        </p:txBody>
      </p:sp>
      <p:sp>
        <p:nvSpPr>
          <p:cNvPr id="16408" name="Rectangle 23"/>
          <p:cNvSpPr>
            <a:spLocks noChangeArrowheads="1"/>
          </p:cNvSpPr>
          <p:nvPr/>
        </p:nvSpPr>
        <p:spPr bwMode="auto">
          <a:xfrm>
            <a:off x="2428875" y="928688"/>
            <a:ext cx="412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>
                <a:solidFill>
                  <a:srgbClr val="002060"/>
                </a:solidFill>
                <a:latin typeface="Arial Narrow" pitchFamily="34" charset="0"/>
              </a:rPr>
              <a:t>1</a:t>
            </a:r>
            <a:endParaRPr lang="en-US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6409" name="Rectangle 24"/>
          <p:cNvSpPr>
            <a:spLocks noChangeArrowheads="1"/>
          </p:cNvSpPr>
          <p:nvPr/>
        </p:nvSpPr>
        <p:spPr bwMode="auto">
          <a:xfrm>
            <a:off x="2841625" y="928688"/>
            <a:ext cx="412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>
                <a:solidFill>
                  <a:srgbClr val="002060"/>
                </a:solidFill>
                <a:latin typeface="Arial Narrow" pitchFamily="34" charset="0"/>
              </a:rPr>
              <a:t>2</a:t>
            </a:r>
            <a:endParaRPr lang="en-US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6410" name="Rectangle 25"/>
          <p:cNvSpPr>
            <a:spLocks noChangeArrowheads="1"/>
          </p:cNvSpPr>
          <p:nvPr/>
        </p:nvSpPr>
        <p:spPr bwMode="auto">
          <a:xfrm>
            <a:off x="3667125" y="928688"/>
            <a:ext cx="412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>
                <a:solidFill>
                  <a:srgbClr val="002060"/>
                </a:solidFill>
                <a:latin typeface="Arial Narrow" pitchFamily="34" charset="0"/>
              </a:rPr>
              <a:t>4</a:t>
            </a:r>
            <a:endParaRPr lang="en-US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6411" name="Rectangle 26"/>
          <p:cNvSpPr>
            <a:spLocks noChangeArrowheads="1"/>
          </p:cNvSpPr>
          <p:nvPr/>
        </p:nvSpPr>
        <p:spPr bwMode="auto">
          <a:xfrm>
            <a:off x="5318125" y="928688"/>
            <a:ext cx="412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>
                <a:solidFill>
                  <a:srgbClr val="002060"/>
                </a:solidFill>
                <a:latin typeface="Arial Narrow" pitchFamily="34" charset="0"/>
              </a:rPr>
              <a:t>8</a:t>
            </a:r>
            <a:endParaRPr lang="en-US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6412" name="Rectangle 27"/>
          <p:cNvSpPr>
            <a:spLocks noChangeArrowheads="1"/>
          </p:cNvSpPr>
          <p:nvPr/>
        </p:nvSpPr>
        <p:spPr bwMode="auto">
          <a:xfrm>
            <a:off x="8620125" y="928688"/>
            <a:ext cx="412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>
                <a:solidFill>
                  <a:srgbClr val="002060"/>
                </a:solidFill>
                <a:latin typeface="Arial Narrow" pitchFamily="34" charset="0"/>
              </a:rPr>
              <a:t>16</a:t>
            </a:r>
            <a:endParaRPr lang="en-US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6413" name="Rectangle 28"/>
          <p:cNvSpPr>
            <a:spLocks noChangeArrowheads="1"/>
          </p:cNvSpPr>
          <p:nvPr/>
        </p:nvSpPr>
        <p:spPr bwMode="auto">
          <a:xfrm>
            <a:off x="3254375" y="928688"/>
            <a:ext cx="412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>
                <a:solidFill>
                  <a:srgbClr val="002060"/>
                </a:solidFill>
                <a:latin typeface="Arial Narrow" pitchFamily="34" charset="0"/>
              </a:rPr>
              <a:t>3</a:t>
            </a:r>
            <a:endParaRPr lang="en-US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6414" name="Rectangle 29"/>
          <p:cNvSpPr>
            <a:spLocks noChangeArrowheads="1"/>
          </p:cNvSpPr>
          <p:nvPr/>
        </p:nvSpPr>
        <p:spPr bwMode="auto">
          <a:xfrm>
            <a:off x="4079875" y="928688"/>
            <a:ext cx="412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>
                <a:solidFill>
                  <a:srgbClr val="002060"/>
                </a:solidFill>
                <a:latin typeface="Arial Narrow" pitchFamily="34" charset="0"/>
              </a:rPr>
              <a:t>5</a:t>
            </a:r>
            <a:endParaRPr lang="en-US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6415" name="Rectangle 30"/>
          <p:cNvSpPr>
            <a:spLocks noChangeArrowheads="1"/>
          </p:cNvSpPr>
          <p:nvPr/>
        </p:nvSpPr>
        <p:spPr bwMode="auto">
          <a:xfrm>
            <a:off x="4492625" y="928688"/>
            <a:ext cx="412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>
                <a:solidFill>
                  <a:srgbClr val="002060"/>
                </a:solidFill>
                <a:latin typeface="Arial Narrow" pitchFamily="34" charset="0"/>
              </a:rPr>
              <a:t>6</a:t>
            </a:r>
            <a:endParaRPr lang="en-US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6416" name="Rectangle 31"/>
          <p:cNvSpPr>
            <a:spLocks noChangeArrowheads="1"/>
          </p:cNvSpPr>
          <p:nvPr/>
        </p:nvSpPr>
        <p:spPr bwMode="auto">
          <a:xfrm>
            <a:off x="4905375" y="928688"/>
            <a:ext cx="412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>
                <a:solidFill>
                  <a:srgbClr val="002060"/>
                </a:solidFill>
                <a:latin typeface="Arial Narrow" pitchFamily="34" charset="0"/>
              </a:rPr>
              <a:t>7</a:t>
            </a:r>
            <a:endParaRPr lang="en-US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6417" name="Rectangle 32"/>
          <p:cNvSpPr>
            <a:spLocks noChangeArrowheads="1"/>
          </p:cNvSpPr>
          <p:nvPr/>
        </p:nvSpPr>
        <p:spPr bwMode="auto">
          <a:xfrm>
            <a:off x="5730875" y="928688"/>
            <a:ext cx="412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>
                <a:solidFill>
                  <a:srgbClr val="002060"/>
                </a:solidFill>
                <a:latin typeface="Arial Narrow" pitchFamily="34" charset="0"/>
              </a:rPr>
              <a:t>9</a:t>
            </a:r>
            <a:endParaRPr lang="en-US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6418" name="Rectangle 33"/>
          <p:cNvSpPr>
            <a:spLocks noChangeArrowheads="1"/>
          </p:cNvSpPr>
          <p:nvPr/>
        </p:nvSpPr>
        <p:spPr bwMode="auto">
          <a:xfrm>
            <a:off x="6143625" y="928688"/>
            <a:ext cx="412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>
                <a:solidFill>
                  <a:srgbClr val="002060"/>
                </a:solidFill>
                <a:latin typeface="Arial Narrow" pitchFamily="34" charset="0"/>
              </a:rPr>
              <a:t>10</a:t>
            </a:r>
            <a:endParaRPr lang="en-US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6419" name="Rectangle 34"/>
          <p:cNvSpPr>
            <a:spLocks noChangeArrowheads="1"/>
          </p:cNvSpPr>
          <p:nvPr/>
        </p:nvSpPr>
        <p:spPr bwMode="auto">
          <a:xfrm>
            <a:off x="6556375" y="928688"/>
            <a:ext cx="412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>
                <a:solidFill>
                  <a:srgbClr val="002060"/>
                </a:solidFill>
                <a:latin typeface="Arial Narrow" pitchFamily="34" charset="0"/>
              </a:rPr>
              <a:t>11</a:t>
            </a:r>
            <a:endParaRPr lang="en-US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6420" name="Rectangle 35"/>
          <p:cNvSpPr>
            <a:spLocks noChangeArrowheads="1"/>
          </p:cNvSpPr>
          <p:nvPr/>
        </p:nvSpPr>
        <p:spPr bwMode="auto">
          <a:xfrm>
            <a:off x="6969125" y="928688"/>
            <a:ext cx="412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>
                <a:solidFill>
                  <a:srgbClr val="002060"/>
                </a:solidFill>
                <a:latin typeface="Arial Narrow" pitchFamily="34" charset="0"/>
              </a:rPr>
              <a:t>12</a:t>
            </a:r>
            <a:endParaRPr lang="en-US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6421" name="Rectangle 36"/>
          <p:cNvSpPr>
            <a:spLocks noChangeArrowheads="1"/>
          </p:cNvSpPr>
          <p:nvPr/>
        </p:nvSpPr>
        <p:spPr bwMode="auto">
          <a:xfrm>
            <a:off x="7381875" y="928688"/>
            <a:ext cx="412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>
                <a:solidFill>
                  <a:srgbClr val="002060"/>
                </a:solidFill>
                <a:latin typeface="Arial Narrow" pitchFamily="34" charset="0"/>
              </a:rPr>
              <a:t>13</a:t>
            </a:r>
            <a:endParaRPr lang="en-US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6422" name="Rectangle 37"/>
          <p:cNvSpPr>
            <a:spLocks noChangeArrowheads="1"/>
          </p:cNvSpPr>
          <p:nvPr/>
        </p:nvSpPr>
        <p:spPr bwMode="auto">
          <a:xfrm>
            <a:off x="7794625" y="928688"/>
            <a:ext cx="412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>
                <a:solidFill>
                  <a:srgbClr val="002060"/>
                </a:solidFill>
                <a:latin typeface="Arial Narrow" pitchFamily="34" charset="0"/>
              </a:rPr>
              <a:t>14</a:t>
            </a:r>
            <a:endParaRPr lang="en-US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6423" name="Rectangle 38"/>
          <p:cNvSpPr>
            <a:spLocks noChangeArrowheads="1"/>
          </p:cNvSpPr>
          <p:nvPr/>
        </p:nvSpPr>
        <p:spPr bwMode="auto">
          <a:xfrm>
            <a:off x="8207375" y="928688"/>
            <a:ext cx="412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>
                <a:solidFill>
                  <a:srgbClr val="002060"/>
                </a:solidFill>
                <a:latin typeface="Arial Narrow" pitchFamily="34" charset="0"/>
              </a:rPr>
              <a:t>15</a:t>
            </a:r>
            <a:endParaRPr lang="en-US">
              <a:solidFill>
                <a:srgbClr val="00206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 smtClean="0"/>
          </a:p>
        </p:txBody>
      </p:sp>
      <p:sp>
        <p:nvSpPr>
          <p:cNvPr id="17411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32E808-7AEA-4F29-BE3B-A5859CACF5B2}" type="slidenum">
              <a:rPr lang="hr-HR" smtClean="0"/>
              <a:pPr/>
              <a:t>14</a:t>
            </a:fld>
            <a:r>
              <a:rPr lang="hr-HR" smtClean="0"/>
              <a:t> / 31</a:t>
            </a:r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FCA2C245-872C-463F-95AF-5476B8D7ABF7}" type="datetime1">
              <a:rPr lang="hr-HR" smtClean="0"/>
              <a:t>4.3.2013.</a:t>
            </a:fld>
            <a:endParaRPr lang="hr-HR"/>
          </a:p>
        </p:txBody>
      </p:sp>
      <p:sp>
        <p:nvSpPr>
          <p:cNvPr id="170086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Prikaz stabla dinamičkom strukturom</a:t>
            </a:r>
            <a:endParaRPr lang="hr-HR" smtClean="0">
              <a:latin typeface="Times New Roman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problem se rješava korištenjem strukture s pokazivačima</a:t>
            </a:r>
          </a:p>
          <a:p>
            <a:pPr lvl="1">
              <a:defRPr/>
            </a:pPr>
            <a:r>
              <a:rPr lang="hr-HR" smtClean="0"/>
              <a:t>ovakva struktura se često upotrebljava i zadovoljava većinu potreba</a:t>
            </a:r>
          </a:p>
          <a:p>
            <a:pPr lvl="1">
              <a:defRPr/>
            </a:pPr>
            <a:r>
              <a:rPr lang="hr-HR" smtClean="0"/>
              <a:t>ponekad se dodaje pokazivač na roditelja</a:t>
            </a:r>
          </a:p>
          <a:p>
            <a:pPr algn="ctr">
              <a:defRPr/>
            </a:pPr>
            <a:endParaRPr lang="hr-HR" smtClean="0"/>
          </a:p>
          <a:p>
            <a:pPr>
              <a:defRPr/>
            </a:pPr>
            <a:endParaRPr lang="hr-HR" smtClean="0"/>
          </a:p>
          <a:p>
            <a:pPr algn="ctr">
              <a:defRPr/>
            </a:pPr>
            <a:endParaRPr lang="hr-HR" smtClean="0"/>
          </a:p>
        </p:txBody>
      </p:sp>
      <p:sp>
        <p:nvSpPr>
          <p:cNvPr id="17415" name="Rectangle 2"/>
          <p:cNvSpPr>
            <a:spLocks noChangeArrowheads="1"/>
          </p:cNvSpPr>
          <p:nvPr/>
        </p:nvSpPr>
        <p:spPr bwMode="auto">
          <a:xfrm>
            <a:off x="1501775" y="1995488"/>
            <a:ext cx="990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lvl="1" indent="-285750"/>
            <a:endParaRPr lang="hr-HR" sz="2400">
              <a:latin typeface="Arial Narrow" pitchFamily="34" charset="0"/>
            </a:endParaRPr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309563" y="2857500"/>
            <a:ext cx="5857875" cy="3046413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95250" lvl="1"/>
            <a:r>
              <a:rPr lang="hr-HR" sz="2400"/>
              <a:t>struct cvor{ </a:t>
            </a:r>
          </a:p>
          <a:p>
            <a:pPr marL="95250" lvl="1"/>
            <a:r>
              <a:rPr lang="hr-HR" sz="2400"/>
              <a:t>  tip podatak;</a:t>
            </a:r>
          </a:p>
          <a:p>
            <a:pPr marL="95250" lvl="1"/>
            <a:r>
              <a:rPr lang="hr-HR" sz="2400"/>
              <a:t>  struct cvor *lijevo_dijete;</a:t>
            </a:r>
          </a:p>
          <a:p>
            <a:pPr marL="95250" lvl="1"/>
            <a:r>
              <a:rPr lang="hr-HR" sz="2400"/>
              <a:t>  struct cvor *desno_dijete; </a:t>
            </a:r>
          </a:p>
          <a:p>
            <a:pPr marL="95250" lvl="1"/>
            <a:r>
              <a:rPr lang="hr-HR" sz="2400"/>
              <a:t>/* ako treba: */</a:t>
            </a:r>
            <a:br>
              <a:rPr lang="hr-HR" sz="2400"/>
            </a:br>
            <a:r>
              <a:rPr lang="hr-HR" sz="2400"/>
              <a:t>  struct cvor *roditelj; </a:t>
            </a:r>
            <a:endParaRPr lang="hr-HR"/>
          </a:p>
          <a:p>
            <a:pPr marL="95250" lvl="1"/>
            <a:r>
              <a:rPr lang="hr-HR" sz="2400"/>
              <a:t>};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7739063" y="4071938"/>
            <a:ext cx="642937" cy="36512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7739063" y="3000375"/>
            <a:ext cx="1285875" cy="1071563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a</a:t>
            </a:r>
          </a:p>
        </p:txBody>
      </p:sp>
      <p:cxnSp>
        <p:nvCxnSpPr>
          <p:cNvPr id="17419" name="Straight Arrow Connector 17"/>
          <p:cNvCxnSpPr>
            <a:cxnSpLocks noChangeShapeType="1"/>
          </p:cNvCxnSpPr>
          <p:nvPr/>
        </p:nvCxnSpPr>
        <p:spPr bwMode="auto">
          <a:xfrm rot="10800000" flipV="1">
            <a:off x="7167563" y="4286250"/>
            <a:ext cx="857250" cy="571500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8382000" y="4071938"/>
            <a:ext cx="642938" cy="36512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cxnSp>
        <p:nvCxnSpPr>
          <p:cNvPr id="17421" name="Straight Arrow Connector 18"/>
          <p:cNvCxnSpPr>
            <a:cxnSpLocks noChangeShapeType="1"/>
          </p:cNvCxnSpPr>
          <p:nvPr/>
        </p:nvCxnSpPr>
        <p:spPr bwMode="auto">
          <a:xfrm>
            <a:off x="8739188" y="4214813"/>
            <a:ext cx="563562" cy="500062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 smtClean="0"/>
          </a:p>
        </p:txBody>
      </p:sp>
      <p:sp>
        <p:nvSpPr>
          <p:cNvPr id="18435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351CBB-63C4-49A8-863E-7A19E0521BAF}" type="slidenum">
              <a:rPr lang="hr-HR" smtClean="0"/>
              <a:pPr/>
              <a:t>15</a:t>
            </a:fld>
            <a:r>
              <a:rPr lang="hr-HR" smtClean="0"/>
              <a:t> / 31</a:t>
            </a:r>
          </a:p>
        </p:txBody>
      </p:sp>
      <p:sp>
        <p:nvSpPr>
          <p:cNvPr id="58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32718D9A-8310-4221-A1F3-D038E50ACF42}" type="datetime1">
              <a:rPr lang="hr-HR" smtClean="0"/>
              <a:t>4.3.2013.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Koso stablo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524500" y="1571625"/>
            <a:ext cx="428625" cy="36353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524500" y="1071563"/>
            <a:ext cx="857250" cy="50006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953125" y="1571625"/>
            <a:ext cx="428625" cy="36353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4452938" y="2786063"/>
            <a:ext cx="428625" cy="36512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4452938" y="2286000"/>
            <a:ext cx="857250" cy="500063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4881563" y="2786063"/>
            <a:ext cx="428625" cy="36512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3238500" y="4000500"/>
            <a:ext cx="428625" cy="357188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238500" y="3500438"/>
            <a:ext cx="857250" cy="50006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3667125" y="4000500"/>
            <a:ext cx="428625" cy="36512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2095500" y="5143500"/>
            <a:ext cx="428625" cy="36512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2095500" y="4643438"/>
            <a:ext cx="857250" cy="50006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d</a:t>
            </a: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2524125" y="5143500"/>
            <a:ext cx="428625" cy="36512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grpSp>
        <p:nvGrpSpPr>
          <p:cNvPr id="18450" name="Group 25"/>
          <p:cNvGrpSpPr>
            <a:grpSpLocks/>
          </p:cNvGrpSpPr>
          <p:nvPr/>
        </p:nvGrpSpPr>
        <p:grpSpPr bwMode="auto">
          <a:xfrm>
            <a:off x="1595438" y="5857875"/>
            <a:ext cx="412750" cy="228600"/>
            <a:chOff x="3504" y="3840"/>
            <a:chExt cx="240" cy="144"/>
          </a:xfrm>
        </p:grpSpPr>
        <p:grpSp>
          <p:nvGrpSpPr>
            <p:cNvPr id="18486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8488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9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0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87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grpSp>
        <p:nvGrpSpPr>
          <p:cNvPr id="18451" name="Group 25"/>
          <p:cNvGrpSpPr>
            <a:grpSpLocks/>
          </p:cNvGrpSpPr>
          <p:nvPr/>
        </p:nvGrpSpPr>
        <p:grpSpPr bwMode="auto">
          <a:xfrm>
            <a:off x="2881313" y="5857875"/>
            <a:ext cx="412750" cy="228600"/>
            <a:chOff x="3504" y="3840"/>
            <a:chExt cx="240" cy="144"/>
          </a:xfrm>
        </p:grpSpPr>
        <p:grpSp>
          <p:nvGrpSpPr>
            <p:cNvPr id="18481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8483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4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5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82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grpSp>
        <p:nvGrpSpPr>
          <p:cNvPr id="18452" name="Group 25"/>
          <p:cNvGrpSpPr>
            <a:grpSpLocks/>
          </p:cNvGrpSpPr>
          <p:nvPr/>
        </p:nvGrpSpPr>
        <p:grpSpPr bwMode="auto">
          <a:xfrm>
            <a:off x="4167188" y="4714875"/>
            <a:ext cx="412750" cy="228600"/>
            <a:chOff x="3504" y="3840"/>
            <a:chExt cx="240" cy="144"/>
          </a:xfrm>
        </p:grpSpPr>
        <p:grpSp>
          <p:nvGrpSpPr>
            <p:cNvPr id="18476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8478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9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0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77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grpSp>
        <p:nvGrpSpPr>
          <p:cNvPr id="18453" name="Group 25"/>
          <p:cNvGrpSpPr>
            <a:grpSpLocks/>
          </p:cNvGrpSpPr>
          <p:nvPr/>
        </p:nvGrpSpPr>
        <p:grpSpPr bwMode="auto">
          <a:xfrm>
            <a:off x="5453063" y="3357563"/>
            <a:ext cx="412750" cy="228600"/>
            <a:chOff x="3504" y="3840"/>
            <a:chExt cx="240" cy="144"/>
          </a:xfrm>
        </p:grpSpPr>
        <p:grpSp>
          <p:nvGrpSpPr>
            <p:cNvPr id="18471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8473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4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5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72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grpSp>
        <p:nvGrpSpPr>
          <p:cNvPr id="18454" name="Group 25"/>
          <p:cNvGrpSpPr>
            <a:grpSpLocks/>
          </p:cNvGrpSpPr>
          <p:nvPr/>
        </p:nvGrpSpPr>
        <p:grpSpPr bwMode="auto">
          <a:xfrm>
            <a:off x="6524625" y="2214563"/>
            <a:ext cx="412750" cy="228600"/>
            <a:chOff x="3504" y="3840"/>
            <a:chExt cx="240" cy="144"/>
          </a:xfrm>
        </p:grpSpPr>
        <p:grpSp>
          <p:nvGrpSpPr>
            <p:cNvPr id="18466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8468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9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0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67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cxnSp>
        <p:nvCxnSpPr>
          <p:cNvPr id="18455" name="Straight Arrow Connector 72"/>
          <p:cNvCxnSpPr>
            <a:cxnSpLocks noChangeShapeType="1"/>
            <a:endCxn id="40" idx="0"/>
          </p:cNvCxnSpPr>
          <p:nvPr/>
        </p:nvCxnSpPr>
        <p:spPr bwMode="auto">
          <a:xfrm rot="10800000" flipV="1">
            <a:off x="2524125" y="4214813"/>
            <a:ext cx="928688" cy="428625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8456" name="Straight Arrow Connector 75"/>
          <p:cNvCxnSpPr>
            <a:cxnSpLocks noChangeShapeType="1"/>
            <a:endCxn id="37" idx="0"/>
          </p:cNvCxnSpPr>
          <p:nvPr/>
        </p:nvCxnSpPr>
        <p:spPr bwMode="auto">
          <a:xfrm rot="10800000" flipV="1">
            <a:off x="3667125" y="3000375"/>
            <a:ext cx="1000125" cy="500063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8457" name="Straight Arrow Connector 80"/>
          <p:cNvCxnSpPr>
            <a:cxnSpLocks noChangeShapeType="1"/>
          </p:cNvCxnSpPr>
          <p:nvPr/>
        </p:nvCxnSpPr>
        <p:spPr bwMode="auto">
          <a:xfrm rot="10800000" flipV="1">
            <a:off x="1801813" y="5357813"/>
            <a:ext cx="508000" cy="500062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8458" name="Straight Arrow Connector 81"/>
          <p:cNvCxnSpPr>
            <a:cxnSpLocks noChangeShapeType="1"/>
            <a:endCxn id="34" idx="0"/>
          </p:cNvCxnSpPr>
          <p:nvPr/>
        </p:nvCxnSpPr>
        <p:spPr bwMode="auto">
          <a:xfrm rot="10800000" flipV="1">
            <a:off x="4881563" y="1714500"/>
            <a:ext cx="857250" cy="571500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8459" name="Straight Arrow Connector 93"/>
          <p:cNvCxnSpPr>
            <a:cxnSpLocks noChangeShapeType="1"/>
          </p:cNvCxnSpPr>
          <p:nvPr/>
        </p:nvCxnSpPr>
        <p:spPr bwMode="auto">
          <a:xfrm>
            <a:off x="6167438" y="1714500"/>
            <a:ext cx="563562" cy="500063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8460" name="Straight Arrow Connector 96"/>
          <p:cNvCxnSpPr>
            <a:cxnSpLocks noChangeShapeType="1"/>
          </p:cNvCxnSpPr>
          <p:nvPr/>
        </p:nvCxnSpPr>
        <p:spPr bwMode="auto">
          <a:xfrm>
            <a:off x="5095875" y="3000375"/>
            <a:ext cx="563563" cy="357188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8461" name="Straight Arrow Connector 98"/>
          <p:cNvCxnSpPr>
            <a:cxnSpLocks noChangeShapeType="1"/>
          </p:cNvCxnSpPr>
          <p:nvPr/>
        </p:nvCxnSpPr>
        <p:spPr bwMode="auto">
          <a:xfrm rot="16200000" flipH="1">
            <a:off x="3877470" y="4218781"/>
            <a:ext cx="500062" cy="492125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8462" name="Straight Arrow Connector 100"/>
          <p:cNvCxnSpPr>
            <a:cxnSpLocks noChangeShapeType="1"/>
          </p:cNvCxnSpPr>
          <p:nvPr/>
        </p:nvCxnSpPr>
        <p:spPr bwMode="auto">
          <a:xfrm rot="16200000" flipH="1">
            <a:off x="2663032" y="5433219"/>
            <a:ext cx="500062" cy="349250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18463" name="Rectangle 24"/>
          <p:cNvSpPr>
            <a:spLocks noChangeArrowheads="1"/>
          </p:cNvSpPr>
          <p:nvPr/>
        </p:nvSpPr>
        <p:spPr bwMode="auto">
          <a:xfrm>
            <a:off x="3667125" y="1143000"/>
            <a:ext cx="571500" cy="428625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 sz="2400"/>
          </a:p>
        </p:txBody>
      </p:sp>
      <p:sp>
        <p:nvSpPr>
          <p:cNvPr id="18464" name="Rectangle 103"/>
          <p:cNvSpPr>
            <a:spLocks noChangeArrowheads="1"/>
          </p:cNvSpPr>
          <p:nvPr/>
        </p:nvSpPr>
        <p:spPr bwMode="auto">
          <a:xfrm>
            <a:off x="1857375" y="1052513"/>
            <a:ext cx="1673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800"/>
              <a:t>korijen</a:t>
            </a:r>
          </a:p>
        </p:txBody>
      </p:sp>
      <p:cxnSp>
        <p:nvCxnSpPr>
          <p:cNvPr id="18465" name="Straight Arrow Connector 104"/>
          <p:cNvCxnSpPr>
            <a:cxnSpLocks noChangeShapeType="1"/>
            <a:endCxn id="9" idx="1"/>
          </p:cNvCxnSpPr>
          <p:nvPr/>
        </p:nvCxnSpPr>
        <p:spPr bwMode="auto">
          <a:xfrm flipV="1">
            <a:off x="3952875" y="1320800"/>
            <a:ext cx="1571625" cy="36513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 smtClean="0"/>
          </a:p>
        </p:txBody>
      </p:sp>
      <p:sp>
        <p:nvSpPr>
          <p:cNvPr id="19459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75D7A85-0784-435B-B452-9AD2D2D1AF64}" type="slidenum">
              <a:rPr lang="hr-HR" smtClean="0"/>
              <a:pPr/>
              <a:t>16</a:t>
            </a:fld>
            <a:r>
              <a:rPr lang="hr-HR" smtClean="0"/>
              <a:t> / 31</a:t>
            </a:r>
          </a:p>
        </p:txBody>
      </p:sp>
      <p:sp>
        <p:nvSpPr>
          <p:cNvPr id="113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A5D716A5-596E-427F-B908-9983DD087C06}" type="datetime1">
              <a:rPr lang="hr-HR" smtClean="0"/>
              <a:t>4.3.2013.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Potpuno stablo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738688" y="1500188"/>
            <a:ext cx="428625" cy="363537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738688" y="1000125"/>
            <a:ext cx="857250" cy="500063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167313" y="1500188"/>
            <a:ext cx="428625" cy="363537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167063" y="2714625"/>
            <a:ext cx="428625" cy="36512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167063" y="2214563"/>
            <a:ext cx="857250" cy="50006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587750" y="2714625"/>
            <a:ext cx="428625" cy="36512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024063" y="3929063"/>
            <a:ext cx="428625" cy="357187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024063" y="3429000"/>
            <a:ext cx="857250" cy="500063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d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452688" y="3929063"/>
            <a:ext cx="428625" cy="36512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889000" y="5286375"/>
            <a:ext cx="428625" cy="36512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889000" y="4786313"/>
            <a:ext cx="857250" cy="50006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h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317625" y="5286375"/>
            <a:ext cx="428625" cy="36512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grpSp>
        <p:nvGrpSpPr>
          <p:cNvPr id="19474" name="Group 25"/>
          <p:cNvGrpSpPr>
            <a:grpSpLocks/>
          </p:cNvGrpSpPr>
          <p:nvPr/>
        </p:nvGrpSpPr>
        <p:grpSpPr bwMode="auto">
          <a:xfrm>
            <a:off x="738188" y="6000750"/>
            <a:ext cx="412750" cy="228600"/>
            <a:chOff x="3504" y="3840"/>
            <a:chExt cx="240" cy="144"/>
          </a:xfrm>
        </p:grpSpPr>
        <p:grpSp>
          <p:nvGrpSpPr>
            <p:cNvPr id="19565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9567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68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69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566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grpSp>
        <p:nvGrpSpPr>
          <p:cNvPr id="19475" name="Group 25"/>
          <p:cNvGrpSpPr>
            <a:grpSpLocks/>
          </p:cNvGrpSpPr>
          <p:nvPr/>
        </p:nvGrpSpPr>
        <p:grpSpPr bwMode="auto">
          <a:xfrm>
            <a:off x="1524000" y="6000750"/>
            <a:ext cx="412750" cy="228600"/>
            <a:chOff x="3504" y="3840"/>
            <a:chExt cx="240" cy="144"/>
          </a:xfrm>
        </p:grpSpPr>
        <p:grpSp>
          <p:nvGrpSpPr>
            <p:cNvPr id="19560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9562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63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64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561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cxnSp>
        <p:nvCxnSpPr>
          <p:cNvPr id="19476" name="Straight Arrow Connector 46"/>
          <p:cNvCxnSpPr>
            <a:cxnSpLocks noChangeShapeType="1"/>
            <a:endCxn id="15" idx="0"/>
          </p:cNvCxnSpPr>
          <p:nvPr/>
        </p:nvCxnSpPr>
        <p:spPr bwMode="auto">
          <a:xfrm rot="10800000" flipV="1">
            <a:off x="1317625" y="4143375"/>
            <a:ext cx="928688" cy="642938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9477" name="Straight Arrow Connector 47"/>
          <p:cNvCxnSpPr>
            <a:cxnSpLocks noChangeShapeType="1"/>
            <a:endCxn id="12" idx="0"/>
          </p:cNvCxnSpPr>
          <p:nvPr/>
        </p:nvCxnSpPr>
        <p:spPr bwMode="auto">
          <a:xfrm rot="10800000" flipV="1">
            <a:off x="2452688" y="2928938"/>
            <a:ext cx="928687" cy="500062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9478" name="Straight Arrow Connector 48"/>
          <p:cNvCxnSpPr>
            <a:cxnSpLocks noChangeShapeType="1"/>
            <a:endCxn id="19566" idx="0"/>
          </p:cNvCxnSpPr>
          <p:nvPr/>
        </p:nvCxnSpPr>
        <p:spPr bwMode="auto">
          <a:xfrm rot="5400000">
            <a:off x="773907" y="5671344"/>
            <a:ext cx="500062" cy="158750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9479" name="Straight Arrow Connector 49"/>
          <p:cNvCxnSpPr>
            <a:cxnSpLocks noChangeShapeType="1"/>
            <a:endCxn id="9" idx="0"/>
          </p:cNvCxnSpPr>
          <p:nvPr/>
        </p:nvCxnSpPr>
        <p:spPr bwMode="auto">
          <a:xfrm rot="10800000" flipV="1">
            <a:off x="3595688" y="1714500"/>
            <a:ext cx="1357312" cy="500063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9480" name="Straight Arrow Connector 50"/>
          <p:cNvCxnSpPr>
            <a:cxnSpLocks noChangeShapeType="1"/>
            <a:endCxn id="59" idx="0"/>
          </p:cNvCxnSpPr>
          <p:nvPr/>
        </p:nvCxnSpPr>
        <p:spPr bwMode="auto">
          <a:xfrm>
            <a:off x="5381625" y="1643063"/>
            <a:ext cx="1285875" cy="571500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9481" name="Straight Arrow Connector 51"/>
          <p:cNvCxnSpPr>
            <a:cxnSpLocks noChangeShapeType="1"/>
            <a:endCxn id="62" idx="0"/>
          </p:cNvCxnSpPr>
          <p:nvPr/>
        </p:nvCxnSpPr>
        <p:spPr bwMode="auto">
          <a:xfrm>
            <a:off x="3810000" y="2928938"/>
            <a:ext cx="785813" cy="500062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9482" name="Straight Arrow Connector 52"/>
          <p:cNvCxnSpPr>
            <a:cxnSpLocks noChangeShapeType="1"/>
            <a:endCxn id="72" idx="0"/>
          </p:cNvCxnSpPr>
          <p:nvPr/>
        </p:nvCxnSpPr>
        <p:spPr bwMode="auto">
          <a:xfrm rot="16200000" flipH="1">
            <a:off x="2635250" y="4175125"/>
            <a:ext cx="642938" cy="579438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9483" name="Straight Arrow Connector 53"/>
          <p:cNvCxnSpPr>
            <a:cxnSpLocks noChangeShapeType="1"/>
            <a:endCxn id="19561" idx="0"/>
          </p:cNvCxnSpPr>
          <p:nvPr/>
        </p:nvCxnSpPr>
        <p:spPr bwMode="auto">
          <a:xfrm rot="16200000" flipH="1">
            <a:off x="1381126" y="5651500"/>
            <a:ext cx="500062" cy="198437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19484" name="Rectangle 24"/>
          <p:cNvSpPr>
            <a:spLocks noChangeArrowheads="1"/>
          </p:cNvSpPr>
          <p:nvPr/>
        </p:nvSpPr>
        <p:spPr bwMode="auto">
          <a:xfrm>
            <a:off x="2881313" y="1071563"/>
            <a:ext cx="571500" cy="428625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 sz="2400"/>
          </a:p>
        </p:txBody>
      </p:sp>
      <p:sp>
        <p:nvSpPr>
          <p:cNvPr id="19485" name="Rectangle 55"/>
          <p:cNvSpPr>
            <a:spLocks noChangeArrowheads="1"/>
          </p:cNvSpPr>
          <p:nvPr/>
        </p:nvSpPr>
        <p:spPr bwMode="auto">
          <a:xfrm>
            <a:off x="1065213" y="981075"/>
            <a:ext cx="1673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800"/>
              <a:t>korijen</a:t>
            </a:r>
          </a:p>
        </p:txBody>
      </p:sp>
      <p:cxnSp>
        <p:nvCxnSpPr>
          <p:cNvPr id="19486" name="Straight Arrow Connector 56"/>
          <p:cNvCxnSpPr>
            <a:cxnSpLocks noChangeShapeType="1"/>
            <a:endCxn id="6" idx="1"/>
          </p:cNvCxnSpPr>
          <p:nvPr/>
        </p:nvCxnSpPr>
        <p:spPr bwMode="auto">
          <a:xfrm flipV="1">
            <a:off x="3167063" y="1249363"/>
            <a:ext cx="1571625" cy="36512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6238875" y="2714625"/>
            <a:ext cx="428625" cy="36512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6238875" y="2214563"/>
            <a:ext cx="857250" cy="50006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6667500" y="2714625"/>
            <a:ext cx="428625" cy="36512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61" name="Rectangle 9"/>
          <p:cNvSpPr>
            <a:spLocks noChangeArrowheads="1"/>
          </p:cNvSpPr>
          <p:nvPr/>
        </p:nvSpPr>
        <p:spPr bwMode="auto">
          <a:xfrm>
            <a:off x="4167188" y="3929063"/>
            <a:ext cx="428625" cy="36512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62" name="Rectangle 10"/>
          <p:cNvSpPr>
            <a:spLocks noChangeArrowheads="1"/>
          </p:cNvSpPr>
          <p:nvPr/>
        </p:nvSpPr>
        <p:spPr bwMode="auto">
          <a:xfrm>
            <a:off x="4167188" y="3429000"/>
            <a:ext cx="857250" cy="500063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e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4595813" y="3929063"/>
            <a:ext cx="428625" cy="36512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68" name="Rectangle 9"/>
          <p:cNvSpPr>
            <a:spLocks noChangeArrowheads="1"/>
          </p:cNvSpPr>
          <p:nvPr/>
        </p:nvSpPr>
        <p:spPr bwMode="auto">
          <a:xfrm>
            <a:off x="5595938" y="3929063"/>
            <a:ext cx="428625" cy="357187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69" name="Rectangle 10"/>
          <p:cNvSpPr>
            <a:spLocks noChangeArrowheads="1"/>
          </p:cNvSpPr>
          <p:nvPr/>
        </p:nvSpPr>
        <p:spPr bwMode="auto">
          <a:xfrm>
            <a:off x="5595938" y="3429000"/>
            <a:ext cx="857250" cy="500063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f</a:t>
            </a:r>
          </a:p>
        </p:txBody>
      </p:sp>
      <p:sp>
        <p:nvSpPr>
          <p:cNvPr id="70" name="Rectangle 9"/>
          <p:cNvSpPr>
            <a:spLocks noChangeArrowheads="1"/>
          </p:cNvSpPr>
          <p:nvPr/>
        </p:nvSpPr>
        <p:spPr bwMode="auto">
          <a:xfrm>
            <a:off x="6024563" y="3929063"/>
            <a:ext cx="428625" cy="36512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2817813" y="5286375"/>
            <a:ext cx="428625" cy="36512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72" name="Rectangle 10"/>
          <p:cNvSpPr>
            <a:spLocks noChangeArrowheads="1"/>
          </p:cNvSpPr>
          <p:nvPr/>
        </p:nvSpPr>
        <p:spPr bwMode="auto">
          <a:xfrm>
            <a:off x="2817813" y="4786313"/>
            <a:ext cx="857250" cy="500062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i</a:t>
            </a:r>
          </a:p>
        </p:txBody>
      </p:sp>
      <p:sp>
        <p:nvSpPr>
          <p:cNvPr id="73" name="Rectangle 9"/>
          <p:cNvSpPr>
            <a:spLocks noChangeArrowheads="1"/>
          </p:cNvSpPr>
          <p:nvPr/>
        </p:nvSpPr>
        <p:spPr bwMode="auto">
          <a:xfrm>
            <a:off x="3246438" y="5286375"/>
            <a:ext cx="428625" cy="36512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grpSp>
        <p:nvGrpSpPr>
          <p:cNvPr id="19499" name="Group 25"/>
          <p:cNvGrpSpPr>
            <a:grpSpLocks/>
          </p:cNvGrpSpPr>
          <p:nvPr/>
        </p:nvGrpSpPr>
        <p:grpSpPr bwMode="auto">
          <a:xfrm>
            <a:off x="2595563" y="6000750"/>
            <a:ext cx="412750" cy="228600"/>
            <a:chOff x="3504" y="3840"/>
            <a:chExt cx="240" cy="144"/>
          </a:xfrm>
        </p:grpSpPr>
        <p:grpSp>
          <p:nvGrpSpPr>
            <p:cNvPr id="19555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9557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58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59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556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grpSp>
        <p:nvGrpSpPr>
          <p:cNvPr id="19500" name="Group 25"/>
          <p:cNvGrpSpPr>
            <a:grpSpLocks/>
          </p:cNvGrpSpPr>
          <p:nvPr/>
        </p:nvGrpSpPr>
        <p:grpSpPr bwMode="auto">
          <a:xfrm>
            <a:off x="3452813" y="6000750"/>
            <a:ext cx="412750" cy="228600"/>
            <a:chOff x="3504" y="3840"/>
            <a:chExt cx="240" cy="144"/>
          </a:xfrm>
        </p:grpSpPr>
        <p:grpSp>
          <p:nvGrpSpPr>
            <p:cNvPr id="19550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9552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53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54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551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cxnSp>
        <p:nvCxnSpPr>
          <p:cNvPr id="19501" name="Straight Arrow Connector 85"/>
          <p:cNvCxnSpPr>
            <a:cxnSpLocks noChangeShapeType="1"/>
            <a:endCxn id="69" idx="0"/>
          </p:cNvCxnSpPr>
          <p:nvPr/>
        </p:nvCxnSpPr>
        <p:spPr bwMode="auto">
          <a:xfrm rot="5400000">
            <a:off x="5988845" y="2964656"/>
            <a:ext cx="500062" cy="428625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9502" name="Straight Arrow Connector 86"/>
          <p:cNvCxnSpPr>
            <a:cxnSpLocks noChangeShapeType="1"/>
            <a:endCxn id="19556" idx="0"/>
          </p:cNvCxnSpPr>
          <p:nvPr/>
        </p:nvCxnSpPr>
        <p:spPr bwMode="auto">
          <a:xfrm rot="5400000">
            <a:off x="2667001" y="5635625"/>
            <a:ext cx="500062" cy="230187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9503" name="Straight Arrow Connector 88"/>
          <p:cNvCxnSpPr>
            <a:cxnSpLocks noChangeShapeType="1"/>
            <a:endCxn id="19551" idx="0"/>
          </p:cNvCxnSpPr>
          <p:nvPr/>
        </p:nvCxnSpPr>
        <p:spPr bwMode="auto">
          <a:xfrm rot="16200000" flipH="1">
            <a:off x="3309938" y="5651500"/>
            <a:ext cx="500062" cy="198438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90" name="Rectangle 9"/>
          <p:cNvSpPr>
            <a:spLocks noChangeArrowheads="1"/>
          </p:cNvSpPr>
          <p:nvPr/>
        </p:nvSpPr>
        <p:spPr bwMode="auto">
          <a:xfrm>
            <a:off x="7024688" y="3929063"/>
            <a:ext cx="428625" cy="36512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91" name="Rectangle 10"/>
          <p:cNvSpPr>
            <a:spLocks noChangeArrowheads="1"/>
          </p:cNvSpPr>
          <p:nvPr/>
        </p:nvSpPr>
        <p:spPr bwMode="auto">
          <a:xfrm>
            <a:off x="7024688" y="3429000"/>
            <a:ext cx="857250" cy="500063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g</a:t>
            </a: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7453313" y="3929063"/>
            <a:ext cx="428625" cy="36512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cxnSp>
        <p:nvCxnSpPr>
          <p:cNvPr id="19507" name="Straight Arrow Connector 95"/>
          <p:cNvCxnSpPr>
            <a:cxnSpLocks noChangeShapeType="1"/>
            <a:endCxn id="91" idx="0"/>
          </p:cNvCxnSpPr>
          <p:nvPr/>
        </p:nvCxnSpPr>
        <p:spPr bwMode="auto">
          <a:xfrm>
            <a:off x="6810375" y="2928938"/>
            <a:ext cx="642938" cy="500062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grpSp>
        <p:nvGrpSpPr>
          <p:cNvPr id="19508" name="Group 25"/>
          <p:cNvGrpSpPr>
            <a:grpSpLocks/>
          </p:cNvGrpSpPr>
          <p:nvPr/>
        </p:nvGrpSpPr>
        <p:grpSpPr bwMode="auto">
          <a:xfrm>
            <a:off x="4016375" y="4643438"/>
            <a:ext cx="412750" cy="228600"/>
            <a:chOff x="3504" y="3840"/>
            <a:chExt cx="240" cy="144"/>
          </a:xfrm>
        </p:grpSpPr>
        <p:grpSp>
          <p:nvGrpSpPr>
            <p:cNvPr id="19545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9547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48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49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546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grpSp>
        <p:nvGrpSpPr>
          <p:cNvPr id="19509" name="Group 25"/>
          <p:cNvGrpSpPr>
            <a:grpSpLocks/>
          </p:cNvGrpSpPr>
          <p:nvPr/>
        </p:nvGrpSpPr>
        <p:grpSpPr bwMode="auto">
          <a:xfrm>
            <a:off x="4873625" y="4643438"/>
            <a:ext cx="412750" cy="228600"/>
            <a:chOff x="3504" y="3840"/>
            <a:chExt cx="240" cy="144"/>
          </a:xfrm>
        </p:grpSpPr>
        <p:grpSp>
          <p:nvGrpSpPr>
            <p:cNvPr id="19540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9542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43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44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541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cxnSp>
        <p:nvCxnSpPr>
          <p:cNvPr id="19510" name="Straight Arrow Connector 116"/>
          <p:cNvCxnSpPr>
            <a:cxnSpLocks noChangeShapeType="1"/>
            <a:endCxn id="19546" idx="0"/>
          </p:cNvCxnSpPr>
          <p:nvPr/>
        </p:nvCxnSpPr>
        <p:spPr bwMode="auto">
          <a:xfrm rot="5400000">
            <a:off x="4087812" y="4278313"/>
            <a:ext cx="500063" cy="230188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9511" name="Straight Arrow Connector 117"/>
          <p:cNvCxnSpPr>
            <a:cxnSpLocks noChangeShapeType="1"/>
            <a:endCxn id="19541" idx="0"/>
          </p:cNvCxnSpPr>
          <p:nvPr/>
        </p:nvCxnSpPr>
        <p:spPr bwMode="auto">
          <a:xfrm rot="16200000" flipH="1">
            <a:off x="4730750" y="4294188"/>
            <a:ext cx="500063" cy="198437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grpSp>
        <p:nvGrpSpPr>
          <p:cNvPr id="19512" name="Group 25"/>
          <p:cNvGrpSpPr>
            <a:grpSpLocks/>
          </p:cNvGrpSpPr>
          <p:nvPr/>
        </p:nvGrpSpPr>
        <p:grpSpPr bwMode="auto">
          <a:xfrm>
            <a:off x="5373688" y="4643438"/>
            <a:ext cx="412750" cy="228600"/>
            <a:chOff x="3504" y="3840"/>
            <a:chExt cx="240" cy="144"/>
          </a:xfrm>
        </p:grpSpPr>
        <p:grpSp>
          <p:nvGrpSpPr>
            <p:cNvPr id="19535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9537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38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39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536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grpSp>
        <p:nvGrpSpPr>
          <p:cNvPr id="19513" name="Group 25"/>
          <p:cNvGrpSpPr>
            <a:grpSpLocks/>
          </p:cNvGrpSpPr>
          <p:nvPr/>
        </p:nvGrpSpPr>
        <p:grpSpPr bwMode="auto">
          <a:xfrm>
            <a:off x="6230938" y="4643438"/>
            <a:ext cx="412750" cy="228600"/>
            <a:chOff x="3504" y="3840"/>
            <a:chExt cx="240" cy="144"/>
          </a:xfrm>
        </p:grpSpPr>
        <p:grpSp>
          <p:nvGrpSpPr>
            <p:cNvPr id="19530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9532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33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34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531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cxnSp>
        <p:nvCxnSpPr>
          <p:cNvPr id="19514" name="Straight Arrow Connector 130"/>
          <p:cNvCxnSpPr>
            <a:cxnSpLocks noChangeShapeType="1"/>
            <a:endCxn id="19536" idx="0"/>
          </p:cNvCxnSpPr>
          <p:nvPr/>
        </p:nvCxnSpPr>
        <p:spPr bwMode="auto">
          <a:xfrm rot="5400000">
            <a:off x="5445125" y="4278313"/>
            <a:ext cx="500063" cy="230187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9515" name="Straight Arrow Connector 131"/>
          <p:cNvCxnSpPr>
            <a:cxnSpLocks noChangeShapeType="1"/>
            <a:endCxn id="19531" idx="0"/>
          </p:cNvCxnSpPr>
          <p:nvPr/>
        </p:nvCxnSpPr>
        <p:spPr bwMode="auto">
          <a:xfrm rot="16200000" flipH="1">
            <a:off x="6088062" y="4294188"/>
            <a:ext cx="500063" cy="198438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grpSp>
        <p:nvGrpSpPr>
          <p:cNvPr id="19516" name="Group 25"/>
          <p:cNvGrpSpPr>
            <a:grpSpLocks/>
          </p:cNvGrpSpPr>
          <p:nvPr/>
        </p:nvGrpSpPr>
        <p:grpSpPr bwMode="auto">
          <a:xfrm>
            <a:off x="6802438" y="4572000"/>
            <a:ext cx="412750" cy="228600"/>
            <a:chOff x="3504" y="3840"/>
            <a:chExt cx="240" cy="144"/>
          </a:xfrm>
        </p:grpSpPr>
        <p:grpSp>
          <p:nvGrpSpPr>
            <p:cNvPr id="19525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9527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8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9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526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grpSp>
        <p:nvGrpSpPr>
          <p:cNvPr id="19517" name="Group 25"/>
          <p:cNvGrpSpPr>
            <a:grpSpLocks/>
          </p:cNvGrpSpPr>
          <p:nvPr/>
        </p:nvGrpSpPr>
        <p:grpSpPr bwMode="auto">
          <a:xfrm>
            <a:off x="7659688" y="4572000"/>
            <a:ext cx="412750" cy="228600"/>
            <a:chOff x="3504" y="3840"/>
            <a:chExt cx="240" cy="144"/>
          </a:xfrm>
        </p:grpSpPr>
        <p:grpSp>
          <p:nvGrpSpPr>
            <p:cNvPr id="19520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9522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3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4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521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cxnSp>
        <p:nvCxnSpPr>
          <p:cNvPr id="19518" name="Straight Arrow Connector 144"/>
          <p:cNvCxnSpPr>
            <a:cxnSpLocks noChangeShapeType="1"/>
            <a:endCxn id="19526" idx="0"/>
          </p:cNvCxnSpPr>
          <p:nvPr/>
        </p:nvCxnSpPr>
        <p:spPr bwMode="auto">
          <a:xfrm rot="5400000">
            <a:off x="6873876" y="4206875"/>
            <a:ext cx="500062" cy="230187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9519" name="Straight Arrow Connector 145"/>
          <p:cNvCxnSpPr>
            <a:cxnSpLocks noChangeShapeType="1"/>
            <a:endCxn id="19521" idx="0"/>
          </p:cNvCxnSpPr>
          <p:nvPr/>
        </p:nvCxnSpPr>
        <p:spPr bwMode="auto">
          <a:xfrm rot="16200000" flipH="1">
            <a:off x="7516813" y="4222750"/>
            <a:ext cx="500062" cy="198438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 smtClean="0"/>
          </a:p>
        </p:txBody>
      </p:sp>
      <p:sp>
        <p:nvSpPr>
          <p:cNvPr id="20483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37E85D-F058-4AFB-85BC-193774DFDB99}" type="slidenum">
              <a:rPr lang="hr-HR" smtClean="0"/>
              <a:pPr/>
              <a:t>17</a:t>
            </a:fld>
            <a:r>
              <a:rPr lang="hr-HR" smtClean="0"/>
              <a:t> / 31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4AFC3180-DDD4-4F64-9364-06231C619A84}" type="datetime1">
              <a:rPr lang="hr-HR" smtClean="0"/>
              <a:t>4.3.2013.</a:t>
            </a:fld>
            <a:endParaRPr lang="hr-HR"/>
          </a:p>
        </p:txBody>
      </p:sp>
      <p:sp>
        <p:nvSpPr>
          <p:cNvPr id="170291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b="1" i="1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hr-HR" i="1" smtClean="0">
                <a:latin typeface="Times New Roman" pitchFamily="18" charset="0"/>
              </a:rPr>
              <a:t>-</a:t>
            </a:r>
            <a:r>
              <a:rPr lang="hr-HR" smtClean="0"/>
              <a:t>stabla</a:t>
            </a:r>
            <a:endParaRPr lang="hr-HR" smtClean="0">
              <a:latin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prirodna generalizacija binarnih stabala su </a:t>
            </a:r>
            <a:r>
              <a:rPr lang="hr-HR" b="1" i="1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hr-HR" i="1" smtClean="0">
                <a:latin typeface="Times New Roman" pitchFamily="18" charset="0"/>
              </a:rPr>
              <a:t>-</a:t>
            </a:r>
            <a:r>
              <a:rPr lang="hr-HR" smtClean="0"/>
              <a:t>stabla</a:t>
            </a:r>
          </a:p>
          <a:p>
            <a:pPr lvl="1">
              <a:defRPr/>
            </a:pPr>
            <a:r>
              <a:rPr lang="hr-HR" b="1" i="1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hr-HR" i="1" smtClean="0"/>
              <a:t> </a:t>
            </a:r>
            <a:r>
              <a:rPr lang="hr-HR" smtClean="0"/>
              <a:t>predstavlja stupanj stabla, </a:t>
            </a:r>
            <a:r>
              <a:rPr lang="hr-HR" b="1" i="1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hr-HR" smtClean="0">
                <a:latin typeface="Times New Roman" pitchFamily="18" charset="0"/>
              </a:rPr>
              <a:t>&gt;2</a:t>
            </a:r>
            <a:r>
              <a:rPr lang="hr-HR" smtClean="0"/>
              <a:t>, s istim mogućnostima prikazivanja</a:t>
            </a:r>
          </a:p>
          <a:p>
            <a:pPr>
              <a:defRPr/>
            </a:pPr>
            <a:r>
              <a:rPr lang="hr-HR" smtClean="0"/>
              <a:t>općenita stabla, s raznim stupnjevima, mogu se transformirati u binarna stabla</a:t>
            </a:r>
          </a:p>
          <a:p>
            <a:pPr lvl="1">
              <a:defRPr/>
            </a:pPr>
            <a:r>
              <a:rPr lang="hr-HR" smtClean="0"/>
              <a:t>to rezultira manjim i učinkovitijim algoritmima, te manjim potrebama za memorijom</a:t>
            </a:r>
          </a:p>
          <a:p>
            <a:pPr lvl="1">
              <a:defRPr/>
            </a:pPr>
            <a:endParaRPr lang="hr-HR" smtClean="0"/>
          </a:p>
          <a:p>
            <a:pPr>
              <a:defRPr/>
            </a:pPr>
            <a:endParaRPr lang="hr-HR" smtClean="0"/>
          </a:p>
        </p:txBody>
      </p:sp>
      <p:sp>
        <p:nvSpPr>
          <p:cNvPr id="1702916" name="Rectangle 4"/>
          <p:cNvSpPr>
            <a:spLocks noChangeArrowheads="1"/>
          </p:cNvSpPr>
          <p:nvPr/>
        </p:nvSpPr>
        <p:spPr bwMode="auto">
          <a:xfrm>
            <a:off x="165100" y="914400"/>
            <a:ext cx="94107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buSzPct val="75000"/>
              <a:buFont typeface="Monotype Sorts" pitchFamily="2" charset="2"/>
              <a:buChar char="n"/>
              <a:defRPr/>
            </a:pPr>
            <a:endParaRPr lang="hr-HR" sz="2400">
              <a:solidFill>
                <a:srgbClr val="00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 smtClean="0"/>
          </a:p>
        </p:txBody>
      </p:sp>
      <p:sp>
        <p:nvSpPr>
          <p:cNvPr id="21507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3318F2-34B0-49F5-8E59-F4489E0A2C7C}" type="slidenum">
              <a:rPr lang="hr-HR" smtClean="0"/>
              <a:pPr/>
              <a:t>18</a:t>
            </a:fld>
            <a:r>
              <a:rPr lang="hr-HR" smtClean="0"/>
              <a:t> / 31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65803590-7136-4950-89B3-62B5FC2CC88F}" type="datetime1">
              <a:rPr lang="hr-HR" smtClean="0"/>
              <a:t>4.3.2013.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Stablo za traženje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hr-HR" smtClean="0"/>
              <a:t>može se oblikovati stablo za traženje (sortirano, uređeno stablo) po nekom od podataka (ključu) koji se upisuju u pojedini čvor. Upis novog čvora počinje pretragom od korijena stabla. Uspoređuje se već upisani podatak u čvorovima s novim podatkom:</a:t>
            </a:r>
          </a:p>
          <a:p>
            <a:pPr lvl="1"/>
            <a:r>
              <a:rPr lang="hr-HR" smtClean="0"/>
              <a:t>ako je ključ novog čvora manji od ključa upisanog čvora usporedbe, nastavlja se usporedba u lijevom podstablu</a:t>
            </a:r>
          </a:p>
          <a:p>
            <a:pPr lvl="1"/>
            <a:r>
              <a:rPr lang="hr-HR" smtClean="0"/>
              <a:t>ako je ključ novog čvora veći ili jednak od ključa upisanog čvora usporedbe, nastavlja se usporedba u desnom podstablu</a:t>
            </a:r>
          </a:p>
          <a:p>
            <a:pPr lvl="1"/>
            <a:r>
              <a:rPr lang="hr-HR" smtClean="0"/>
              <a:t>ako upisani čvor nema podstablo u traženom smjeru, novi čvor postaje dijete upisanog čvora</a:t>
            </a:r>
          </a:p>
          <a:p>
            <a:endParaRPr lang="hr-HR" smtClean="0"/>
          </a:p>
        </p:txBody>
      </p:sp>
      <p:sp>
        <p:nvSpPr>
          <p:cNvPr id="21511" name="Rectangle 3"/>
          <p:cNvSpPr>
            <a:spLocks noChangeArrowheads="1"/>
          </p:cNvSpPr>
          <p:nvPr/>
        </p:nvSpPr>
        <p:spPr bwMode="auto">
          <a:xfrm>
            <a:off x="5024438" y="5786438"/>
            <a:ext cx="4565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hr-HR" sz="2800">
                <a:solidFill>
                  <a:srgbClr val="0070C0"/>
                </a:solidFill>
                <a:cs typeface="Courier New" pitchFamily="49" charset="0"/>
                <a:sym typeface="Wingdings" pitchFamily="2" charset="2"/>
              </a:rPr>
              <a:t></a:t>
            </a:r>
            <a:r>
              <a:rPr lang="hr-HR" sz="2800">
                <a:solidFill>
                  <a:srgbClr val="0070C0"/>
                </a:solidFill>
                <a:cs typeface="Courier New" pitchFamily="49" charset="0"/>
              </a:rPr>
              <a:t> SortiranoStablo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 smtClean="0"/>
          </a:p>
        </p:txBody>
      </p:sp>
      <p:sp>
        <p:nvSpPr>
          <p:cNvPr id="22531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47D53D-FA63-429E-8B8A-E15D0646B386}" type="slidenum">
              <a:rPr lang="hr-HR" smtClean="0"/>
              <a:pPr/>
              <a:t>19</a:t>
            </a:fld>
            <a:r>
              <a:rPr lang="hr-HR" smtClean="0"/>
              <a:t> / 31</a:t>
            </a:r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3D2CD1E4-6F70-4221-838E-4FDEACFEC496}" type="datetime1">
              <a:rPr lang="hr-HR" smtClean="0"/>
              <a:t>4.3.2013.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Dodavanje elementa u stablo</a:t>
            </a:r>
          </a:p>
        </p:txBody>
      </p:sp>
      <p:sp>
        <p:nvSpPr>
          <p:cNvPr id="22534" name="Rectangle 1"/>
          <p:cNvSpPr>
            <a:spLocks noChangeArrowheads="1"/>
          </p:cNvSpPr>
          <p:nvPr/>
        </p:nvSpPr>
        <p:spPr bwMode="auto">
          <a:xfrm>
            <a:off x="71438" y="1309688"/>
            <a:ext cx="9667875" cy="4994275"/>
          </a:xfrm>
          <a:prstGeom prst="rect">
            <a:avLst/>
          </a:prstGeom>
          <a:solidFill>
            <a:srgbClr val="FFCC99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struct </a:t>
            </a:r>
            <a:r>
              <a:rPr lang="hr-HR" sz="2400">
                <a:solidFill>
                  <a:srgbClr val="000029"/>
                </a:solidFill>
                <a:cs typeface="Courier New" pitchFamily="49" charset="0"/>
              </a:rPr>
              <a:t>cvor</a:t>
            </a: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* </a:t>
            </a:r>
            <a:r>
              <a:rPr lang="hr-HR" sz="2400">
                <a:solidFill>
                  <a:srgbClr val="000029"/>
                </a:solidFill>
                <a:cs typeface="Courier New" pitchFamily="49" charset="0"/>
              </a:rPr>
              <a:t>dodaj</a:t>
            </a: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(struct </a:t>
            </a:r>
            <a:r>
              <a:rPr lang="hr-HR" sz="2400">
                <a:solidFill>
                  <a:srgbClr val="000029"/>
                </a:solidFill>
                <a:cs typeface="Courier New" pitchFamily="49" charset="0"/>
              </a:rPr>
              <a:t>cvor</a:t>
            </a: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* </a:t>
            </a:r>
            <a:r>
              <a:rPr lang="hr-HR" sz="2400">
                <a:solidFill>
                  <a:srgbClr val="000029"/>
                </a:solidFill>
                <a:cs typeface="Courier New" pitchFamily="49" charset="0"/>
              </a:rPr>
              <a:t>cvor</a:t>
            </a: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, </a:t>
            </a:r>
            <a:r>
              <a:rPr lang="hr-HR" sz="2400">
                <a:solidFill>
                  <a:srgbClr val="000029"/>
                </a:solidFill>
                <a:cs typeface="Courier New" pitchFamily="49" charset="0"/>
              </a:rPr>
              <a:t>tip elem</a:t>
            </a: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) { </a:t>
            </a:r>
            <a:br>
              <a:rPr lang="en-US" sz="2400">
                <a:solidFill>
                  <a:srgbClr val="000029"/>
                </a:solidFill>
                <a:cs typeface="Courier New" pitchFamily="49" charset="0"/>
              </a:rPr>
            </a:b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  if (</a:t>
            </a:r>
            <a:r>
              <a:rPr lang="hr-HR" sz="2400">
                <a:solidFill>
                  <a:srgbClr val="000029"/>
                </a:solidFill>
                <a:cs typeface="Courier New" pitchFamily="49" charset="0"/>
              </a:rPr>
              <a:t>cvor </a:t>
            </a: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== NULL) { </a:t>
            </a:r>
            <a:br>
              <a:rPr lang="en-US" sz="2400">
                <a:solidFill>
                  <a:srgbClr val="000029"/>
                </a:solidFill>
                <a:cs typeface="Courier New" pitchFamily="49" charset="0"/>
              </a:rPr>
            </a:b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  </a:t>
            </a:r>
            <a:r>
              <a:rPr lang="hr-HR" sz="2400">
                <a:solidFill>
                  <a:srgbClr val="000029"/>
                </a:solidFill>
                <a:cs typeface="Courier New" pitchFamily="49" charset="0"/>
              </a:rPr>
              <a:t>  </a:t>
            </a: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return(</a:t>
            </a:r>
            <a:r>
              <a:rPr lang="hr-HR" sz="2400">
                <a:solidFill>
                  <a:srgbClr val="000029"/>
                </a:solidFill>
                <a:cs typeface="Courier New" pitchFamily="49" charset="0"/>
              </a:rPr>
              <a:t>NoviCvor</a:t>
            </a: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(</a:t>
            </a:r>
            <a:r>
              <a:rPr lang="hr-HR" sz="2400">
                <a:solidFill>
                  <a:srgbClr val="000029"/>
                </a:solidFill>
                <a:cs typeface="Courier New" pitchFamily="49" charset="0"/>
              </a:rPr>
              <a:t>elem</a:t>
            </a: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)); </a:t>
            </a:r>
            <a:br>
              <a:rPr lang="en-US" sz="2400">
                <a:solidFill>
                  <a:srgbClr val="000029"/>
                </a:solidFill>
                <a:cs typeface="Courier New" pitchFamily="49" charset="0"/>
              </a:rPr>
            </a:b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  } </a:t>
            </a:r>
            <a:br>
              <a:rPr lang="en-US" sz="2400">
                <a:solidFill>
                  <a:srgbClr val="000029"/>
                </a:solidFill>
                <a:cs typeface="Courier New" pitchFamily="49" charset="0"/>
              </a:rPr>
            </a:b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  else { </a:t>
            </a:r>
            <a:br>
              <a:rPr lang="en-US" sz="2400">
                <a:solidFill>
                  <a:srgbClr val="000029"/>
                </a:solidFill>
                <a:cs typeface="Courier New" pitchFamily="49" charset="0"/>
              </a:rPr>
            </a:b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    if (</a:t>
            </a:r>
            <a:r>
              <a:rPr lang="hr-HR" sz="2400">
                <a:solidFill>
                  <a:srgbClr val="000029"/>
                </a:solidFill>
                <a:cs typeface="Courier New" pitchFamily="49" charset="0"/>
              </a:rPr>
              <a:t>elem </a:t>
            </a: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&lt;= </a:t>
            </a:r>
            <a:r>
              <a:rPr lang="hr-HR" sz="2400">
                <a:solidFill>
                  <a:srgbClr val="000029"/>
                </a:solidFill>
                <a:cs typeface="Courier New" pitchFamily="49" charset="0"/>
              </a:rPr>
              <a:t>cvor-</a:t>
            </a: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&gt;</a:t>
            </a:r>
            <a:r>
              <a:rPr lang="hr-HR" sz="2400">
                <a:solidFill>
                  <a:srgbClr val="000029"/>
                </a:solidFill>
                <a:cs typeface="Courier New" pitchFamily="49" charset="0"/>
              </a:rPr>
              <a:t>podatak</a:t>
            </a: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) </a:t>
            </a:r>
            <a:endParaRPr lang="hr-HR" sz="2400">
              <a:solidFill>
                <a:srgbClr val="000029"/>
              </a:solidFill>
              <a:cs typeface="Courier New" pitchFamily="49" charset="0"/>
            </a:endParaRPr>
          </a:p>
          <a:p>
            <a:r>
              <a:rPr lang="hr-HR" sz="2400">
                <a:solidFill>
                  <a:srgbClr val="000029"/>
                </a:solidFill>
                <a:cs typeface="Courier New" pitchFamily="49" charset="0"/>
              </a:rPr>
              <a:t>	  cvor-</a:t>
            </a: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&gt;l</a:t>
            </a:r>
            <a:r>
              <a:rPr lang="hr-HR" sz="2400">
                <a:solidFill>
                  <a:srgbClr val="000029"/>
                </a:solidFill>
                <a:cs typeface="Courier New" pitchFamily="49" charset="0"/>
              </a:rPr>
              <a:t>ijevo </a:t>
            </a: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= </a:t>
            </a:r>
            <a:r>
              <a:rPr lang="hr-HR" sz="2400">
                <a:solidFill>
                  <a:srgbClr val="000029"/>
                </a:solidFill>
                <a:cs typeface="Courier New" pitchFamily="49" charset="0"/>
              </a:rPr>
              <a:t>dodaj</a:t>
            </a: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(</a:t>
            </a:r>
            <a:r>
              <a:rPr lang="hr-HR" sz="2400">
                <a:solidFill>
                  <a:srgbClr val="000029"/>
                </a:solidFill>
                <a:cs typeface="Courier New" pitchFamily="49" charset="0"/>
              </a:rPr>
              <a:t>cvor</a:t>
            </a: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-&gt;</a:t>
            </a:r>
            <a:r>
              <a:rPr lang="hr-HR" sz="2400">
                <a:solidFill>
                  <a:srgbClr val="000029"/>
                </a:solidFill>
                <a:cs typeface="Courier New" pitchFamily="49" charset="0"/>
              </a:rPr>
              <a:t>lijevo</a:t>
            </a: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, </a:t>
            </a:r>
            <a:r>
              <a:rPr lang="hr-HR" sz="2400">
                <a:solidFill>
                  <a:srgbClr val="000029"/>
                </a:solidFill>
                <a:cs typeface="Courier New" pitchFamily="49" charset="0"/>
              </a:rPr>
              <a:t>elem</a:t>
            </a: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); </a:t>
            </a:r>
            <a:br>
              <a:rPr lang="en-US" sz="2400">
                <a:solidFill>
                  <a:srgbClr val="000029"/>
                </a:solidFill>
                <a:cs typeface="Courier New" pitchFamily="49" charset="0"/>
              </a:rPr>
            </a:b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    else </a:t>
            </a:r>
            <a:endParaRPr lang="hr-HR" sz="2400">
              <a:solidFill>
                <a:srgbClr val="000029"/>
              </a:solidFill>
              <a:cs typeface="Courier New" pitchFamily="49" charset="0"/>
            </a:endParaRPr>
          </a:p>
          <a:p>
            <a:r>
              <a:rPr lang="hr-HR" sz="2400">
                <a:solidFill>
                  <a:srgbClr val="000029"/>
                </a:solidFill>
                <a:cs typeface="Courier New" pitchFamily="49" charset="0"/>
              </a:rPr>
              <a:t>       cvor-</a:t>
            </a: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&gt;</a:t>
            </a:r>
            <a:r>
              <a:rPr lang="hr-HR" sz="2400">
                <a:solidFill>
                  <a:srgbClr val="000029"/>
                </a:solidFill>
                <a:cs typeface="Courier New" pitchFamily="49" charset="0"/>
              </a:rPr>
              <a:t>desno </a:t>
            </a: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= </a:t>
            </a:r>
            <a:r>
              <a:rPr lang="hr-HR" sz="2400">
                <a:solidFill>
                  <a:srgbClr val="000029"/>
                </a:solidFill>
                <a:cs typeface="Courier New" pitchFamily="49" charset="0"/>
              </a:rPr>
              <a:t>dodaj</a:t>
            </a: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(</a:t>
            </a:r>
            <a:r>
              <a:rPr lang="hr-HR" sz="2400">
                <a:solidFill>
                  <a:srgbClr val="000029"/>
                </a:solidFill>
                <a:cs typeface="Courier New" pitchFamily="49" charset="0"/>
              </a:rPr>
              <a:t>cvor</a:t>
            </a: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-&gt;</a:t>
            </a:r>
            <a:r>
              <a:rPr lang="hr-HR" sz="2400">
                <a:solidFill>
                  <a:srgbClr val="000029"/>
                </a:solidFill>
                <a:cs typeface="Courier New" pitchFamily="49" charset="0"/>
              </a:rPr>
              <a:t>desno</a:t>
            </a: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, </a:t>
            </a:r>
            <a:r>
              <a:rPr lang="hr-HR" sz="2400">
                <a:solidFill>
                  <a:srgbClr val="000029"/>
                </a:solidFill>
                <a:cs typeface="Courier New" pitchFamily="49" charset="0"/>
              </a:rPr>
              <a:t>elem</a:t>
            </a: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);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  </a:t>
            </a:r>
            <a:r>
              <a:rPr lang="hr-HR" sz="2400">
                <a:solidFill>
                  <a:srgbClr val="000029"/>
                </a:solidFill>
                <a:cs typeface="Courier New" pitchFamily="49" charset="0"/>
              </a:rPr>
              <a:t>return(cvor</a:t>
            </a: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);</a:t>
            </a:r>
            <a:r>
              <a:rPr lang="hr-HR" sz="2400">
                <a:solidFill>
                  <a:srgbClr val="000029"/>
                </a:solidFill>
                <a:cs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/>
            </a:r>
            <a:br>
              <a:rPr lang="en-US" sz="2400">
                <a:solidFill>
                  <a:srgbClr val="000029"/>
                </a:solidFill>
                <a:cs typeface="Courier New" pitchFamily="49" charset="0"/>
              </a:rPr>
            </a:b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  } </a:t>
            </a:r>
            <a:br>
              <a:rPr lang="en-US" sz="2400">
                <a:solidFill>
                  <a:srgbClr val="000029"/>
                </a:solidFill>
                <a:cs typeface="Courier New" pitchFamily="49" charset="0"/>
              </a:rPr>
            </a:br>
            <a:r>
              <a:rPr lang="en-US" sz="2400">
                <a:solidFill>
                  <a:srgbClr val="000029"/>
                </a:solidFill>
                <a:cs typeface="Courier New" pitchFamily="49" charset="0"/>
              </a:rPr>
              <a:t>} 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5486400" y="146050"/>
            <a:ext cx="4178300" cy="944563"/>
          </a:xfrm>
          <a:prstGeom prst="wedgeRoundRectCallout">
            <a:avLst>
              <a:gd name="adj1" fmla="val -127710"/>
              <a:gd name="adj2" fmla="val 86674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hr-HR" sz="2400" b="0">
                <a:solidFill>
                  <a:schemeClr val="accent2">
                    <a:lumMod val="10000"/>
                  </a:schemeClr>
                </a:solidFill>
                <a:latin typeface="+mn-lt"/>
                <a:cs typeface="Courier New" pitchFamily="49" charset="0"/>
              </a:rPr>
              <a:t>ako je stablo prazno, vrati novi čvor (napisati za vježbu!)</a:t>
            </a:r>
            <a:endParaRPr lang="hr-HR" sz="2400" b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auto">
          <a:xfrm>
            <a:off x="5568950" y="2025650"/>
            <a:ext cx="4178300" cy="946150"/>
          </a:xfrm>
          <a:prstGeom prst="wedgeRoundRectCallout">
            <a:avLst>
              <a:gd name="adj1" fmla="val -112788"/>
              <a:gd name="adj2" fmla="val 82278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hr-HR" sz="2400" b="0">
                <a:solidFill>
                  <a:schemeClr val="accent2">
                    <a:lumMod val="10000"/>
                  </a:schemeClr>
                </a:solidFill>
                <a:latin typeface="+mn-lt"/>
                <a:cs typeface="Courier New" pitchFamily="49" charset="0"/>
              </a:rPr>
              <a:t>inače, spusti se rekurzivno niz stablo, lijevo ili desno</a:t>
            </a:r>
            <a:endParaRPr lang="hr-HR" sz="2400" b="0">
              <a:latin typeface="+mn-lt"/>
            </a:endParaRPr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4989513" y="5507038"/>
            <a:ext cx="4559300" cy="592137"/>
          </a:xfrm>
          <a:prstGeom prst="wedgeRoundRectCallout">
            <a:avLst>
              <a:gd name="adj1" fmla="val -96644"/>
              <a:gd name="adj2" fmla="val -129482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hr-HR" sz="2400" b="0">
                <a:solidFill>
                  <a:schemeClr val="accent2">
                    <a:lumMod val="10000"/>
                  </a:schemeClr>
                </a:solidFill>
                <a:latin typeface="+mn-lt"/>
                <a:cs typeface="Courier New" pitchFamily="49" charset="0"/>
              </a:rPr>
              <a:t>vrati nepromijenjeni pokazivač na čvor</a:t>
            </a:r>
            <a:endParaRPr lang="hr-HR" sz="2400" b="0">
              <a:latin typeface="+mn-lt"/>
            </a:endParaRPr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5195888" y="4011613"/>
            <a:ext cx="3844925" cy="477837"/>
          </a:xfrm>
          <a:prstGeom prst="wedgeRoundRectCallout">
            <a:avLst>
              <a:gd name="adj1" fmla="val -113356"/>
              <a:gd name="adj2" fmla="val -16785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hr-HR" sz="2400" b="0">
                <a:solidFill>
                  <a:schemeClr val="accent2">
                    <a:lumMod val="10000"/>
                  </a:schemeClr>
                </a:solidFill>
                <a:latin typeface="+mn-lt"/>
                <a:cs typeface="Courier New" pitchFamily="49" charset="0"/>
              </a:rPr>
              <a:t>što ako je element već u polju?</a:t>
            </a:r>
            <a:endParaRPr lang="hr-HR" sz="2400" b="0">
              <a:latin typeface="+mn-lt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 smtClean="0"/>
          </a:p>
        </p:txBody>
      </p:sp>
      <p:sp>
        <p:nvSpPr>
          <p:cNvPr id="5123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A68EA1B-01D5-4931-9DDC-5B9E594B115F}" type="slidenum">
              <a:rPr lang="hr-HR" smtClean="0"/>
              <a:pPr/>
              <a:t>2</a:t>
            </a:fld>
            <a:r>
              <a:rPr lang="hr-HR" smtClean="0"/>
              <a:t> / 31</a:t>
            </a:r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03A1562F-A524-43F9-9E83-72B3B96553F0}" type="datetime1">
              <a:rPr lang="hr-HR" smtClean="0"/>
              <a:t>4.3.2013.</a:t>
            </a:fld>
            <a:endParaRPr lang="hr-HR"/>
          </a:p>
        </p:txBody>
      </p:sp>
      <p:sp>
        <p:nvSpPr>
          <p:cNvPr id="259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Creative Commons</a:t>
            </a:r>
          </a:p>
        </p:txBody>
      </p:sp>
      <p:sp>
        <p:nvSpPr>
          <p:cNvPr id="259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813" y="981075"/>
            <a:ext cx="7704137" cy="3455988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hr-HR" sz="2000" b="1" smtClean="0"/>
              <a:t>slobodno smijete: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dijeliti</a:t>
            </a:r>
            <a:r>
              <a:rPr lang="hr-HR" sz="1800" smtClean="0"/>
              <a:t> — umnožavati, distribuirati i javnosti priopćavati djelo 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remiksirati</a:t>
            </a:r>
            <a:r>
              <a:rPr lang="hr-HR" sz="1800" smtClean="0"/>
              <a:t> — prerađivati djelo </a:t>
            </a:r>
          </a:p>
          <a:p>
            <a:pPr>
              <a:lnSpc>
                <a:spcPct val="95000"/>
              </a:lnSpc>
            </a:pPr>
            <a:r>
              <a:rPr lang="hr-HR" sz="2000" b="1" smtClean="0"/>
              <a:t>pod sljedećim uvjetima: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imenovanje</a:t>
            </a:r>
            <a:r>
              <a:rPr lang="hr-HR" sz="1800" smtClean="0"/>
              <a:t>. Morate priznati i označiti autorstvo djela na način kako je specificirao autor ili davatelj licence (ali ne način koji bi sugerirao da Vi ili Vaše korištenje njegova djela imate njegovu izravnu podršku). 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nekomercijalno</a:t>
            </a:r>
            <a:r>
              <a:rPr lang="hr-HR" sz="1800" smtClean="0"/>
              <a:t>. Ovo djelo ne smijete koristiti u komercijalne svrhe. 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dijeli pod istim uvjetima</a:t>
            </a:r>
            <a:r>
              <a:rPr lang="hr-HR" sz="1800" smtClean="0"/>
              <a:t>. Ako ovo djelo izmijenite, preoblikujete ili stvarate koristeći ga, preradu možete distribuirati samo pod licencom koja je ista ili slična ovoj. </a:t>
            </a:r>
          </a:p>
        </p:txBody>
      </p:sp>
      <p:pic>
        <p:nvPicPr>
          <p:cNvPr id="5127" name="Picture 4" descr="The image “http://creativecommons.org/images/deed/share.png” cannot be displayed, because it contains error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938" y="1050925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5" descr="The image “http://creativecommons.org/images/deed/remix.png” cannot be displayed, because it contains errors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3938" y="1698625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6" descr="The image “http://creativecommons.org/images/deed/by.png” cannot be displayed, because it contains errors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3938" y="2419350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7" descr="The image “http://creativecommons.org/images/deed/nc.png” cannot be displayed, because it contains errors.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3938" y="2995613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1" name="Picture 8" descr="The image “http://creativecommons.org/images/deed/sa.png” cannot be displayed, because it contains errors.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3938" y="3571875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2" name="Rectangle 9"/>
          <p:cNvSpPr>
            <a:spLocks noChangeArrowheads="1"/>
          </p:cNvSpPr>
          <p:nvPr/>
        </p:nvSpPr>
        <p:spPr bwMode="auto">
          <a:xfrm>
            <a:off x="488950" y="4797425"/>
            <a:ext cx="9072563" cy="1301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800" b="0">
                <a:latin typeface="Arial Narrow" pitchFamily="34" charset="0"/>
              </a:rPr>
              <a:t>U slučaju daljnjeg korištenja ili distribuiranja morate drugima jasno dati do znanja licencne uvjete ovog djela. Najbolji način da to učinite je linkom na ovu internetsku stranicu. </a:t>
            </a:r>
          </a:p>
          <a:p>
            <a:r>
              <a:rPr lang="hr-HR" sz="1800" b="0">
                <a:latin typeface="Arial Narrow" pitchFamily="34" charset="0"/>
              </a:rPr>
              <a:t>Od svakog od gornjih uvjeta moguće je odstupiti, ako dobijete dopuštenje nositelja autorskog prava. </a:t>
            </a:r>
          </a:p>
          <a:p>
            <a:r>
              <a:rPr lang="hr-HR" sz="1800" b="0">
                <a:latin typeface="Arial Narrow" pitchFamily="34" charset="0"/>
              </a:rPr>
              <a:t>Ništa u ovoj licenci ne narušava ili ograničava autorova moralna prava.</a:t>
            </a:r>
          </a:p>
        </p:txBody>
      </p:sp>
      <p:sp>
        <p:nvSpPr>
          <p:cNvPr id="5133" name="Rectangle 9"/>
          <p:cNvSpPr>
            <a:spLocks noChangeArrowheads="1"/>
          </p:cNvSpPr>
          <p:nvPr/>
        </p:nvSpPr>
        <p:spPr bwMode="auto">
          <a:xfrm>
            <a:off x="560388" y="6121400"/>
            <a:ext cx="9072562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hr-HR" sz="1400" b="0">
                <a:latin typeface="Arial Narrow" pitchFamily="34" charset="0"/>
              </a:rPr>
              <a:t>Tekst licencije preuzet je s http://creativecommons.org/.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 smtClean="0"/>
          </a:p>
        </p:txBody>
      </p:sp>
      <p:sp>
        <p:nvSpPr>
          <p:cNvPr id="23555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F01DD9-F603-485D-B4F6-ADC0478B6E79}" type="slidenum">
              <a:rPr lang="hr-HR" smtClean="0"/>
              <a:pPr/>
              <a:t>20</a:t>
            </a:fld>
            <a:r>
              <a:rPr lang="hr-HR" smtClean="0"/>
              <a:t> / 31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DDEC62DA-CB32-4E7B-ADEE-CB59FD689592}" type="datetime1">
              <a:rPr lang="hr-HR" smtClean="0"/>
              <a:t>4.3.2013.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Funkcija koja stvara novi čvor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3350" y="1285875"/>
            <a:ext cx="9525000" cy="3490913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hr-HR" sz="2400" dirty="0">
                <a:solidFill>
                  <a:schemeClr val="accent2">
                    <a:lumMod val="10000"/>
                  </a:schemeClr>
                </a:solidFill>
              </a:rPr>
              <a:t>struct cvor* NoviCvor(int elem) { </a:t>
            </a:r>
            <a:br>
              <a:rPr lang="hr-HR" sz="2400" dirty="0">
                <a:solidFill>
                  <a:schemeClr val="accent2">
                    <a:lumMod val="10000"/>
                  </a:schemeClr>
                </a:solidFill>
              </a:rPr>
            </a:br>
            <a:r>
              <a:rPr lang="hr-HR" sz="2400" dirty="0">
                <a:solidFill>
                  <a:schemeClr val="accent2">
                    <a:lumMod val="10000"/>
                  </a:schemeClr>
                </a:solidFill>
              </a:rPr>
              <a:t>  struct cvor* novi = </a:t>
            </a:r>
            <a:br>
              <a:rPr lang="hr-HR" sz="2400" dirty="0">
                <a:solidFill>
                  <a:schemeClr val="accent2">
                    <a:lumMod val="10000"/>
                  </a:schemeClr>
                </a:solidFill>
              </a:rPr>
            </a:br>
            <a:r>
              <a:rPr lang="hr-HR" sz="2400" dirty="0">
                <a:solidFill>
                  <a:schemeClr val="accent2">
                    <a:lumMod val="10000"/>
                  </a:schemeClr>
                </a:solidFill>
              </a:rPr>
              <a:t>		(cvor *) malloc(sizeof(struct cvor)); </a:t>
            </a:r>
            <a:br>
              <a:rPr lang="hr-HR" sz="2400" dirty="0">
                <a:solidFill>
                  <a:schemeClr val="accent2">
                    <a:lumMod val="10000"/>
                  </a:schemeClr>
                </a:solidFill>
              </a:rPr>
            </a:br>
            <a:r>
              <a:rPr lang="hr-HR" sz="2400" dirty="0">
                <a:solidFill>
                  <a:schemeClr val="accent2">
                    <a:lumMod val="10000"/>
                  </a:schemeClr>
                </a:solidFill>
              </a:rPr>
              <a:t>  </a:t>
            </a:r>
            <a:r>
              <a:rPr lang="hr-HR" sz="2400" dirty="0">
                <a:solidFill>
                  <a:schemeClr val="accent2">
                    <a:lumMod val="10000"/>
                  </a:schemeClr>
                </a:solidFill>
              </a:rPr>
              <a:t>novi-&gt;</a:t>
            </a:r>
            <a:r>
              <a:rPr lang="hr-HR" sz="2400" dirty="0">
                <a:solidFill>
                  <a:schemeClr val="accent2">
                    <a:lumMod val="10000"/>
                  </a:schemeClr>
                </a:solidFill>
              </a:rPr>
              <a:t>podatak = elem; </a:t>
            </a:r>
            <a:br>
              <a:rPr lang="hr-HR" sz="2400" dirty="0">
                <a:solidFill>
                  <a:schemeClr val="accent2">
                    <a:lumMod val="10000"/>
                  </a:schemeClr>
                </a:solidFill>
              </a:rPr>
            </a:br>
            <a:r>
              <a:rPr lang="hr-HR" sz="2400" dirty="0">
                <a:solidFill>
                  <a:schemeClr val="accent2">
                    <a:lumMod val="10000"/>
                  </a:schemeClr>
                </a:solidFill>
              </a:rPr>
              <a:t>  </a:t>
            </a:r>
            <a:r>
              <a:rPr lang="hr-HR" sz="2400" dirty="0">
                <a:solidFill>
                  <a:schemeClr val="accent2">
                    <a:lumMod val="10000"/>
                  </a:schemeClr>
                </a:solidFill>
              </a:rPr>
              <a:t>novi-&gt;lijevo </a:t>
            </a:r>
            <a:r>
              <a:rPr lang="hr-HR" sz="2400" dirty="0">
                <a:solidFill>
                  <a:schemeClr val="accent2">
                    <a:lumMod val="10000"/>
                  </a:schemeClr>
                </a:solidFill>
              </a:rPr>
              <a:t>= NULL; </a:t>
            </a:r>
            <a:br>
              <a:rPr lang="hr-HR" sz="2400" dirty="0">
                <a:solidFill>
                  <a:schemeClr val="accent2">
                    <a:lumMod val="10000"/>
                  </a:schemeClr>
                </a:solidFill>
              </a:rPr>
            </a:br>
            <a:r>
              <a:rPr lang="hr-HR" sz="2400" dirty="0">
                <a:solidFill>
                  <a:schemeClr val="accent2">
                    <a:lumMod val="10000"/>
                  </a:schemeClr>
                </a:solidFill>
              </a:rPr>
              <a:t>  </a:t>
            </a:r>
            <a:r>
              <a:rPr lang="hr-HR" sz="2400" dirty="0">
                <a:solidFill>
                  <a:schemeClr val="accent2">
                    <a:lumMod val="10000"/>
                  </a:schemeClr>
                </a:solidFill>
              </a:rPr>
              <a:t>novi-&gt;</a:t>
            </a:r>
            <a:r>
              <a:rPr lang="hr-HR" sz="2400" dirty="0">
                <a:solidFill>
                  <a:schemeClr val="accent2">
                    <a:lumMod val="10000"/>
                  </a:schemeClr>
                </a:solidFill>
              </a:rPr>
              <a:t>desno = NULL; </a:t>
            </a:r>
          </a:p>
          <a:p>
            <a:pPr>
              <a:defRPr/>
            </a:pPr>
            <a:r>
              <a:rPr lang="hr-HR" sz="2400" dirty="0">
                <a:solidFill>
                  <a:schemeClr val="accent2">
                    <a:lumMod val="10000"/>
                  </a:schemeClr>
                </a:solidFill>
              </a:rPr>
              <a:t>  </a:t>
            </a:r>
            <a:r>
              <a:rPr lang="hr-HR" sz="2400" dirty="0">
                <a:solidFill>
                  <a:schemeClr val="accent2">
                    <a:lumMod val="10000"/>
                  </a:schemeClr>
                </a:solidFill>
              </a:rPr>
              <a:t>return(</a:t>
            </a:r>
            <a:r>
              <a:rPr lang="hr-HR" sz="2400" dirty="0">
                <a:solidFill>
                  <a:schemeClr val="accent2">
                    <a:lumMod val="10000"/>
                  </a:schemeClr>
                </a:solidFill>
              </a:rPr>
              <a:t>novi</a:t>
            </a:r>
            <a:r>
              <a:rPr lang="hr-HR" sz="2400" dirty="0">
                <a:solidFill>
                  <a:schemeClr val="accent2">
                    <a:lumMod val="10000"/>
                  </a:schemeClr>
                </a:solidFill>
              </a:rPr>
              <a:t>); </a:t>
            </a:r>
            <a:r>
              <a:rPr lang="hr-HR" sz="2400" dirty="0">
                <a:solidFill>
                  <a:schemeClr val="accent2">
                    <a:lumMod val="10000"/>
                  </a:schemeClr>
                </a:solidFill>
              </a:rPr>
              <a:t/>
            </a:r>
            <a:br>
              <a:rPr lang="hr-HR" sz="2400" dirty="0">
                <a:solidFill>
                  <a:schemeClr val="accent2">
                    <a:lumMod val="10000"/>
                  </a:schemeClr>
                </a:solidFill>
              </a:rPr>
            </a:br>
            <a:r>
              <a:rPr lang="hr-HR" sz="2400" dirty="0">
                <a:solidFill>
                  <a:schemeClr val="accent2">
                    <a:lumMod val="10000"/>
                  </a:schemeClr>
                </a:solidFill>
              </a:rPr>
              <a:t>} </a:t>
            </a:r>
            <a:br>
              <a:rPr lang="hr-HR" sz="2400" dirty="0">
                <a:solidFill>
                  <a:schemeClr val="accent2">
                    <a:lumMod val="10000"/>
                  </a:schemeClr>
                </a:solidFill>
              </a:rPr>
            </a:br>
            <a:r>
              <a:rPr lang="hr-HR" sz="2400" dirty="0">
                <a:solidFill>
                  <a:schemeClr val="accent2">
                    <a:lumMod val="10000"/>
                  </a:schemeClr>
                </a:solidFill>
              </a:rPr>
              <a:t> 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 smtClean="0"/>
          </a:p>
        </p:txBody>
      </p:sp>
      <p:sp>
        <p:nvSpPr>
          <p:cNvPr id="24579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CDB4824-75F1-4D5A-BEB2-231821AD00F9}" type="slidenum">
              <a:rPr lang="hr-HR" smtClean="0"/>
              <a:pPr/>
              <a:t>21</a:t>
            </a:fld>
            <a:r>
              <a:rPr lang="hr-HR" smtClean="0"/>
              <a:t> / 31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79743BA5-32BD-42A8-8AFF-2F57028CACE0}" type="datetime1">
              <a:rPr lang="hr-HR" smtClean="0"/>
              <a:t>4.3.2013.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Pretraživanje stabla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438" y="1285875"/>
            <a:ext cx="9667875" cy="4894263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int </a:t>
            </a:r>
            <a:r>
              <a:rPr lang="hr-HR" sz="2400">
                <a:solidFill>
                  <a:schemeClr val="accent2">
                    <a:lumMod val="10000"/>
                  </a:schemeClr>
                </a:solidFill>
              </a:rPr>
              <a:t>trazi (struct cvor</a:t>
            </a: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* </a:t>
            </a:r>
            <a:r>
              <a:rPr lang="hr-HR" sz="2400">
                <a:solidFill>
                  <a:schemeClr val="accent2">
                    <a:lumMod val="10000"/>
                  </a:schemeClr>
                </a:solidFill>
              </a:rPr>
              <a:t>cvor</a:t>
            </a: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, int </a:t>
            </a:r>
            <a:r>
              <a:rPr lang="hr-HR" sz="2400">
                <a:solidFill>
                  <a:schemeClr val="accent2">
                    <a:lumMod val="10000"/>
                  </a:schemeClr>
                </a:solidFill>
              </a:rPr>
              <a:t>trazeno</a:t>
            </a: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) { </a:t>
            </a:r>
            <a:br>
              <a:rPr lang="en-US" sz="2400">
                <a:solidFill>
                  <a:schemeClr val="accent2">
                    <a:lumMod val="10000"/>
                  </a:schemeClr>
                </a:solidFill>
              </a:rPr>
            </a:b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  if (</a:t>
            </a:r>
            <a:r>
              <a:rPr lang="hr-HR" sz="2400">
                <a:solidFill>
                  <a:schemeClr val="accent2">
                    <a:lumMod val="10000"/>
                  </a:schemeClr>
                </a:solidFill>
              </a:rPr>
              <a:t>cvor</a:t>
            </a: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 == NULL) { </a:t>
            </a:r>
            <a:br>
              <a:rPr lang="en-US" sz="2400">
                <a:solidFill>
                  <a:schemeClr val="accent2">
                    <a:lumMod val="10000"/>
                  </a:schemeClr>
                </a:solidFill>
              </a:rPr>
            </a:b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    return</a:t>
            </a:r>
            <a:r>
              <a:rPr lang="hr-HR" sz="2400">
                <a:solidFill>
                  <a:schemeClr val="accent2">
                    <a:lumMod val="10000"/>
                  </a:schemeClr>
                </a:solidFill>
              </a:rPr>
              <a:t> 0</a:t>
            </a: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; </a:t>
            </a:r>
            <a:br>
              <a:rPr lang="en-US" sz="2400">
                <a:solidFill>
                  <a:schemeClr val="accent2">
                    <a:lumMod val="10000"/>
                  </a:schemeClr>
                </a:solidFill>
              </a:rPr>
            </a:b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  } </a:t>
            </a:r>
            <a:br>
              <a:rPr lang="en-US" sz="2400">
                <a:solidFill>
                  <a:schemeClr val="accent2">
                    <a:lumMod val="10000"/>
                  </a:schemeClr>
                </a:solidFill>
              </a:rPr>
            </a:b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  else { </a:t>
            </a:r>
            <a:br>
              <a:rPr lang="en-US" sz="2400">
                <a:solidFill>
                  <a:schemeClr val="accent2">
                    <a:lumMod val="10000"/>
                  </a:schemeClr>
                </a:solidFill>
              </a:rPr>
            </a:b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    if (</a:t>
            </a:r>
            <a:r>
              <a:rPr lang="hr-HR" sz="2400">
                <a:solidFill>
                  <a:schemeClr val="accent2">
                    <a:lumMod val="10000"/>
                  </a:schemeClr>
                </a:solidFill>
              </a:rPr>
              <a:t>trazeno</a:t>
            </a: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 == </a:t>
            </a:r>
            <a:r>
              <a:rPr lang="hr-HR" sz="2400">
                <a:solidFill>
                  <a:schemeClr val="accent2">
                    <a:lumMod val="10000"/>
                  </a:schemeClr>
                </a:solidFill>
              </a:rPr>
              <a:t>cvor</a:t>
            </a: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-&gt;</a:t>
            </a:r>
            <a:r>
              <a:rPr lang="hr-HR" sz="2400">
                <a:solidFill>
                  <a:schemeClr val="accent2">
                    <a:lumMod val="10000"/>
                  </a:schemeClr>
                </a:solidFill>
              </a:rPr>
              <a:t>podatak</a:t>
            </a: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) return</a:t>
            </a:r>
            <a:r>
              <a:rPr lang="hr-HR" sz="2400">
                <a:solidFill>
                  <a:schemeClr val="accent2">
                    <a:lumMod val="10000"/>
                  </a:schemeClr>
                </a:solidFill>
              </a:rPr>
              <a:t> 1;</a:t>
            </a: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 </a:t>
            </a:r>
            <a:br>
              <a:rPr lang="en-US" sz="2400">
                <a:solidFill>
                  <a:schemeClr val="accent2">
                    <a:lumMod val="10000"/>
                  </a:schemeClr>
                </a:solidFill>
              </a:rPr>
            </a:b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    else { </a:t>
            </a:r>
            <a:br>
              <a:rPr lang="en-US" sz="2400">
                <a:solidFill>
                  <a:schemeClr val="accent2">
                    <a:lumMod val="10000"/>
                  </a:schemeClr>
                </a:solidFill>
              </a:rPr>
            </a:b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      if (t</a:t>
            </a:r>
            <a:r>
              <a:rPr lang="hr-HR" sz="2400">
                <a:solidFill>
                  <a:schemeClr val="accent2">
                    <a:lumMod val="10000"/>
                  </a:schemeClr>
                </a:solidFill>
              </a:rPr>
              <a:t>razeno</a:t>
            </a: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 &lt; </a:t>
            </a:r>
            <a:r>
              <a:rPr lang="hr-HR" sz="2400">
                <a:solidFill>
                  <a:schemeClr val="accent2">
                    <a:lumMod val="10000"/>
                  </a:schemeClr>
                </a:solidFill>
              </a:rPr>
              <a:t>cvor-&gt;podatak)</a:t>
            </a:r>
            <a:br>
              <a:rPr lang="hr-HR" sz="2400">
                <a:solidFill>
                  <a:schemeClr val="accent2">
                    <a:lumMod val="10000"/>
                  </a:schemeClr>
                </a:solidFill>
              </a:rPr>
            </a:br>
            <a:r>
              <a:rPr lang="hr-HR" sz="2400">
                <a:solidFill>
                  <a:schemeClr val="accent2">
                    <a:lumMod val="10000"/>
                  </a:schemeClr>
                </a:solidFill>
              </a:rPr>
              <a:t>		</a:t>
            </a: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 return(</a:t>
            </a:r>
            <a:r>
              <a:rPr lang="hr-HR" sz="2400">
                <a:solidFill>
                  <a:schemeClr val="accent2">
                    <a:lumMod val="10000"/>
                  </a:schemeClr>
                </a:solidFill>
              </a:rPr>
              <a:t>trazi</a:t>
            </a: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(</a:t>
            </a:r>
            <a:r>
              <a:rPr lang="hr-HR" sz="2400">
                <a:solidFill>
                  <a:schemeClr val="accent2">
                    <a:lumMod val="10000"/>
                  </a:schemeClr>
                </a:solidFill>
              </a:rPr>
              <a:t>cvor</a:t>
            </a: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-&gt;l</a:t>
            </a:r>
            <a:r>
              <a:rPr lang="hr-HR" sz="2400">
                <a:solidFill>
                  <a:schemeClr val="accent2">
                    <a:lumMod val="10000"/>
                  </a:schemeClr>
                </a:solidFill>
              </a:rPr>
              <a:t>ijevo</a:t>
            </a: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, </a:t>
            </a:r>
            <a:r>
              <a:rPr lang="hr-HR" sz="2400">
                <a:solidFill>
                  <a:schemeClr val="accent2">
                    <a:lumMod val="10000"/>
                  </a:schemeClr>
                </a:solidFill>
              </a:rPr>
              <a:t>trazeno</a:t>
            </a: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)); </a:t>
            </a:r>
            <a:br>
              <a:rPr lang="en-US" sz="2400">
                <a:solidFill>
                  <a:schemeClr val="accent2">
                    <a:lumMod val="10000"/>
                  </a:schemeClr>
                </a:solidFill>
              </a:rPr>
            </a:b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      else return(</a:t>
            </a:r>
            <a:r>
              <a:rPr lang="hr-HR" sz="2400">
                <a:solidFill>
                  <a:schemeClr val="accent2">
                    <a:lumMod val="10000"/>
                  </a:schemeClr>
                </a:solidFill>
              </a:rPr>
              <a:t>trazi</a:t>
            </a: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(</a:t>
            </a:r>
            <a:r>
              <a:rPr lang="hr-HR" sz="2400">
                <a:solidFill>
                  <a:schemeClr val="accent2">
                    <a:lumMod val="10000"/>
                  </a:schemeClr>
                </a:solidFill>
              </a:rPr>
              <a:t>cvor</a:t>
            </a: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-&gt;</a:t>
            </a:r>
            <a:r>
              <a:rPr lang="hr-HR" sz="2400">
                <a:solidFill>
                  <a:schemeClr val="accent2">
                    <a:lumMod val="10000"/>
                  </a:schemeClr>
                </a:solidFill>
              </a:rPr>
              <a:t>desno</a:t>
            </a: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, </a:t>
            </a:r>
            <a:r>
              <a:rPr lang="hr-HR" sz="2400">
                <a:solidFill>
                  <a:schemeClr val="accent2">
                    <a:lumMod val="10000"/>
                  </a:schemeClr>
                </a:solidFill>
              </a:rPr>
              <a:t>trazeno</a:t>
            </a: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)); </a:t>
            </a:r>
            <a:br>
              <a:rPr lang="en-US" sz="2400">
                <a:solidFill>
                  <a:schemeClr val="accent2">
                    <a:lumMod val="10000"/>
                  </a:schemeClr>
                </a:solidFill>
              </a:rPr>
            </a:b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    } </a:t>
            </a:r>
            <a:br>
              <a:rPr lang="en-US" sz="2400">
                <a:solidFill>
                  <a:schemeClr val="accent2">
                    <a:lumMod val="10000"/>
                  </a:schemeClr>
                </a:solidFill>
              </a:rPr>
            </a:b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  } </a:t>
            </a:r>
            <a:br>
              <a:rPr lang="en-US" sz="2400">
                <a:solidFill>
                  <a:schemeClr val="accent2">
                    <a:lumMod val="10000"/>
                  </a:schemeClr>
                </a:solidFill>
              </a:rPr>
            </a:b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} </a:t>
            </a:r>
            <a:endParaRPr lang="en-US" sz="2400">
              <a:solidFill>
                <a:schemeClr val="accent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4633913" y="176213"/>
            <a:ext cx="5133975" cy="935037"/>
          </a:xfrm>
          <a:prstGeom prst="wedgeRoundRectCallout">
            <a:avLst>
              <a:gd name="adj1" fmla="val -92596"/>
              <a:gd name="adj2" fmla="val 12480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hr-HR" sz="2400" b="0">
                <a:solidFill>
                  <a:srgbClr val="000029"/>
                </a:solidFill>
                <a:latin typeface="Arial Narrow" pitchFamily="34" charset="0"/>
                <a:cs typeface="Courier New" pitchFamily="49" charset="0"/>
              </a:rPr>
              <a:t>osnovni slučaj – prazno stablo, tražena vrijednost nije nađena, vrati 0</a:t>
            </a:r>
            <a:endParaRPr lang="hr-HR" sz="2400" b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5559425" y="2224088"/>
            <a:ext cx="4103688" cy="571500"/>
          </a:xfrm>
          <a:prstGeom prst="wedgeRoundRectCallout">
            <a:avLst>
              <a:gd name="adj1" fmla="val -102248"/>
              <a:gd name="adj2" fmla="val 137828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hr-HR" sz="2400" b="0">
                <a:solidFill>
                  <a:srgbClr val="000029"/>
                </a:solidFill>
                <a:latin typeface="Arial Narrow" pitchFamily="34" charset="0"/>
                <a:cs typeface="Courier New" pitchFamily="49" charset="0"/>
              </a:rPr>
              <a:t>vrati element ako je pronađen</a:t>
            </a:r>
            <a:endParaRPr lang="hr-HR" sz="2400" b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4727575" y="5600700"/>
            <a:ext cx="4697413" cy="509588"/>
          </a:xfrm>
          <a:prstGeom prst="wedgeRoundRectCallout">
            <a:avLst>
              <a:gd name="adj1" fmla="val -93730"/>
              <a:gd name="adj2" fmla="val -234117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hr-HR" sz="2400" b="0">
                <a:solidFill>
                  <a:schemeClr val="accent2">
                    <a:lumMod val="10000"/>
                  </a:schemeClr>
                </a:solidFill>
                <a:latin typeface="+mn-lt"/>
                <a:cs typeface="Courier New" pitchFamily="49" charset="0"/>
              </a:rPr>
              <a:t>inače se spusti niz odgovarajuće stablo</a:t>
            </a:r>
            <a:endParaRPr lang="hr-HR" sz="2400" b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 smtClean="0"/>
          </a:p>
        </p:txBody>
      </p:sp>
      <p:sp>
        <p:nvSpPr>
          <p:cNvPr id="25603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06F56D4-B4E7-461C-84A4-3FB7A4F58CA5}" type="slidenum">
              <a:rPr lang="hr-HR" smtClean="0"/>
              <a:pPr/>
              <a:t>22</a:t>
            </a:fld>
            <a:r>
              <a:rPr lang="hr-HR" smtClean="0"/>
              <a:t> / 31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B848DD09-4A55-4569-840D-DB41D0866BB0}" type="datetime1">
              <a:rPr lang="hr-HR" smtClean="0"/>
              <a:t>4.3.2013.</a:t>
            </a:fld>
            <a:endParaRPr lang="hr-HR"/>
          </a:p>
        </p:txBody>
      </p:sp>
      <p:sp>
        <p:nvSpPr>
          <p:cNvPr id="1704963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Obilazak stabla</a:t>
            </a:r>
            <a:endParaRPr lang="hr-HR" smtClean="0">
              <a:latin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hr-HR" smtClean="0"/>
              <a:t>postoje 3 standardna načina obilaska stabla kojima se osigurava da je svaki čvor bio "posjećen"</a:t>
            </a:r>
          </a:p>
          <a:p>
            <a:pPr lvl="1">
              <a:defRPr/>
            </a:pPr>
            <a:r>
              <a:rPr lang="hr-HR" i="1" smtClean="0"/>
              <a:t>inorder</a:t>
            </a:r>
            <a:r>
              <a:rPr lang="hr-HR" i="1" smtClean="0">
                <a:latin typeface="Times New Roman" pitchFamily="18" charset="0"/>
              </a:rPr>
              <a:t>: </a:t>
            </a:r>
            <a:r>
              <a:rPr lang="hr-HR" smtClean="0">
                <a:latin typeface="Times New Roman" pitchFamily="18" charset="0"/>
              </a:rPr>
              <a:t>		</a:t>
            </a:r>
            <a:r>
              <a:rPr lang="hr-HR" smtClean="0"/>
              <a:t>lijevo podstablo </a:t>
            </a:r>
            <a:r>
              <a:rPr lang="hr-HR" smtClean="0">
                <a:solidFill>
                  <a:srgbClr val="FF0000"/>
                </a:solidFill>
              </a:rPr>
              <a:t>→</a:t>
            </a:r>
            <a:r>
              <a:rPr lang="hr-HR" smtClean="0"/>
              <a:t> korijen</a:t>
            </a:r>
            <a:r>
              <a:rPr lang="hr-HR" smtClean="0">
                <a:solidFill>
                  <a:srgbClr val="FF0000"/>
                </a:solidFill>
              </a:rPr>
              <a:t> →</a:t>
            </a:r>
            <a:r>
              <a:rPr lang="hr-HR" smtClean="0"/>
              <a:t> desno podstablo </a:t>
            </a:r>
          </a:p>
          <a:p>
            <a:pPr lvl="1">
              <a:defRPr/>
            </a:pPr>
            <a:r>
              <a:rPr lang="hr-HR" i="1" smtClean="0"/>
              <a:t>preorder:		</a:t>
            </a:r>
            <a:r>
              <a:rPr lang="hr-HR" smtClean="0"/>
              <a:t>korijen</a:t>
            </a:r>
            <a:r>
              <a:rPr lang="hr-HR" smtClean="0">
                <a:solidFill>
                  <a:srgbClr val="FF0000"/>
                </a:solidFill>
              </a:rPr>
              <a:t> → </a:t>
            </a:r>
            <a:r>
              <a:rPr lang="hr-HR" smtClean="0"/>
              <a:t>lijevo podstablo</a:t>
            </a:r>
            <a:r>
              <a:rPr lang="hr-HR" smtClean="0">
                <a:solidFill>
                  <a:srgbClr val="FF0000"/>
                </a:solidFill>
              </a:rPr>
              <a:t> → </a:t>
            </a:r>
            <a:r>
              <a:rPr lang="hr-HR" smtClean="0"/>
              <a:t>desno podstablo </a:t>
            </a:r>
          </a:p>
          <a:p>
            <a:pPr lvl="1">
              <a:defRPr/>
            </a:pPr>
            <a:r>
              <a:rPr lang="hr-HR" i="1" smtClean="0"/>
              <a:t>postorder:</a:t>
            </a:r>
            <a:r>
              <a:rPr lang="hr-HR" smtClean="0"/>
              <a:t>	lijevo podstablo </a:t>
            </a:r>
            <a:r>
              <a:rPr lang="hr-HR" smtClean="0">
                <a:solidFill>
                  <a:srgbClr val="FF0000"/>
                </a:solidFill>
              </a:rPr>
              <a:t>→</a:t>
            </a:r>
            <a:r>
              <a:rPr lang="hr-HR" smtClean="0"/>
              <a:t> desno podstablo </a:t>
            </a:r>
            <a:r>
              <a:rPr lang="hr-HR" smtClean="0">
                <a:solidFill>
                  <a:srgbClr val="FF0000"/>
                </a:solidFill>
              </a:rPr>
              <a:t>→</a:t>
            </a:r>
            <a:r>
              <a:rPr lang="hr-HR" smtClean="0"/>
              <a:t> korijen</a:t>
            </a:r>
          </a:p>
          <a:p>
            <a:pPr>
              <a:defRPr/>
            </a:pPr>
            <a:r>
              <a:rPr lang="hr-HR" smtClean="0"/>
              <a:t>radi se o rekurzivnim postupcima koji sežu do listova stabla, a zatim povratci iz rekurzije predstavljaju kretanje prema korijenu stabla</a:t>
            </a:r>
          </a:p>
          <a:p>
            <a:pPr>
              <a:defRPr/>
            </a:pPr>
            <a:r>
              <a:rPr lang="hr-HR" smtClean="0"/>
              <a:t>poseban slučaj </a:t>
            </a:r>
            <a:r>
              <a:rPr lang="hr-HR" i="1" smtClean="0"/>
              <a:t>inorder</a:t>
            </a:r>
            <a:r>
              <a:rPr lang="hr-HR" smtClean="0"/>
              <a:t>:</a:t>
            </a:r>
          </a:p>
          <a:p>
            <a:pPr lvl="1">
              <a:defRPr/>
            </a:pPr>
            <a:r>
              <a:rPr lang="hr-HR" smtClean="0"/>
              <a:t>desno podstablo </a:t>
            </a:r>
            <a:r>
              <a:rPr lang="hr-HR" smtClean="0">
                <a:solidFill>
                  <a:srgbClr val="FF0000"/>
                </a:solidFill>
              </a:rPr>
              <a:t>→ </a:t>
            </a:r>
            <a:r>
              <a:rPr lang="hr-HR" smtClean="0"/>
              <a:t>korijen</a:t>
            </a:r>
            <a:r>
              <a:rPr lang="hr-HR" smtClean="0">
                <a:solidFill>
                  <a:srgbClr val="FF0000"/>
                </a:solidFill>
              </a:rPr>
              <a:t> →</a:t>
            </a:r>
            <a:r>
              <a:rPr lang="hr-HR" smtClean="0"/>
              <a:t> lijevo podstablo </a:t>
            </a:r>
            <a:endParaRPr lang="hr-HR" smtClean="0">
              <a:solidFill>
                <a:srgbClr val="00FF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hr-HR" smtClean="0"/>
              <a:t>dohvat podataka iz stabla s izračunavanjem</a:t>
            </a:r>
          </a:p>
        </p:txBody>
      </p:sp>
      <p:sp>
        <p:nvSpPr>
          <p:cNvPr id="25607" name="Rectangle 5"/>
          <p:cNvSpPr>
            <a:spLocks noChangeArrowheads="1"/>
          </p:cNvSpPr>
          <p:nvPr/>
        </p:nvSpPr>
        <p:spPr bwMode="auto">
          <a:xfrm>
            <a:off x="5589588" y="4271963"/>
            <a:ext cx="40100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hr-HR" sz="2400" b="0">
                <a:solidFill>
                  <a:srgbClr val="0070C0"/>
                </a:solidFill>
                <a:cs typeface="Courier New" pitchFamily="49" charset="0"/>
                <a:sym typeface="Wingdings" pitchFamily="2" charset="2"/>
              </a:rPr>
              <a:t></a:t>
            </a:r>
            <a:r>
              <a:rPr lang="hr-HR" sz="2400" b="0">
                <a:solidFill>
                  <a:srgbClr val="0070C0"/>
                </a:solidFill>
                <a:cs typeface="Courier New" pitchFamily="49" charset="0"/>
              </a:rPr>
              <a:t> SortiranoStablo</a:t>
            </a:r>
          </a:p>
        </p:txBody>
      </p:sp>
      <p:sp>
        <p:nvSpPr>
          <p:cNvPr id="25608" name="Rectangle 6"/>
          <p:cNvSpPr>
            <a:spLocks noChangeArrowheads="1"/>
          </p:cNvSpPr>
          <p:nvPr/>
        </p:nvSpPr>
        <p:spPr bwMode="auto">
          <a:xfrm>
            <a:off x="5751513" y="5826125"/>
            <a:ext cx="3825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hr-HR" sz="2400" b="0">
                <a:solidFill>
                  <a:srgbClr val="0070C0"/>
                </a:solidFill>
                <a:cs typeface="Courier New" pitchFamily="49" charset="0"/>
                <a:sym typeface="Wingdings" pitchFamily="2" charset="2"/>
              </a:rPr>
              <a:t></a:t>
            </a:r>
            <a:r>
              <a:rPr lang="hr-HR" sz="2400" b="0">
                <a:solidFill>
                  <a:srgbClr val="0070C0"/>
                </a:solidFill>
                <a:cs typeface="Courier New" pitchFamily="49" charset="0"/>
              </a:rPr>
              <a:t> ProsjekUStablu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 smtClean="0"/>
          </a:p>
        </p:txBody>
      </p:sp>
      <p:sp>
        <p:nvSpPr>
          <p:cNvPr id="26627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607316-4AB0-44AD-A6D0-C1B7CFE4EF8D}" type="slidenum">
              <a:rPr lang="hr-HR" smtClean="0"/>
              <a:pPr/>
              <a:t>23</a:t>
            </a:fld>
            <a:r>
              <a:rPr lang="hr-HR" smtClean="0"/>
              <a:t> / 31</a:t>
            </a:r>
          </a:p>
        </p:txBody>
      </p:sp>
      <p:sp>
        <p:nvSpPr>
          <p:cNvPr id="35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B4C5FAEC-9A90-4F14-AC4A-BF371E72BF38}" type="datetime1">
              <a:rPr lang="hr-HR" smtClean="0"/>
              <a:t>4.3.2013.</a:t>
            </a:fld>
            <a:endParaRPr lang="hr-HR"/>
          </a:p>
        </p:txBody>
      </p:sp>
      <p:sp>
        <p:nvSpPr>
          <p:cNvPr id="26629" name="Rectangle 50"/>
          <p:cNvSpPr>
            <a:spLocks noChangeArrowheads="1"/>
          </p:cNvSpPr>
          <p:nvPr/>
        </p:nvSpPr>
        <p:spPr bwMode="auto">
          <a:xfrm>
            <a:off x="5154613" y="1808163"/>
            <a:ext cx="4540250" cy="4281487"/>
          </a:xfrm>
          <a:prstGeom prst="rect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26630" name="Rectangle 49"/>
          <p:cNvSpPr>
            <a:spLocks noChangeArrowheads="1"/>
          </p:cNvSpPr>
          <p:nvPr/>
        </p:nvSpPr>
        <p:spPr bwMode="auto">
          <a:xfrm>
            <a:off x="488950" y="1817688"/>
            <a:ext cx="4540250" cy="4281487"/>
          </a:xfrm>
          <a:prstGeom prst="rect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252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Brisanje čvora - list</a:t>
            </a:r>
          </a:p>
        </p:txBody>
      </p:sp>
      <p:sp>
        <p:nvSpPr>
          <p:cNvPr id="173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najjednostavniji slučaj je brisanje lista, npr. 6.</a:t>
            </a:r>
          </a:p>
        </p:txBody>
      </p:sp>
      <p:sp>
        <p:nvSpPr>
          <p:cNvPr id="2" name="Title 1"/>
          <p:cNvSpPr>
            <a:spLocks/>
          </p:cNvSpPr>
          <p:nvPr/>
        </p:nvSpPr>
        <p:spPr bwMode="auto">
          <a:xfrm>
            <a:off x="273050" y="0"/>
            <a:ext cx="87503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4" rIns="91426" bIns="45714" anchor="b"/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hr-HR" sz="2800" b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273050" y="981075"/>
            <a:ext cx="93599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4" rIns="91426" bIns="45714"/>
          <a:lstStyle/>
          <a:p>
            <a:pPr marL="342900" indent="-342900">
              <a:buSzPct val="75000"/>
              <a:buFont typeface="Monotype Sorts" pitchFamily="2" charset="2"/>
              <a:buChar char="n"/>
              <a:defRPr/>
            </a:pPr>
            <a:endParaRPr lang="en-US" sz="2800" b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  <a:p>
            <a:pPr marL="342900" indent="-342900">
              <a:buSzPct val="75000"/>
              <a:buFont typeface="Monotype Sorts" pitchFamily="2" charset="2"/>
              <a:buChar char="n"/>
              <a:defRPr/>
            </a:pPr>
            <a:endParaRPr lang="hr-HR" sz="2800" b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152775" y="4581525"/>
            <a:ext cx="642938" cy="6429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6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630488" y="2667000"/>
            <a:ext cx="642937" cy="6429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5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568450" y="3357563"/>
            <a:ext cx="642938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993775" y="4581525"/>
            <a:ext cx="642938" cy="6429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1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3729038" y="3357563"/>
            <a:ext cx="642937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7</a:t>
            </a:r>
          </a:p>
        </p:txBody>
      </p:sp>
      <p:cxnSp>
        <p:nvCxnSpPr>
          <p:cNvPr id="26640" name="Straight Arrow Connector 21"/>
          <p:cNvCxnSpPr>
            <a:cxnSpLocks noChangeShapeType="1"/>
            <a:stCxn id="5" idx="5"/>
            <a:endCxn id="15" idx="1"/>
          </p:cNvCxnSpPr>
          <p:nvPr/>
        </p:nvCxnSpPr>
        <p:spPr bwMode="auto">
          <a:xfrm>
            <a:off x="3179763" y="3228975"/>
            <a:ext cx="642937" cy="209550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26641" name="Straight Arrow Connector 22"/>
          <p:cNvCxnSpPr>
            <a:cxnSpLocks noChangeShapeType="1"/>
            <a:stCxn id="5" idx="3"/>
            <a:endCxn id="9" idx="7"/>
          </p:cNvCxnSpPr>
          <p:nvPr/>
        </p:nvCxnSpPr>
        <p:spPr bwMode="auto">
          <a:xfrm flipH="1">
            <a:off x="2117725" y="3228975"/>
            <a:ext cx="606425" cy="209550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26642" name="Straight Arrow Connector 25"/>
          <p:cNvCxnSpPr>
            <a:cxnSpLocks noChangeShapeType="1"/>
            <a:stCxn id="9" idx="3"/>
            <a:endCxn id="11" idx="0"/>
          </p:cNvCxnSpPr>
          <p:nvPr/>
        </p:nvCxnSpPr>
        <p:spPr bwMode="auto">
          <a:xfrm flipH="1">
            <a:off x="1316038" y="3919538"/>
            <a:ext cx="346075" cy="649287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26643" name="Straight Arrow Connector 44"/>
          <p:cNvCxnSpPr>
            <a:cxnSpLocks noChangeShapeType="1"/>
            <a:stCxn id="15" idx="3"/>
            <a:endCxn id="16" idx="0"/>
          </p:cNvCxnSpPr>
          <p:nvPr/>
        </p:nvCxnSpPr>
        <p:spPr bwMode="auto">
          <a:xfrm flipH="1">
            <a:off x="3475038" y="3919538"/>
            <a:ext cx="347662" cy="649287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13" name="Oval 12"/>
          <p:cNvSpPr/>
          <p:nvPr/>
        </p:nvSpPr>
        <p:spPr bwMode="auto">
          <a:xfrm>
            <a:off x="2144713" y="4581525"/>
            <a:ext cx="642937" cy="6429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4</a:t>
            </a:r>
          </a:p>
        </p:txBody>
      </p:sp>
      <p:cxnSp>
        <p:nvCxnSpPr>
          <p:cNvPr id="26645" name="Straight Arrow Connector 58"/>
          <p:cNvCxnSpPr>
            <a:cxnSpLocks noChangeShapeType="1"/>
            <a:stCxn id="9" idx="5"/>
            <a:endCxn id="13" idx="0"/>
          </p:cNvCxnSpPr>
          <p:nvPr/>
        </p:nvCxnSpPr>
        <p:spPr bwMode="auto">
          <a:xfrm>
            <a:off x="2117725" y="3919538"/>
            <a:ext cx="349250" cy="649287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26646" name="Line 18"/>
          <p:cNvSpPr>
            <a:spLocks noChangeShapeType="1"/>
          </p:cNvSpPr>
          <p:nvPr/>
        </p:nvSpPr>
        <p:spPr bwMode="auto">
          <a:xfrm flipH="1">
            <a:off x="3873500" y="4941888"/>
            <a:ext cx="1008063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Oval 15"/>
          <p:cNvSpPr/>
          <p:nvPr/>
        </p:nvSpPr>
        <p:spPr bwMode="auto">
          <a:xfrm>
            <a:off x="7329488" y="5157788"/>
            <a:ext cx="642937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6</a:t>
            </a:r>
          </a:p>
        </p:txBody>
      </p:sp>
      <p:sp>
        <p:nvSpPr>
          <p:cNvPr id="6" name="Oval 4"/>
          <p:cNvSpPr/>
          <p:nvPr/>
        </p:nvSpPr>
        <p:spPr bwMode="auto">
          <a:xfrm>
            <a:off x="6950075" y="2522538"/>
            <a:ext cx="642938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5</a:t>
            </a:r>
          </a:p>
        </p:txBody>
      </p:sp>
      <p:sp>
        <p:nvSpPr>
          <p:cNvPr id="7" name="Oval 8"/>
          <p:cNvSpPr/>
          <p:nvPr/>
        </p:nvSpPr>
        <p:spPr bwMode="auto">
          <a:xfrm>
            <a:off x="5888038" y="3213100"/>
            <a:ext cx="642937" cy="6429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3</a:t>
            </a:r>
          </a:p>
        </p:txBody>
      </p:sp>
      <p:sp>
        <p:nvSpPr>
          <p:cNvPr id="8" name="Oval 10"/>
          <p:cNvSpPr/>
          <p:nvPr/>
        </p:nvSpPr>
        <p:spPr bwMode="auto">
          <a:xfrm>
            <a:off x="5313363" y="4437063"/>
            <a:ext cx="642937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1</a:t>
            </a:r>
          </a:p>
        </p:txBody>
      </p:sp>
      <p:sp>
        <p:nvSpPr>
          <p:cNvPr id="10" name="Oval 14"/>
          <p:cNvSpPr/>
          <p:nvPr/>
        </p:nvSpPr>
        <p:spPr bwMode="auto">
          <a:xfrm>
            <a:off x="8048625" y="3213100"/>
            <a:ext cx="642938" cy="6429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7</a:t>
            </a:r>
          </a:p>
        </p:txBody>
      </p:sp>
      <p:cxnSp>
        <p:nvCxnSpPr>
          <p:cNvPr id="26652" name="Straight Arrow Connector 21"/>
          <p:cNvCxnSpPr>
            <a:cxnSpLocks noChangeShapeType="1"/>
          </p:cNvCxnSpPr>
          <p:nvPr/>
        </p:nvCxnSpPr>
        <p:spPr bwMode="auto">
          <a:xfrm>
            <a:off x="7499350" y="3084513"/>
            <a:ext cx="642938" cy="209550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26653" name="Straight Arrow Connector 22"/>
          <p:cNvCxnSpPr>
            <a:cxnSpLocks noChangeShapeType="1"/>
          </p:cNvCxnSpPr>
          <p:nvPr/>
        </p:nvCxnSpPr>
        <p:spPr bwMode="auto">
          <a:xfrm flipH="1">
            <a:off x="6437313" y="3084513"/>
            <a:ext cx="606425" cy="209550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26654" name="Straight Arrow Connector 25"/>
          <p:cNvCxnSpPr>
            <a:cxnSpLocks noChangeShapeType="1"/>
          </p:cNvCxnSpPr>
          <p:nvPr/>
        </p:nvCxnSpPr>
        <p:spPr bwMode="auto">
          <a:xfrm flipH="1">
            <a:off x="5635625" y="3775075"/>
            <a:ext cx="346075" cy="649288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12" name="Oval 12"/>
          <p:cNvSpPr/>
          <p:nvPr/>
        </p:nvSpPr>
        <p:spPr bwMode="auto">
          <a:xfrm>
            <a:off x="6464300" y="4437063"/>
            <a:ext cx="642938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4</a:t>
            </a:r>
          </a:p>
        </p:txBody>
      </p:sp>
      <p:cxnSp>
        <p:nvCxnSpPr>
          <p:cNvPr id="26656" name="Straight Arrow Connector 58"/>
          <p:cNvCxnSpPr>
            <a:cxnSpLocks noChangeShapeType="1"/>
          </p:cNvCxnSpPr>
          <p:nvPr/>
        </p:nvCxnSpPr>
        <p:spPr bwMode="auto">
          <a:xfrm>
            <a:off x="6437313" y="3775075"/>
            <a:ext cx="349250" cy="649288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26657" name="Text Box 29"/>
          <p:cNvSpPr txBox="1">
            <a:spLocks noChangeArrowheads="1"/>
          </p:cNvSpPr>
          <p:nvPr/>
        </p:nvSpPr>
        <p:spPr bwMode="auto">
          <a:xfrm>
            <a:off x="3944938" y="4508500"/>
            <a:ext cx="866775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sz="1800">
                <a:solidFill>
                  <a:schemeClr val="bg2"/>
                </a:solidFill>
              </a:rPr>
              <a:t>Briši</a:t>
            </a:r>
            <a:endParaRPr lang="hr-HR" sz="1200">
              <a:solidFill>
                <a:schemeClr val="bg2"/>
              </a:solidFill>
            </a:endParaRPr>
          </a:p>
        </p:txBody>
      </p:sp>
      <p:sp>
        <p:nvSpPr>
          <p:cNvPr id="26658" name="Line 30"/>
          <p:cNvSpPr>
            <a:spLocks noChangeShapeType="1"/>
          </p:cNvSpPr>
          <p:nvPr/>
        </p:nvSpPr>
        <p:spPr bwMode="auto">
          <a:xfrm flipH="1">
            <a:off x="8121650" y="5446713"/>
            <a:ext cx="1008063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9" name="Text Box 31"/>
          <p:cNvSpPr txBox="1">
            <a:spLocks noChangeArrowheads="1"/>
          </p:cNvSpPr>
          <p:nvPr/>
        </p:nvSpPr>
        <p:spPr bwMode="auto">
          <a:xfrm>
            <a:off x="8193088" y="5013325"/>
            <a:ext cx="1439862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sz="1800">
                <a:solidFill>
                  <a:schemeClr val="bg2"/>
                </a:solidFill>
              </a:rPr>
              <a:t>Oslobodi</a:t>
            </a:r>
            <a:endParaRPr lang="hr-HR" sz="12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 smtClean="0"/>
          </a:p>
        </p:txBody>
      </p:sp>
      <p:sp>
        <p:nvSpPr>
          <p:cNvPr id="27651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DAC880-A5CA-4314-818A-4CF94355B21A}" type="slidenum">
              <a:rPr lang="hr-HR" smtClean="0"/>
              <a:pPr/>
              <a:t>24</a:t>
            </a:fld>
            <a:r>
              <a:rPr lang="hr-HR" smtClean="0"/>
              <a:t> / 31</a:t>
            </a: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3C5B30DE-C50B-44AD-B177-796511C3E94D}" type="datetime1">
              <a:rPr lang="hr-HR" smtClean="0"/>
              <a:t>4.3.2013.</a:t>
            </a:fld>
            <a:endParaRPr lang="hr-HR"/>
          </a:p>
        </p:txBody>
      </p:sp>
      <p:sp>
        <p:nvSpPr>
          <p:cNvPr id="27653" name="Rectangle 40"/>
          <p:cNvSpPr>
            <a:spLocks noChangeArrowheads="1"/>
          </p:cNvSpPr>
          <p:nvPr/>
        </p:nvSpPr>
        <p:spPr bwMode="auto">
          <a:xfrm>
            <a:off x="468313" y="1817688"/>
            <a:ext cx="4686300" cy="4281487"/>
          </a:xfrm>
          <a:prstGeom prst="rect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27654" name="Rectangle 39"/>
          <p:cNvSpPr>
            <a:spLocks noChangeArrowheads="1"/>
          </p:cNvSpPr>
          <p:nvPr/>
        </p:nvSpPr>
        <p:spPr bwMode="auto">
          <a:xfrm>
            <a:off x="5330825" y="1808163"/>
            <a:ext cx="4425950" cy="4281487"/>
          </a:xfrm>
          <a:prstGeom prst="rect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252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Brisanje čvora – jedno dijete</a:t>
            </a:r>
          </a:p>
        </p:txBody>
      </p:sp>
      <p:sp>
        <p:nvSpPr>
          <p:cNvPr id="252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jednostavan je i slučaj je brisanje čvora s jednim djetetom, npr. 7</a:t>
            </a:r>
          </a:p>
          <a:p>
            <a:pPr>
              <a:defRPr/>
            </a:pPr>
            <a:endParaRPr lang="hr-HR" smtClean="0"/>
          </a:p>
        </p:txBody>
      </p:sp>
      <p:sp>
        <p:nvSpPr>
          <p:cNvPr id="16" name="Oval 15"/>
          <p:cNvSpPr/>
          <p:nvPr/>
        </p:nvSpPr>
        <p:spPr bwMode="auto">
          <a:xfrm>
            <a:off x="2768600" y="4414838"/>
            <a:ext cx="642938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6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46313" y="2500313"/>
            <a:ext cx="642937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5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184275" y="3190875"/>
            <a:ext cx="642938" cy="6429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4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609600" y="4414838"/>
            <a:ext cx="642938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1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3344863" y="3190875"/>
            <a:ext cx="642937" cy="6429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7</a:t>
            </a:r>
          </a:p>
        </p:txBody>
      </p:sp>
      <p:cxnSp>
        <p:nvCxnSpPr>
          <p:cNvPr id="27662" name="Straight Arrow Connector 21"/>
          <p:cNvCxnSpPr>
            <a:cxnSpLocks noChangeShapeType="1"/>
            <a:stCxn id="5" idx="5"/>
            <a:endCxn id="15" idx="1"/>
          </p:cNvCxnSpPr>
          <p:nvPr/>
        </p:nvCxnSpPr>
        <p:spPr bwMode="auto">
          <a:xfrm>
            <a:off x="2795588" y="3062288"/>
            <a:ext cx="642937" cy="209550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27663" name="Straight Arrow Connector 22"/>
          <p:cNvCxnSpPr>
            <a:cxnSpLocks noChangeShapeType="1"/>
            <a:stCxn id="5" idx="3"/>
            <a:endCxn id="9" idx="7"/>
          </p:cNvCxnSpPr>
          <p:nvPr/>
        </p:nvCxnSpPr>
        <p:spPr bwMode="auto">
          <a:xfrm flipH="1">
            <a:off x="1733550" y="3062288"/>
            <a:ext cx="606425" cy="209550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27664" name="Straight Arrow Connector 25"/>
          <p:cNvCxnSpPr>
            <a:cxnSpLocks noChangeShapeType="1"/>
            <a:stCxn id="9" idx="3"/>
            <a:endCxn id="11" idx="0"/>
          </p:cNvCxnSpPr>
          <p:nvPr/>
        </p:nvCxnSpPr>
        <p:spPr bwMode="auto">
          <a:xfrm flipH="1">
            <a:off x="931863" y="3752850"/>
            <a:ext cx="346075" cy="649288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27665" name="Straight Arrow Connector 44"/>
          <p:cNvCxnSpPr>
            <a:cxnSpLocks noChangeShapeType="1"/>
            <a:stCxn id="15" idx="3"/>
            <a:endCxn id="16" idx="0"/>
          </p:cNvCxnSpPr>
          <p:nvPr/>
        </p:nvCxnSpPr>
        <p:spPr bwMode="auto">
          <a:xfrm flipH="1">
            <a:off x="3090863" y="3752850"/>
            <a:ext cx="347662" cy="649288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13" name="Oval 12"/>
          <p:cNvSpPr/>
          <p:nvPr/>
        </p:nvSpPr>
        <p:spPr bwMode="auto">
          <a:xfrm>
            <a:off x="1760538" y="4414838"/>
            <a:ext cx="642937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3</a:t>
            </a:r>
          </a:p>
        </p:txBody>
      </p:sp>
      <p:cxnSp>
        <p:nvCxnSpPr>
          <p:cNvPr id="27667" name="Straight Arrow Connector 58"/>
          <p:cNvCxnSpPr>
            <a:cxnSpLocks noChangeShapeType="1"/>
            <a:stCxn id="9" idx="5"/>
            <a:endCxn id="13" idx="0"/>
          </p:cNvCxnSpPr>
          <p:nvPr/>
        </p:nvCxnSpPr>
        <p:spPr bwMode="auto">
          <a:xfrm>
            <a:off x="1733550" y="3752850"/>
            <a:ext cx="349250" cy="649288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27668" name="Line 15"/>
          <p:cNvSpPr>
            <a:spLocks noChangeShapeType="1"/>
          </p:cNvSpPr>
          <p:nvPr/>
        </p:nvSpPr>
        <p:spPr bwMode="auto">
          <a:xfrm flipH="1">
            <a:off x="4064000" y="3478213"/>
            <a:ext cx="1008063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15"/>
          <p:cNvSpPr/>
          <p:nvPr/>
        </p:nvSpPr>
        <p:spPr bwMode="auto">
          <a:xfrm>
            <a:off x="7529513" y="4929188"/>
            <a:ext cx="642937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6</a:t>
            </a:r>
          </a:p>
        </p:txBody>
      </p:sp>
      <p:sp>
        <p:nvSpPr>
          <p:cNvPr id="3" name="Oval 4"/>
          <p:cNvSpPr/>
          <p:nvPr/>
        </p:nvSpPr>
        <p:spPr bwMode="auto">
          <a:xfrm>
            <a:off x="7169150" y="2263775"/>
            <a:ext cx="642938" cy="6429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5</a:t>
            </a:r>
          </a:p>
        </p:txBody>
      </p:sp>
      <p:sp>
        <p:nvSpPr>
          <p:cNvPr id="4" name="Oval 8"/>
          <p:cNvSpPr/>
          <p:nvPr/>
        </p:nvSpPr>
        <p:spPr bwMode="auto">
          <a:xfrm>
            <a:off x="6088063" y="2984500"/>
            <a:ext cx="642937" cy="6429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4</a:t>
            </a:r>
          </a:p>
        </p:txBody>
      </p:sp>
      <p:sp>
        <p:nvSpPr>
          <p:cNvPr id="6" name="Oval 10"/>
          <p:cNvSpPr/>
          <p:nvPr/>
        </p:nvSpPr>
        <p:spPr bwMode="auto">
          <a:xfrm>
            <a:off x="5513388" y="4208463"/>
            <a:ext cx="642937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1</a:t>
            </a:r>
          </a:p>
        </p:txBody>
      </p:sp>
      <p:sp>
        <p:nvSpPr>
          <p:cNvPr id="7" name="Oval 14"/>
          <p:cNvSpPr/>
          <p:nvPr/>
        </p:nvSpPr>
        <p:spPr bwMode="auto">
          <a:xfrm>
            <a:off x="7889875" y="2984500"/>
            <a:ext cx="642938" cy="6429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7</a:t>
            </a:r>
          </a:p>
        </p:txBody>
      </p:sp>
      <p:cxnSp>
        <p:nvCxnSpPr>
          <p:cNvPr id="27674" name="Straight Arrow Connector 22"/>
          <p:cNvCxnSpPr>
            <a:cxnSpLocks noChangeShapeType="1"/>
          </p:cNvCxnSpPr>
          <p:nvPr/>
        </p:nvCxnSpPr>
        <p:spPr bwMode="auto">
          <a:xfrm flipH="1">
            <a:off x="6637338" y="2825750"/>
            <a:ext cx="625475" cy="239713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27675" name="Straight Arrow Connector 25"/>
          <p:cNvCxnSpPr>
            <a:cxnSpLocks noChangeShapeType="1"/>
          </p:cNvCxnSpPr>
          <p:nvPr/>
        </p:nvCxnSpPr>
        <p:spPr bwMode="auto">
          <a:xfrm flipH="1">
            <a:off x="5835650" y="3546475"/>
            <a:ext cx="346075" cy="649288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8" name="Oval 12"/>
          <p:cNvSpPr/>
          <p:nvPr/>
        </p:nvSpPr>
        <p:spPr bwMode="auto">
          <a:xfrm>
            <a:off x="6664325" y="4208463"/>
            <a:ext cx="642938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3</a:t>
            </a:r>
          </a:p>
        </p:txBody>
      </p:sp>
      <p:cxnSp>
        <p:nvCxnSpPr>
          <p:cNvPr id="27677" name="Straight Arrow Connector 58"/>
          <p:cNvCxnSpPr>
            <a:cxnSpLocks noChangeShapeType="1"/>
          </p:cNvCxnSpPr>
          <p:nvPr/>
        </p:nvCxnSpPr>
        <p:spPr bwMode="auto">
          <a:xfrm>
            <a:off x="6637338" y="3546475"/>
            <a:ext cx="349250" cy="649288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27678" name="Text Box 25"/>
          <p:cNvSpPr txBox="1">
            <a:spLocks noChangeArrowheads="1"/>
          </p:cNvSpPr>
          <p:nvPr/>
        </p:nvSpPr>
        <p:spPr bwMode="auto">
          <a:xfrm>
            <a:off x="4208463" y="3190875"/>
            <a:ext cx="873125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sz="1800">
                <a:solidFill>
                  <a:schemeClr val="bg2"/>
                </a:solidFill>
              </a:rPr>
              <a:t>Briši</a:t>
            </a:r>
          </a:p>
        </p:txBody>
      </p:sp>
      <p:sp>
        <p:nvSpPr>
          <p:cNvPr id="27679" name="Line 26"/>
          <p:cNvSpPr>
            <a:spLocks noChangeShapeType="1"/>
          </p:cNvSpPr>
          <p:nvPr/>
        </p:nvSpPr>
        <p:spPr bwMode="auto">
          <a:xfrm flipH="1">
            <a:off x="8682038" y="3271838"/>
            <a:ext cx="1008062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Text Box 27"/>
          <p:cNvSpPr txBox="1">
            <a:spLocks noChangeArrowheads="1"/>
          </p:cNvSpPr>
          <p:nvPr/>
        </p:nvSpPr>
        <p:spPr bwMode="auto">
          <a:xfrm>
            <a:off x="8558213" y="2808288"/>
            <a:ext cx="1347787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sz="1800">
                <a:solidFill>
                  <a:schemeClr val="bg2"/>
                </a:solidFill>
              </a:rPr>
              <a:t>Oslobodi</a:t>
            </a:r>
          </a:p>
        </p:txBody>
      </p:sp>
      <p:sp>
        <p:nvSpPr>
          <p:cNvPr id="27681" name="Line 28"/>
          <p:cNvSpPr>
            <a:spLocks noChangeShapeType="1"/>
          </p:cNvSpPr>
          <p:nvPr/>
        </p:nvSpPr>
        <p:spPr bwMode="auto">
          <a:xfrm>
            <a:off x="7529513" y="2913063"/>
            <a:ext cx="287337" cy="2016125"/>
          </a:xfrm>
          <a:prstGeom prst="line">
            <a:avLst/>
          </a:prstGeom>
          <a:noFill/>
          <a:ln w="38100">
            <a:solidFill>
              <a:srgbClr val="C13B2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 smtClean="0"/>
          </a:p>
        </p:txBody>
      </p:sp>
      <p:sp>
        <p:nvSpPr>
          <p:cNvPr id="28675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41B4B31-F2F6-4FD7-806C-0B01F381F0B7}" type="slidenum">
              <a:rPr lang="hr-HR" smtClean="0"/>
              <a:pPr/>
              <a:t>25</a:t>
            </a:fld>
            <a:r>
              <a:rPr lang="hr-HR" smtClean="0"/>
              <a:t> / 31</a:t>
            </a:r>
          </a:p>
        </p:txBody>
      </p:sp>
      <p:sp>
        <p:nvSpPr>
          <p:cNvPr id="36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52D835FE-06E0-4D43-B131-00D936128B34}" type="datetime1">
              <a:rPr lang="hr-HR" smtClean="0"/>
              <a:t>4.3.2013.</a:t>
            </a:fld>
            <a:endParaRPr lang="hr-HR"/>
          </a:p>
        </p:txBody>
      </p:sp>
      <p:sp>
        <p:nvSpPr>
          <p:cNvPr id="28677" name="Rectangle 43"/>
          <p:cNvSpPr>
            <a:spLocks noChangeArrowheads="1"/>
          </p:cNvSpPr>
          <p:nvPr/>
        </p:nvSpPr>
        <p:spPr bwMode="auto">
          <a:xfrm>
            <a:off x="269875" y="1808163"/>
            <a:ext cx="4229100" cy="4281487"/>
          </a:xfrm>
          <a:prstGeom prst="rect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28678" name="Rectangle 42"/>
          <p:cNvSpPr>
            <a:spLocks noChangeArrowheads="1"/>
          </p:cNvSpPr>
          <p:nvPr/>
        </p:nvSpPr>
        <p:spPr bwMode="auto">
          <a:xfrm>
            <a:off x="4894263" y="1808163"/>
            <a:ext cx="4800600" cy="4281487"/>
          </a:xfrm>
          <a:prstGeom prst="rect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259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/>
            </a:r>
            <a:br>
              <a:rPr lang="hr-HR" smtClean="0"/>
            </a:br>
            <a:endParaRPr lang="hr-HR" smtClean="0"/>
          </a:p>
        </p:txBody>
      </p:sp>
      <p:sp>
        <p:nvSpPr>
          <p:cNvPr id="259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složeniji je slučaj je brisanje čvora dvoje djece, npr. 5</a:t>
            </a:r>
          </a:p>
          <a:p>
            <a:pPr>
              <a:defRPr/>
            </a:pPr>
            <a:endParaRPr lang="hr-HR" smtClean="0"/>
          </a:p>
        </p:txBody>
      </p:sp>
      <p:sp>
        <p:nvSpPr>
          <p:cNvPr id="2591748" name="Rectangle 4"/>
          <p:cNvSpPr>
            <a:spLocks noChangeArrowheads="1"/>
          </p:cNvSpPr>
          <p:nvPr/>
        </p:nvSpPr>
        <p:spPr bwMode="auto">
          <a:xfrm>
            <a:off x="273050" y="0"/>
            <a:ext cx="87503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4" rIns="91426" bIns="45714" anchor="b"/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hr-HR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Brisanje čvora – dvoje djece</a:t>
            </a:r>
          </a:p>
        </p:txBody>
      </p:sp>
      <p:sp>
        <p:nvSpPr>
          <p:cNvPr id="2591749" name="Rectangle 5"/>
          <p:cNvSpPr>
            <a:spLocks noChangeArrowheads="1"/>
          </p:cNvSpPr>
          <p:nvPr/>
        </p:nvSpPr>
        <p:spPr bwMode="auto">
          <a:xfrm>
            <a:off x="273050" y="981075"/>
            <a:ext cx="93599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4" rIns="91426" bIns="45714"/>
          <a:lstStyle/>
          <a:p>
            <a:pPr marL="342900" indent="-342900">
              <a:buSzPct val="75000"/>
              <a:buFont typeface="Monotype Sorts" pitchFamily="2" charset="2"/>
              <a:buChar char="n"/>
              <a:defRPr/>
            </a:pPr>
            <a:endParaRPr lang="hr-HR" sz="280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736850" y="4508500"/>
            <a:ext cx="642938" cy="6429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6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33613" y="2276475"/>
            <a:ext cx="719137" cy="6477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5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441450" y="2924175"/>
            <a:ext cx="647700" cy="6477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77850" y="4508500"/>
            <a:ext cx="642938" cy="6429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1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3313113" y="3284538"/>
            <a:ext cx="642937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7</a:t>
            </a:r>
          </a:p>
        </p:txBody>
      </p:sp>
      <p:cxnSp>
        <p:nvCxnSpPr>
          <p:cNvPr id="28688" name="Straight Arrow Connector 21"/>
          <p:cNvCxnSpPr>
            <a:cxnSpLocks noChangeShapeType="1"/>
            <a:stCxn id="5" idx="5"/>
            <a:endCxn id="15" idx="1"/>
          </p:cNvCxnSpPr>
          <p:nvPr/>
        </p:nvCxnSpPr>
        <p:spPr bwMode="auto">
          <a:xfrm>
            <a:off x="2847975" y="2841625"/>
            <a:ext cx="558800" cy="523875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28689" name="Straight Arrow Connector 22"/>
          <p:cNvCxnSpPr>
            <a:cxnSpLocks noChangeShapeType="1"/>
            <a:stCxn id="5" idx="3"/>
            <a:endCxn id="9" idx="7"/>
          </p:cNvCxnSpPr>
          <p:nvPr/>
        </p:nvCxnSpPr>
        <p:spPr bwMode="auto">
          <a:xfrm flipH="1">
            <a:off x="1993900" y="2841625"/>
            <a:ext cx="344488" cy="165100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28690" name="Straight Arrow Connector 25"/>
          <p:cNvCxnSpPr>
            <a:cxnSpLocks noChangeShapeType="1"/>
            <a:stCxn id="9" idx="3"/>
            <a:endCxn id="11" idx="0"/>
          </p:cNvCxnSpPr>
          <p:nvPr/>
        </p:nvCxnSpPr>
        <p:spPr bwMode="auto">
          <a:xfrm flipH="1">
            <a:off x="900113" y="3489325"/>
            <a:ext cx="636587" cy="1006475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28691" name="Straight Arrow Connector 44"/>
          <p:cNvCxnSpPr>
            <a:cxnSpLocks noChangeShapeType="1"/>
            <a:stCxn id="15" idx="3"/>
            <a:endCxn id="16" idx="0"/>
          </p:cNvCxnSpPr>
          <p:nvPr/>
        </p:nvCxnSpPr>
        <p:spPr bwMode="auto">
          <a:xfrm flipH="1">
            <a:off x="3059113" y="3846513"/>
            <a:ext cx="347662" cy="649287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13" name="Oval 12"/>
          <p:cNvSpPr/>
          <p:nvPr/>
        </p:nvSpPr>
        <p:spPr bwMode="auto">
          <a:xfrm>
            <a:off x="1728788" y="4508500"/>
            <a:ext cx="642937" cy="6429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4</a:t>
            </a:r>
          </a:p>
        </p:txBody>
      </p:sp>
      <p:cxnSp>
        <p:nvCxnSpPr>
          <p:cNvPr id="28693" name="Straight Arrow Connector 58"/>
          <p:cNvCxnSpPr>
            <a:cxnSpLocks noChangeShapeType="1"/>
            <a:stCxn id="9" idx="5"/>
            <a:endCxn id="13" idx="0"/>
          </p:cNvCxnSpPr>
          <p:nvPr/>
        </p:nvCxnSpPr>
        <p:spPr bwMode="auto">
          <a:xfrm>
            <a:off x="1993900" y="3489325"/>
            <a:ext cx="57150" cy="1006475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28694" name="Line 17"/>
          <p:cNvSpPr>
            <a:spLocks noChangeShapeType="1"/>
          </p:cNvSpPr>
          <p:nvPr/>
        </p:nvSpPr>
        <p:spPr bwMode="auto">
          <a:xfrm flipH="1">
            <a:off x="3024188" y="2635250"/>
            <a:ext cx="1008062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Text Box 18"/>
          <p:cNvSpPr txBox="1">
            <a:spLocks noChangeArrowheads="1"/>
          </p:cNvSpPr>
          <p:nvPr/>
        </p:nvSpPr>
        <p:spPr bwMode="auto">
          <a:xfrm>
            <a:off x="3097213" y="2276475"/>
            <a:ext cx="996950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sz="1800">
                <a:solidFill>
                  <a:schemeClr val="bg2"/>
                </a:solidFill>
              </a:rPr>
              <a:t>Briši</a:t>
            </a:r>
          </a:p>
        </p:txBody>
      </p:sp>
      <p:sp>
        <p:nvSpPr>
          <p:cNvPr id="28696" name="Line 19"/>
          <p:cNvSpPr>
            <a:spLocks noChangeShapeType="1"/>
          </p:cNvSpPr>
          <p:nvPr/>
        </p:nvSpPr>
        <p:spPr bwMode="auto">
          <a:xfrm flipH="1">
            <a:off x="8328025" y="2722563"/>
            <a:ext cx="1008063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Text Box 20"/>
          <p:cNvSpPr txBox="1">
            <a:spLocks noChangeArrowheads="1"/>
          </p:cNvSpPr>
          <p:nvPr/>
        </p:nvSpPr>
        <p:spPr bwMode="auto">
          <a:xfrm>
            <a:off x="8399463" y="2362200"/>
            <a:ext cx="1539875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sz="1800">
                <a:solidFill>
                  <a:schemeClr val="bg2"/>
                </a:solidFill>
              </a:rPr>
              <a:t>Oslobodi</a:t>
            </a:r>
          </a:p>
        </p:txBody>
      </p:sp>
      <p:sp>
        <p:nvSpPr>
          <p:cNvPr id="2" name="Oval 4"/>
          <p:cNvSpPr/>
          <p:nvPr/>
        </p:nvSpPr>
        <p:spPr bwMode="auto">
          <a:xfrm>
            <a:off x="7607300" y="2290763"/>
            <a:ext cx="719138" cy="6477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5</a:t>
            </a:r>
          </a:p>
        </p:txBody>
      </p:sp>
      <p:sp>
        <p:nvSpPr>
          <p:cNvPr id="28699" name="Rectangle 31"/>
          <p:cNvSpPr>
            <a:spLocks noChangeArrowheads="1"/>
          </p:cNvSpPr>
          <p:nvPr/>
        </p:nvSpPr>
        <p:spPr bwMode="auto">
          <a:xfrm>
            <a:off x="6129338" y="6056313"/>
            <a:ext cx="36068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b="0">
                <a:solidFill>
                  <a:srgbClr val="0070C0"/>
                </a:solidFill>
                <a:sym typeface="Wingdings" pitchFamily="2" charset="2"/>
              </a:rPr>
              <a:t></a:t>
            </a:r>
            <a:r>
              <a:rPr lang="hr-HR" b="0">
                <a:solidFill>
                  <a:srgbClr val="0070C0"/>
                </a:solidFill>
              </a:rPr>
              <a:t> BrisanjeCvoraStabla</a:t>
            </a:r>
          </a:p>
        </p:txBody>
      </p:sp>
      <p:sp>
        <p:nvSpPr>
          <p:cNvPr id="3" name="Oval 15"/>
          <p:cNvSpPr/>
          <p:nvPr/>
        </p:nvSpPr>
        <p:spPr bwMode="auto">
          <a:xfrm>
            <a:off x="7246938" y="4883150"/>
            <a:ext cx="642937" cy="6429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6</a:t>
            </a:r>
          </a:p>
        </p:txBody>
      </p:sp>
      <p:sp>
        <p:nvSpPr>
          <p:cNvPr id="4" name="Oval 4"/>
          <p:cNvSpPr/>
          <p:nvPr/>
        </p:nvSpPr>
        <p:spPr bwMode="auto">
          <a:xfrm>
            <a:off x="6310313" y="2938463"/>
            <a:ext cx="719137" cy="6477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4</a:t>
            </a:r>
          </a:p>
        </p:txBody>
      </p:sp>
      <p:sp>
        <p:nvSpPr>
          <p:cNvPr id="6" name="Oval 10"/>
          <p:cNvSpPr/>
          <p:nvPr/>
        </p:nvSpPr>
        <p:spPr bwMode="auto">
          <a:xfrm>
            <a:off x="5087938" y="4883150"/>
            <a:ext cx="642937" cy="6429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1</a:t>
            </a:r>
          </a:p>
        </p:txBody>
      </p:sp>
      <p:sp>
        <p:nvSpPr>
          <p:cNvPr id="7" name="Oval 14"/>
          <p:cNvSpPr/>
          <p:nvPr/>
        </p:nvSpPr>
        <p:spPr bwMode="auto">
          <a:xfrm>
            <a:off x="7823200" y="3659188"/>
            <a:ext cx="642938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7</a:t>
            </a:r>
          </a:p>
        </p:txBody>
      </p:sp>
      <p:cxnSp>
        <p:nvCxnSpPr>
          <p:cNvPr id="28704" name="Straight Arrow Connector 21"/>
          <p:cNvCxnSpPr>
            <a:cxnSpLocks noChangeShapeType="1"/>
          </p:cNvCxnSpPr>
          <p:nvPr/>
        </p:nvCxnSpPr>
        <p:spPr bwMode="auto">
          <a:xfrm>
            <a:off x="6924675" y="3503613"/>
            <a:ext cx="954088" cy="392112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28705" name="Straight Arrow Connector 25"/>
          <p:cNvCxnSpPr>
            <a:cxnSpLocks noChangeShapeType="1"/>
          </p:cNvCxnSpPr>
          <p:nvPr/>
        </p:nvCxnSpPr>
        <p:spPr bwMode="auto">
          <a:xfrm flipH="1">
            <a:off x="5519738" y="2579688"/>
            <a:ext cx="50800" cy="2290762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28706" name="Straight Arrow Connector 44"/>
          <p:cNvCxnSpPr>
            <a:cxnSpLocks noChangeShapeType="1"/>
          </p:cNvCxnSpPr>
          <p:nvPr/>
        </p:nvCxnSpPr>
        <p:spPr bwMode="auto">
          <a:xfrm flipH="1">
            <a:off x="7569200" y="4221163"/>
            <a:ext cx="347663" cy="649287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8" name="Oval 12"/>
          <p:cNvSpPr/>
          <p:nvPr/>
        </p:nvSpPr>
        <p:spPr bwMode="auto">
          <a:xfrm>
            <a:off x="5302250" y="1930400"/>
            <a:ext cx="642938" cy="6429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2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3</a:t>
            </a:r>
          </a:p>
        </p:txBody>
      </p:sp>
      <p:cxnSp>
        <p:nvCxnSpPr>
          <p:cNvPr id="28708" name="Straight Arrow Connector 21"/>
          <p:cNvCxnSpPr>
            <a:cxnSpLocks noChangeShapeType="1"/>
          </p:cNvCxnSpPr>
          <p:nvPr/>
        </p:nvCxnSpPr>
        <p:spPr bwMode="auto">
          <a:xfrm>
            <a:off x="5878513" y="2435225"/>
            <a:ext cx="536575" cy="585788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 smtClean="0"/>
          </a:p>
        </p:txBody>
      </p:sp>
      <p:sp>
        <p:nvSpPr>
          <p:cNvPr id="29699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730E232-3C6C-4BBA-86B3-0580A4262D29}" type="slidenum">
              <a:rPr lang="hr-HR" smtClean="0"/>
              <a:pPr/>
              <a:t>26</a:t>
            </a:fld>
            <a:r>
              <a:rPr lang="hr-HR" smtClean="0"/>
              <a:t> / 31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9D5A0D52-FD10-4B8D-A4A3-67AF4FFB3CCB}" type="datetime1">
              <a:rPr lang="hr-HR" smtClean="0"/>
              <a:t>4.3.2013.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Zadaci za vježbu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Napišite programe koji će:</a:t>
            </a:r>
          </a:p>
          <a:p>
            <a:pPr marL="723900" lvl="1" indent="-323850">
              <a:buFont typeface="Arial Narrow" pitchFamily="34" charset="0"/>
              <a:buAutoNum type="alphaLcPeriod"/>
              <a:defRPr/>
            </a:pPr>
            <a:r>
              <a:rPr lang="hr-HR" smtClean="0"/>
              <a:t>ispisati broj čvorova u stablu</a:t>
            </a:r>
          </a:p>
          <a:p>
            <a:pPr marL="723900" lvl="1" indent="-323850">
              <a:buFont typeface="Arial Narrow" pitchFamily="34" charset="0"/>
              <a:buAutoNum type="alphaLcPeriod"/>
              <a:defRPr/>
            </a:pPr>
            <a:r>
              <a:rPr lang="hr-HR" smtClean="0"/>
              <a:t>ispisati dubinu stabla</a:t>
            </a:r>
          </a:p>
          <a:p>
            <a:pPr marL="723900" lvl="1" indent="-323850">
              <a:buFont typeface="Arial Narrow" pitchFamily="34" charset="0"/>
              <a:buAutoNum type="alphaLcPeriod"/>
              <a:defRPr/>
            </a:pPr>
            <a:r>
              <a:rPr lang="hr-HR" smtClean="0"/>
              <a:t>ispisati vrijednost najmanjeg i najvećeg elementa stabla</a:t>
            </a:r>
          </a:p>
          <a:p>
            <a:pPr marL="723900" lvl="1" indent="-323850">
              <a:buFont typeface="Arial Narrow" pitchFamily="34" charset="0"/>
              <a:buAutoNum type="alphaLcPeriod"/>
              <a:defRPr/>
            </a:pPr>
            <a:r>
              <a:rPr lang="hr-HR" smtClean="0"/>
              <a:t>napraviti i ispisati zrcalnu kopiju zadanog stabla</a:t>
            </a:r>
          </a:p>
          <a:p>
            <a:pPr marL="723900" lvl="1" indent="-323850">
              <a:buFont typeface="Arial Narrow" pitchFamily="34" charset="0"/>
              <a:buAutoNum type="alphaLcPeriod"/>
              <a:defRPr/>
            </a:pPr>
            <a:r>
              <a:rPr lang="hr-HR" smtClean="0"/>
              <a:t>za dva zadana stabla, napisati jesu li identična ili ne</a:t>
            </a:r>
          </a:p>
          <a:p>
            <a:pPr marL="723900" lvl="1" indent="-323850">
              <a:buFont typeface="Arial Narrow" pitchFamily="34" charset="0"/>
              <a:buAutoNum type="alphaLcPeriod"/>
              <a:defRPr/>
            </a:pPr>
            <a:endParaRPr lang="hr-HR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 smtClean="0"/>
          </a:p>
        </p:txBody>
      </p:sp>
      <p:sp>
        <p:nvSpPr>
          <p:cNvPr id="30723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AB6560B-ED28-45E1-B935-8EDE24333372}" type="slidenum">
              <a:rPr lang="hr-HR" smtClean="0"/>
              <a:pPr/>
              <a:t>27</a:t>
            </a:fld>
            <a:r>
              <a:rPr lang="hr-HR" smtClean="0"/>
              <a:t> / 31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AD49664F-D46A-4F22-BB00-9959A7B8F5A1}" type="datetime1">
              <a:rPr lang="hr-HR" smtClean="0"/>
              <a:t>4.3.2013.</a:t>
            </a:fld>
            <a:endParaRPr lang="hr-HR"/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0" y="838200"/>
            <a:ext cx="990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lvl="1" indent="-285750"/>
            <a:endParaRPr lang="hr-HR" sz="2400">
              <a:latin typeface="Arial Narrow" pitchFamily="34" charset="0"/>
            </a:endParaRPr>
          </a:p>
        </p:txBody>
      </p:sp>
      <p:sp>
        <p:nvSpPr>
          <p:cNvPr id="170701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Zadaci za vježbu</a:t>
            </a:r>
            <a:endParaRPr lang="hr-HR" smtClean="0">
              <a:latin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hr-HR" smtClean="0"/>
              <a:t>Na magnetskom disku u slijednoj formatiziranoj datoteci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studenti</a:t>
            </a:r>
            <a:r>
              <a:rPr lang="hr-HR" smtClean="0"/>
              <a:t> nalaze se zapisi sljedećeg sadržaja:</a:t>
            </a:r>
          </a:p>
          <a:p>
            <a:pPr lvl="2"/>
            <a:r>
              <a:rPr lang="hr-HR" sz="2400" smtClean="0"/>
              <a:t>matični broj		8 znamenki</a:t>
            </a:r>
          </a:p>
          <a:p>
            <a:pPr lvl="2"/>
            <a:r>
              <a:rPr lang="hr-HR" sz="2400" smtClean="0"/>
              <a:t>prezime i ime		40+1 znakova</a:t>
            </a:r>
          </a:p>
          <a:p>
            <a:pPr lvl="2"/>
            <a:r>
              <a:rPr lang="hr-HR" sz="2400" smtClean="0"/>
              <a:t>ocjene              	10*1 znamenka</a:t>
            </a:r>
          </a:p>
          <a:p>
            <a:pPr lvl="1"/>
            <a:r>
              <a:rPr lang="hr-HR" smtClean="0"/>
              <a:t>napisati program koji će formirati novu neformatiranu datoteku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hr-HR" i="1" smtClean="0"/>
              <a:t> </a:t>
            </a:r>
            <a:r>
              <a:rPr lang="hr-HR" smtClean="0"/>
              <a:t>u kojoj će podaci radi brzog dohvata po matičnom broju biti organizirani kao uređeno binarno stablo                                  </a:t>
            </a:r>
          </a:p>
          <a:p>
            <a:pPr lvl="1"/>
            <a:r>
              <a:rPr lang="hr-HR" smtClean="0"/>
              <a:t>napisati program koji za zadani matični broj, redni broj ocjene i ocjenu ažurira zapise u datoteci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hr-HR" i="1" smtClean="0"/>
              <a:t>  </a:t>
            </a:r>
            <a:r>
              <a:rPr lang="hr-HR" smtClean="0"/>
              <a:t>sve dok je matični broj veći od nule.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 smtClean="0"/>
          </a:p>
        </p:txBody>
      </p:sp>
      <p:sp>
        <p:nvSpPr>
          <p:cNvPr id="31747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3C30FC-7E7C-4D89-9D7C-72F05BF6657C}" type="slidenum">
              <a:rPr lang="hr-HR" smtClean="0"/>
              <a:pPr/>
              <a:t>28</a:t>
            </a:fld>
            <a:r>
              <a:rPr lang="hr-HR" smtClean="0"/>
              <a:t> / 31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69660838-3B65-4FF6-8530-15C69272EC18}" type="datetime1">
              <a:rPr lang="hr-HR" smtClean="0"/>
              <a:t>4.3.2013.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Zadaci za vježbu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Napisati funkciju za ispis elementa memorijski rezidentnog već oblikovanog sortiranog binarnog stabla u čije čvorove su upisani </a:t>
            </a:r>
          </a:p>
          <a:p>
            <a:pPr lvl="1">
              <a:defRPr/>
            </a:pPr>
            <a:r>
              <a:rPr lang="hr-HR" smtClean="0"/>
              <a:t>cijena artikla (cijeli broj) </a:t>
            </a:r>
          </a:p>
          <a:p>
            <a:pPr lvl="1">
              <a:defRPr/>
            </a:pPr>
            <a:r>
              <a:rPr lang="hr-HR" smtClean="0"/>
              <a:t>naziv artikla (15+1 znakova)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mtClean="0"/>
              <a:t>	Stablo je sortirano po cijeni artikala; lijevi jeftiniji, desni skuplji. Ulazni argument je korijen stabla. Ispis treba biti poredan po cijeni od najjeftinijeg do najskupljeg artikla.</a:t>
            </a:r>
          </a:p>
          <a:p>
            <a:pPr>
              <a:defRPr/>
            </a:pPr>
            <a:endParaRPr lang="hr-HR" smtClean="0"/>
          </a:p>
          <a:p>
            <a:pPr>
              <a:defRPr/>
            </a:pPr>
            <a:endParaRPr lang="hr-HR" smtClean="0"/>
          </a:p>
          <a:p>
            <a:pPr>
              <a:defRPr/>
            </a:pPr>
            <a:endParaRPr lang="hr-HR" smtClean="0"/>
          </a:p>
          <a:p>
            <a:pPr>
              <a:defRPr/>
            </a:pPr>
            <a:endParaRPr lang="hr-HR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 smtClean="0"/>
          </a:p>
        </p:txBody>
      </p:sp>
      <p:sp>
        <p:nvSpPr>
          <p:cNvPr id="32771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4FFF27-A6E6-44E3-BA3C-4491E826661C}" type="slidenum">
              <a:rPr lang="hr-HR" smtClean="0"/>
              <a:pPr/>
              <a:t>29</a:t>
            </a:fld>
            <a:r>
              <a:rPr lang="hr-HR" smtClean="0"/>
              <a:t> / 31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AE3EB189-B4D7-41EE-8C5B-3DF5C7DD41B5}" type="datetime1">
              <a:rPr lang="hr-HR" smtClean="0"/>
              <a:t>4.3.2013.</a:t>
            </a:fld>
            <a:endParaRPr lang="hr-HR"/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0" y="838200"/>
            <a:ext cx="990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lvl="1" indent="-285750"/>
            <a:endParaRPr lang="hr-HR" sz="2400">
              <a:latin typeface="Arial Narrow" pitchFamily="34" charset="0"/>
            </a:endParaRPr>
          </a:p>
        </p:txBody>
      </p:sp>
      <p:sp>
        <p:nvSpPr>
          <p:cNvPr id="170905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Zadaci za vježbu</a:t>
            </a:r>
            <a:endParaRPr lang="hr-HR" smtClean="0">
              <a:latin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hr-HR" smtClean="0"/>
              <a:t>U binarno stablo pohranjuje se niz podataka:</a:t>
            </a:r>
          </a:p>
          <a:p>
            <a:pPr lvl="2">
              <a:buFontTx/>
              <a:buNone/>
            </a:pPr>
            <a:r>
              <a:rPr lang="hr-HR" sz="32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12, 15, 5, 3, 7, 2, 18, 11</a:t>
            </a:r>
          </a:p>
          <a:p>
            <a:pPr lvl="2">
              <a:buFontTx/>
              <a:buNone/>
            </a:pPr>
            <a:endParaRPr lang="hr-HR" sz="24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514350">
              <a:buFont typeface="Arial Narrow" pitchFamily="34" charset="0"/>
              <a:buAutoNum type="alphaLcParenR"/>
            </a:pPr>
            <a:r>
              <a:rPr lang="hr-HR" smtClean="0"/>
              <a:t>treba nacrtati sortirano binarno stablo (lijevi manji, desni veći) ako je stablo popunjavano redom kako su dolazili podaci</a:t>
            </a:r>
          </a:p>
          <a:p>
            <a:pPr marL="914400" lvl="1" indent="-514350">
              <a:buFont typeface="Arial Narrow" pitchFamily="34" charset="0"/>
              <a:buAutoNum type="alphaLcParenR"/>
            </a:pPr>
            <a:r>
              <a:rPr lang="hr-HR" smtClean="0"/>
              <a:t>poredati ulazne podatke tako da nastupi neki od najgorih slučajeva</a:t>
            </a:r>
          </a:p>
          <a:p>
            <a:pPr marL="914400" lvl="1" indent="-514350">
              <a:buFont typeface="Arial Narrow" pitchFamily="34" charset="0"/>
              <a:buAutoNum type="alphaLcParenR"/>
            </a:pPr>
            <a:r>
              <a:rPr lang="hr-HR" smtClean="0"/>
              <a:t>nacrtati binarno stablo koje predstavlja najbolji slučaj</a:t>
            </a:r>
          </a:p>
          <a:p>
            <a:pPr marL="914400" lvl="1" indent="-514350">
              <a:buFont typeface="Arial Narrow" pitchFamily="34" charset="0"/>
              <a:buAutoNum type="alphaLcParenR"/>
            </a:pPr>
            <a:r>
              <a:rPr lang="hr-HR" smtClean="0"/>
              <a:t>koliko je apriorno vrijeme izvođenja za pronalaženje pojedinog čvora za b)</a:t>
            </a:r>
          </a:p>
          <a:p>
            <a:pPr marL="914400" lvl="1" indent="-514350">
              <a:buFont typeface="Arial Narrow" pitchFamily="34" charset="0"/>
              <a:buAutoNum type="alphaLcParenR"/>
            </a:pPr>
            <a:r>
              <a:rPr lang="hr-HR" smtClean="0"/>
              <a:t>koliko je apriorno vrijeme izvođenja za pronalaženje pojedinog čvora za c)</a:t>
            </a:r>
          </a:p>
          <a:p>
            <a:pPr marL="914400" lvl="1" indent="-514350">
              <a:buFont typeface="Wingdings" pitchFamily="2" charset="2"/>
              <a:buNone/>
            </a:pPr>
            <a:endParaRPr lang="hr-HR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4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95B5FB-B8D4-4775-9049-4C24A48C7CA5}" type="datetime1">
              <a:rPr lang="hr-HR" smtClean="0"/>
              <a:t>4.3.2013.</a:t>
            </a:fld>
            <a:endParaRPr lang="hr-HR"/>
          </a:p>
        </p:txBody>
      </p:sp>
      <p:sp>
        <p:nvSpPr>
          <p:cNvPr id="14817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hr-HR" smtClean="0"/>
          </a:p>
        </p:txBody>
      </p:sp>
      <p:sp>
        <p:nvSpPr>
          <p:cNvPr id="14817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hr-HR" sz="5400" smtClean="0"/>
              <a:t>Stabla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 smtClean="0"/>
          </a:p>
        </p:txBody>
      </p:sp>
      <p:sp>
        <p:nvSpPr>
          <p:cNvPr id="33795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8795A27-6DBB-405F-9B9A-48996945DEF0}" type="slidenum">
              <a:rPr lang="hr-HR" smtClean="0"/>
              <a:pPr/>
              <a:t>30</a:t>
            </a:fld>
            <a:r>
              <a:rPr lang="hr-HR" smtClean="0"/>
              <a:t> / 31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2668B0FA-E730-4E17-8ED7-E28893271DD0}" type="datetime1">
              <a:rPr lang="hr-HR" smtClean="0"/>
              <a:t>4.3.2013.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Zadaci za vježbu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U neko memorijski rezidentno binarno stablo upisane su šifre duljine  10+1 znakova. Napisati funkciju koja će provjeriti postojanje neke zadane šifre. Ulazni argumenti su korijen stabla i zadana šifra, a izlaz je 0 ako podatak ne postoji, a 1 ako postoji. U pojedinom čvoru stabla upisana je šifra i pokazivači na lijevi i na desni čvor.</a:t>
            </a:r>
          </a:p>
          <a:p>
            <a:pPr>
              <a:defRPr/>
            </a:pPr>
            <a:r>
              <a:rPr lang="hr-HR" smtClean="0"/>
              <a:t>U neko memorijski rezidentno sortirano binarno stablo (lijevi čvor manja vrijednost, desni čvor veća vrijednost) upisani su matični brojevi (cijeli broj kao ključ) i težine osoba. Napisati funkciju koja će izračunati ukupnu težinu osoba čiji se podaci nalaze upisani u stablu. Prototip funkcije je:</a:t>
            </a:r>
            <a:endParaRPr lang="hr-HR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hr-HR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float tezina (struct cvor* korijen);</a:t>
            </a:r>
            <a:endParaRPr lang="hr-HR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 smtClean="0"/>
          </a:p>
        </p:txBody>
      </p:sp>
      <p:sp>
        <p:nvSpPr>
          <p:cNvPr id="34819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FEBB01-6C16-42A2-9DF9-704952594193}" type="slidenum">
              <a:rPr lang="hr-HR" smtClean="0"/>
              <a:pPr/>
              <a:t>31</a:t>
            </a:fld>
            <a:r>
              <a:rPr lang="hr-HR" smtClean="0"/>
              <a:t> / 31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69FCA7E0-0AA3-4CC9-83AB-DBB6086FB47A}" type="datetime1">
              <a:rPr lang="hr-HR" smtClean="0"/>
              <a:t>4.3.2013.</a:t>
            </a:fld>
            <a:endParaRPr lang="hr-HR"/>
          </a:p>
        </p:txBody>
      </p:sp>
      <p:sp>
        <p:nvSpPr>
          <p:cNvPr id="34821" name="Rectangle 2"/>
          <p:cNvSpPr>
            <a:spLocks noChangeArrowheads="1"/>
          </p:cNvSpPr>
          <p:nvPr/>
        </p:nvSpPr>
        <p:spPr bwMode="auto">
          <a:xfrm>
            <a:off x="0" y="838200"/>
            <a:ext cx="990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lvl="1" indent="-285750"/>
            <a:endParaRPr lang="hr-HR" sz="2400">
              <a:latin typeface="Arial Narrow" pitchFamily="34" charset="0"/>
            </a:endParaRP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Zadaci za vježbu</a:t>
            </a:r>
            <a:endParaRPr lang="hr-HR" smtClean="0">
              <a:latin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hr-HR" smtClean="0"/>
              <a:t>U neko memorijski rezidentno binarno stablo upisani su matični brojevi (cijeli broj) i težine osoba (realni broj). Napisati funkciju koja će izračunati prosječnu težinu osoba čiji se podaci nalaze upisani u stablu, nađenu maksimalnu težinu i broj upisanih osoba. Prototip funkcije je:</a:t>
            </a:r>
          </a:p>
          <a:p>
            <a:pPr lvl="2">
              <a:buFontTx/>
              <a:buNone/>
            </a:pPr>
            <a:r>
              <a:rPr lang="hr-HR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 prosjek (struct cvor *korijen, float *tezina, int *broj, float *maxtez);</a:t>
            </a:r>
          </a:p>
          <a:p>
            <a:r>
              <a:rPr lang="hr-HR" smtClean="0"/>
              <a:t>U memoriji je oblikovano binarno stablo koje sadrži šifru (cijeli broj) i naziv predmeta (15+1 znakova). Treba ispisati nazive predmeta tako da bude vidljiv oblik stabla. Razina čvora neka odgovara broju praznina od lijevog ruba. Prototip funkcije je:</a:t>
            </a:r>
          </a:p>
          <a:p>
            <a:pPr lvl="1">
              <a:buFont typeface="Wingdings" pitchFamily="2" charset="2"/>
              <a:buNone/>
            </a:pPr>
            <a:r>
              <a:rPr lang="hr-HR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pisi (cvor *glava, int razina);</a:t>
            </a:r>
            <a:endParaRPr lang="hr-HR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 smtClean="0"/>
          </a:p>
        </p:txBody>
      </p:sp>
      <p:sp>
        <p:nvSpPr>
          <p:cNvPr id="7171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887A9F8-E720-4D67-AB13-DE27A43BCE1B}" type="slidenum">
              <a:rPr lang="hr-HR" smtClean="0"/>
              <a:pPr/>
              <a:t>4</a:t>
            </a:fld>
            <a:r>
              <a:rPr lang="hr-HR" smtClean="0"/>
              <a:t> / 31</a:t>
            </a:r>
          </a:p>
        </p:txBody>
      </p:sp>
      <p:sp>
        <p:nvSpPr>
          <p:cNvPr id="28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F24348BF-79E2-42C0-A87A-F8CE517B2B70}" type="datetime1">
              <a:rPr lang="hr-HR" smtClean="0"/>
              <a:t>4.3.2013.</a:t>
            </a:fld>
            <a:endParaRPr lang="hr-HR"/>
          </a:p>
        </p:txBody>
      </p:sp>
      <p:sp>
        <p:nvSpPr>
          <p:cNvPr id="1692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Svojstva stabla</a:t>
            </a:r>
            <a:endParaRPr lang="hr-HR" b="1">
              <a:latin typeface="Times New Roman" pitchFamily="18" charset="0"/>
            </a:endParaRPr>
          </a:p>
        </p:txBody>
      </p:sp>
      <p:sp>
        <p:nvSpPr>
          <p:cNvPr id="1692675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stablo je konačan skup čvorova  sa svojstvima:</a:t>
            </a:r>
          </a:p>
          <a:p>
            <a:pPr lvl="1">
              <a:defRPr/>
            </a:pPr>
            <a:r>
              <a:rPr lang="hr-HR" smtClean="0"/>
              <a:t>postoji poseban čvor koji se naziva </a:t>
            </a:r>
            <a:r>
              <a:rPr lang="hr-HR" b="1" smtClean="0">
                <a:solidFill>
                  <a:srgbClr val="FF0000"/>
                </a:solidFill>
              </a:rPr>
              <a:t>korijen</a:t>
            </a:r>
            <a:r>
              <a:rPr lang="hr-HR" smtClean="0"/>
              <a:t> (</a:t>
            </a:r>
            <a:r>
              <a:rPr lang="hr-HR" i="1" smtClean="0"/>
              <a:t>root</a:t>
            </a:r>
            <a:r>
              <a:rPr lang="hr-HR" smtClean="0"/>
              <a:t>)</a:t>
            </a:r>
          </a:p>
          <a:p>
            <a:pPr lvl="1">
              <a:defRPr/>
            </a:pPr>
            <a:r>
              <a:rPr lang="hr-HR" smtClean="0"/>
              <a:t>ostali čvorovi su podijeljeni u </a:t>
            </a:r>
            <a:r>
              <a:rPr lang="hr-HR" sz="2800" i="1" smtClean="0">
                <a:latin typeface="Times New Roman" pitchFamily="18" charset="0"/>
              </a:rPr>
              <a:t>k</a:t>
            </a:r>
            <a:r>
              <a:rPr lang="hr-HR" smtClean="0"/>
              <a:t> disjunktnih podskupova </a:t>
            </a:r>
            <a:r>
              <a:rPr lang="hr-HR" sz="2800" i="1" smtClean="0">
                <a:latin typeface="Times New Roman" pitchFamily="18" charset="0"/>
              </a:rPr>
              <a:t>T</a:t>
            </a:r>
            <a:r>
              <a:rPr lang="hr-HR" sz="2800" i="1" baseline="-25000" smtClean="0">
                <a:latin typeface="Times New Roman" pitchFamily="18" charset="0"/>
              </a:rPr>
              <a:t>1</a:t>
            </a:r>
            <a:r>
              <a:rPr lang="hr-HR" sz="2800" i="1" smtClean="0">
                <a:latin typeface="Times New Roman" pitchFamily="18" charset="0"/>
              </a:rPr>
              <a:t>..T</a:t>
            </a:r>
            <a:r>
              <a:rPr lang="hr-HR" sz="2800" i="1" baseline="-25000" smtClean="0">
                <a:latin typeface="Times New Roman" pitchFamily="18" charset="0"/>
              </a:rPr>
              <a:t>k</a:t>
            </a:r>
            <a:r>
              <a:rPr lang="hr-HR" smtClean="0"/>
              <a:t>, od kojih je svaki stablo. </a:t>
            </a:r>
            <a:r>
              <a:rPr lang="hr-HR" sz="2800" i="1" smtClean="0">
                <a:latin typeface="Times New Roman" pitchFamily="18" charset="0"/>
              </a:rPr>
              <a:t>T</a:t>
            </a:r>
            <a:r>
              <a:rPr lang="hr-HR" sz="2800" i="1" baseline="-25000" smtClean="0">
                <a:latin typeface="Times New Roman" pitchFamily="18" charset="0"/>
              </a:rPr>
              <a:t>1</a:t>
            </a:r>
            <a:r>
              <a:rPr lang="hr-HR" sz="2800" i="1" smtClean="0">
                <a:latin typeface="Times New Roman" pitchFamily="18" charset="0"/>
              </a:rPr>
              <a:t>..T</a:t>
            </a:r>
            <a:r>
              <a:rPr lang="hr-HR" sz="2800" i="1" baseline="-25000" smtClean="0">
                <a:latin typeface="Times New Roman" pitchFamily="18" charset="0"/>
              </a:rPr>
              <a:t>k</a:t>
            </a:r>
            <a:r>
              <a:rPr lang="hr-HR" smtClean="0"/>
              <a:t> se nazivaju i </a:t>
            </a:r>
            <a:r>
              <a:rPr lang="hr-HR" b="1" smtClean="0">
                <a:solidFill>
                  <a:srgbClr val="FF0000"/>
                </a:solidFill>
              </a:rPr>
              <a:t>podstabla</a:t>
            </a:r>
            <a:endParaRPr lang="hr-HR" smtClean="0"/>
          </a:p>
          <a:p>
            <a:pPr>
              <a:defRPr/>
            </a:pPr>
            <a:r>
              <a:rPr lang="hr-HR" smtClean="0"/>
              <a:t>Primjer:</a:t>
            </a:r>
          </a:p>
          <a:p>
            <a:pPr>
              <a:defRPr/>
            </a:pPr>
            <a:endParaRPr lang="hr-HR" smtClean="0"/>
          </a:p>
          <a:p>
            <a:pPr>
              <a:defRPr/>
            </a:pPr>
            <a:endParaRPr lang="hr-HR" smtClean="0"/>
          </a:p>
          <a:p>
            <a:pPr>
              <a:defRPr/>
            </a:pPr>
            <a:endParaRPr lang="hr-HR" smtClean="0"/>
          </a:p>
          <a:p>
            <a:pPr lvl="1">
              <a:defRPr/>
            </a:pPr>
            <a:endParaRPr lang="hr-HR" smtClean="0"/>
          </a:p>
          <a:p>
            <a:pPr>
              <a:buFont typeface="Monotype Sorts" pitchFamily="2" charset="2"/>
              <a:buNone/>
              <a:defRPr/>
            </a:pPr>
            <a:endParaRPr lang="hr-HR" smtClean="0"/>
          </a:p>
        </p:txBody>
      </p:sp>
      <p:grpSp>
        <p:nvGrpSpPr>
          <p:cNvPr id="7175" name="Group 66"/>
          <p:cNvGrpSpPr>
            <a:grpSpLocks/>
          </p:cNvGrpSpPr>
          <p:nvPr/>
        </p:nvGrpSpPr>
        <p:grpSpPr bwMode="auto">
          <a:xfrm>
            <a:off x="2452688" y="3143250"/>
            <a:ext cx="5786437" cy="3071813"/>
            <a:chOff x="2452670" y="3143248"/>
            <a:chExt cx="5786478" cy="3071834"/>
          </a:xfrm>
        </p:grpSpPr>
        <p:sp>
          <p:nvSpPr>
            <p:cNvPr id="5" name="Oval 4"/>
            <p:cNvSpPr/>
            <p:nvPr/>
          </p:nvSpPr>
          <p:spPr bwMode="auto">
            <a:xfrm>
              <a:off x="4595810" y="3143248"/>
              <a:ext cx="642942" cy="64294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36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a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809992" y="3857628"/>
              <a:ext cx="642943" cy="64294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36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310190" y="3857628"/>
              <a:ext cx="642942" cy="64294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36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c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024174" y="4679959"/>
              <a:ext cx="642942" cy="64294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36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d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452670" y="5572140"/>
              <a:ext cx="642942" cy="64294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36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h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3524240" y="5572140"/>
              <a:ext cx="642943" cy="64294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36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i</a:t>
              </a: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738686" y="4679959"/>
              <a:ext cx="642942" cy="64294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36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e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953132" y="4679959"/>
              <a:ext cx="642943" cy="64294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36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f</a:t>
              </a: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6453198" y="5572140"/>
              <a:ext cx="642942" cy="64294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36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j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596206" y="5572140"/>
              <a:ext cx="642942" cy="64294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36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k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024702" y="4679959"/>
              <a:ext cx="642942" cy="64294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36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g</a:t>
              </a:r>
            </a:p>
          </p:txBody>
        </p:sp>
        <p:cxnSp>
          <p:nvCxnSpPr>
            <p:cNvPr id="7187" name="Straight Arrow Connector 21"/>
            <p:cNvCxnSpPr>
              <a:cxnSpLocks noChangeShapeType="1"/>
              <a:stCxn id="5" idx="5"/>
              <a:endCxn id="10" idx="1"/>
            </p:cNvCxnSpPr>
            <p:nvPr/>
          </p:nvCxnSpPr>
          <p:spPr bwMode="auto">
            <a:xfrm rot="16200000" flipH="1">
              <a:off x="5144595" y="3692033"/>
              <a:ext cx="259752" cy="259752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7188" name="Straight Arrow Connector 22"/>
            <p:cNvCxnSpPr>
              <a:cxnSpLocks noChangeShapeType="1"/>
              <a:stCxn id="5" idx="3"/>
              <a:endCxn id="9" idx="7"/>
            </p:cNvCxnSpPr>
            <p:nvPr/>
          </p:nvCxnSpPr>
          <p:spPr bwMode="auto">
            <a:xfrm rot="5400000">
              <a:off x="4394496" y="3656314"/>
              <a:ext cx="259752" cy="331190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7189" name="Straight Arrow Connector 25"/>
            <p:cNvCxnSpPr>
              <a:cxnSpLocks noChangeShapeType="1"/>
              <a:stCxn id="9" idx="3"/>
              <a:endCxn id="11" idx="7"/>
            </p:cNvCxnSpPr>
            <p:nvPr/>
          </p:nvCxnSpPr>
          <p:spPr bwMode="auto">
            <a:xfrm rot="5400000">
              <a:off x="3555100" y="4424272"/>
              <a:ext cx="366909" cy="331190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7190" name="Straight Arrow Connector 28"/>
            <p:cNvCxnSpPr>
              <a:cxnSpLocks noChangeShapeType="1"/>
              <a:stCxn id="10" idx="5"/>
              <a:endCxn id="15" idx="1"/>
            </p:cNvCxnSpPr>
            <p:nvPr/>
          </p:nvCxnSpPr>
          <p:spPr bwMode="auto">
            <a:xfrm rot="16200000" flipH="1">
              <a:off x="5769678" y="4495710"/>
              <a:ext cx="366909" cy="188314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7191" name="Straight Arrow Connector 31"/>
            <p:cNvCxnSpPr>
              <a:cxnSpLocks noChangeShapeType="1"/>
              <a:stCxn id="10" idx="3"/>
              <a:endCxn id="14" idx="7"/>
            </p:cNvCxnSpPr>
            <p:nvPr/>
          </p:nvCxnSpPr>
          <p:spPr bwMode="auto">
            <a:xfrm rot="5400000">
              <a:off x="5162455" y="4531429"/>
              <a:ext cx="366909" cy="116876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7192" name="Straight Arrow Connector 37"/>
            <p:cNvCxnSpPr>
              <a:cxnSpLocks noChangeShapeType="1"/>
              <a:stCxn id="10" idx="6"/>
              <a:endCxn id="18" idx="1"/>
            </p:cNvCxnSpPr>
            <p:nvPr/>
          </p:nvCxnSpPr>
          <p:spPr bwMode="auto">
            <a:xfrm>
              <a:off x="5953132" y="4179099"/>
              <a:ext cx="1165727" cy="594223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7193" name="Straight Arrow Connector 41"/>
            <p:cNvCxnSpPr>
              <a:cxnSpLocks noChangeShapeType="1"/>
              <a:stCxn id="18" idx="5"/>
              <a:endCxn id="17" idx="0"/>
            </p:cNvCxnSpPr>
            <p:nvPr/>
          </p:nvCxnSpPr>
          <p:spPr bwMode="auto">
            <a:xfrm rot="16200000" flipH="1">
              <a:off x="7573487" y="5227950"/>
              <a:ext cx="344190" cy="344190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7194" name="Straight Arrow Connector 44"/>
            <p:cNvCxnSpPr>
              <a:cxnSpLocks noChangeShapeType="1"/>
              <a:stCxn id="18" idx="3"/>
              <a:endCxn id="16" idx="0"/>
            </p:cNvCxnSpPr>
            <p:nvPr/>
          </p:nvCxnSpPr>
          <p:spPr bwMode="auto">
            <a:xfrm rot="5400000">
              <a:off x="6774669" y="5227950"/>
              <a:ext cx="344190" cy="344190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7195" name="Straight Arrow Connector 55"/>
            <p:cNvCxnSpPr>
              <a:cxnSpLocks noChangeShapeType="1"/>
              <a:stCxn id="11" idx="3"/>
              <a:endCxn id="12" idx="0"/>
            </p:cNvCxnSpPr>
            <p:nvPr/>
          </p:nvCxnSpPr>
          <p:spPr bwMode="auto">
            <a:xfrm rot="5400000">
              <a:off x="2774141" y="5227950"/>
              <a:ext cx="344190" cy="344190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7196" name="Straight Arrow Connector 58"/>
            <p:cNvCxnSpPr>
              <a:cxnSpLocks noChangeShapeType="1"/>
              <a:stCxn id="11" idx="5"/>
              <a:endCxn id="13" idx="0"/>
            </p:cNvCxnSpPr>
            <p:nvPr/>
          </p:nvCxnSpPr>
          <p:spPr bwMode="auto">
            <a:xfrm rot="16200000" flipH="1">
              <a:off x="3537240" y="5263669"/>
              <a:ext cx="344190" cy="272752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 smtClean="0"/>
          </a:p>
        </p:txBody>
      </p:sp>
      <p:sp>
        <p:nvSpPr>
          <p:cNvPr id="8195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B9841E1-B695-4002-BB80-7FD1CA0BE972}" type="slidenum">
              <a:rPr lang="hr-HR" smtClean="0"/>
              <a:pPr/>
              <a:t>5</a:t>
            </a:fld>
            <a:r>
              <a:rPr lang="hr-HR" smtClean="0"/>
              <a:t> / 31</a:t>
            </a:r>
          </a:p>
        </p:txBody>
      </p:sp>
      <p:sp>
        <p:nvSpPr>
          <p:cNvPr id="28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4B30E084-585A-4A61-AC6D-EC7048301619}" type="datetime1">
              <a:rPr lang="hr-HR" smtClean="0"/>
              <a:t>4.3.2013.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Osnovni pojmovi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hr-HR" smtClean="0"/>
              <a:t> je </a:t>
            </a:r>
            <a:r>
              <a:rPr lang="hr-HR" smtClean="0">
                <a:solidFill>
                  <a:srgbClr val="FF0000"/>
                </a:solidFill>
              </a:rPr>
              <a:t>korijen</a:t>
            </a:r>
            <a:r>
              <a:rPr lang="hr-HR" smtClean="0"/>
              <a:t> stabla </a:t>
            </a:r>
          </a:p>
          <a:p>
            <a:pPr>
              <a:defRPr/>
            </a:pPr>
            <a:r>
              <a:rPr lang="hr-HR" smtClean="0">
                <a:solidFill>
                  <a:srgbClr val="FF0000"/>
                </a:solidFill>
              </a:rPr>
              <a:t>stupanj</a:t>
            </a:r>
            <a:r>
              <a:rPr lang="hr-HR" smtClean="0"/>
              <a:t> čvora </a:t>
            </a: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hr-HR" smtClean="0"/>
              <a:t> je 2 (stupanj je broj </a:t>
            </a:r>
            <a:br>
              <a:rPr lang="hr-HR" smtClean="0"/>
            </a:br>
            <a:r>
              <a:rPr lang="hr-HR" smtClean="0"/>
              <a:t>podstabala nekog čvora, npr. čvor </a:t>
            </a: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hr-HR" sz="3200" i="1" smtClean="0">
                <a:latin typeface="Times New Roman" pitchFamily="18" charset="0"/>
              </a:rPr>
              <a:t/>
            </a:r>
            <a:br>
              <a:rPr lang="hr-HR" sz="3200" i="1" smtClean="0">
                <a:latin typeface="Times New Roman" pitchFamily="18" charset="0"/>
              </a:rPr>
            </a:br>
            <a:r>
              <a:rPr lang="hr-HR" smtClean="0"/>
              <a:t>ima stupanj 3)</a:t>
            </a:r>
          </a:p>
          <a:p>
            <a:pPr>
              <a:defRPr/>
            </a:pPr>
            <a:r>
              <a:rPr lang="hr-HR" smtClean="0"/>
              <a:t>skup </a:t>
            </a:r>
            <a:r>
              <a:rPr lang="hr-HR" sz="3200" smtClean="0">
                <a:latin typeface="Times New Roman" pitchFamily="18" charset="0"/>
              </a:rPr>
              <a:t>{</a:t>
            </a: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</a:rPr>
              <a:t>h</a:t>
            </a:r>
            <a:r>
              <a:rPr lang="hr-HR" sz="3200" i="1" smtClean="0">
                <a:latin typeface="Times New Roman" pitchFamily="18" charset="0"/>
              </a:rPr>
              <a:t>,</a:t>
            </a: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hr-HR" sz="3200" i="1" smtClean="0">
                <a:latin typeface="Times New Roman" pitchFamily="18" charset="0"/>
              </a:rPr>
              <a:t>,</a:t>
            </a: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hr-HR" sz="3200" i="1" smtClean="0">
                <a:latin typeface="Times New Roman" pitchFamily="18" charset="0"/>
              </a:rPr>
              <a:t>,</a:t>
            </a: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hr-HR" sz="3200" i="1" smtClean="0">
                <a:latin typeface="Times New Roman" pitchFamily="18" charset="0"/>
              </a:rPr>
              <a:t>,</a:t>
            </a: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</a:rPr>
              <a:t>j</a:t>
            </a:r>
            <a:r>
              <a:rPr lang="hr-HR" sz="3200" i="1" smtClean="0">
                <a:latin typeface="Times New Roman" pitchFamily="18" charset="0"/>
              </a:rPr>
              <a:t>,</a:t>
            </a: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hr-HR" sz="3200" smtClean="0">
                <a:latin typeface="Times New Roman" pitchFamily="18" charset="0"/>
              </a:rPr>
              <a:t>}</a:t>
            </a:r>
            <a:r>
              <a:rPr lang="hr-HR" smtClean="0"/>
              <a:t> je skup krajnjih čvorova (</a:t>
            </a:r>
            <a:r>
              <a:rPr lang="hr-HR" smtClean="0">
                <a:solidFill>
                  <a:srgbClr val="FF0000"/>
                </a:solidFill>
              </a:rPr>
              <a:t>listova</a:t>
            </a:r>
            <a:r>
              <a:rPr lang="hr-HR" smtClean="0"/>
              <a:t>)</a:t>
            </a:r>
          </a:p>
          <a:p>
            <a:pPr>
              <a:defRPr/>
            </a:pPr>
            <a:r>
              <a:rPr lang="hr-HR" smtClean="0"/>
              <a:t>korijeni podstabala nekog čvora su </a:t>
            </a:r>
            <a:r>
              <a:rPr lang="hr-HR" smtClean="0">
                <a:solidFill>
                  <a:srgbClr val="FF0000"/>
                </a:solidFill>
              </a:rPr>
              <a:t>djeca</a:t>
            </a:r>
            <a:r>
              <a:rPr lang="hr-HR" smtClean="0"/>
              <a:t> tog čvora (npr. čvorovi </a:t>
            </a: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hr-HR" sz="3200" i="1" smtClean="0">
                <a:latin typeface="Times New Roman" pitchFamily="18" charset="0"/>
              </a:rPr>
              <a:t>,</a:t>
            </a: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hr-HR" sz="3200" i="1" smtClean="0">
                <a:latin typeface="Times New Roman" pitchFamily="18" charset="0"/>
              </a:rPr>
              <a:t>,</a:t>
            </a: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</a:rPr>
              <a:t>g</a:t>
            </a:r>
            <a:r>
              <a:rPr lang="hr-HR" smtClean="0"/>
              <a:t> su djeca od </a:t>
            </a: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hr-HR" smtClean="0"/>
              <a:t>), a taj čvor nazivamo </a:t>
            </a:r>
            <a:r>
              <a:rPr lang="hr-HR" smtClean="0">
                <a:solidFill>
                  <a:srgbClr val="FF0000"/>
                </a:solidFill>
              </a:rPr>
              <a:t>roditeljem</a:t>
            </a:r>
            <a:r>
              <a:rPr lang="hr-HR" smtClean="0"/>
              <a:t> (npr. </a:t>
            </a: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</a:rPr>
              <a:t>g</a:t>
            </a:r>
            <a:r>
              <a:rPr lang="hr-HR" smtClean="0"/>
              <a:t> je roditelj od </a:t>
            </a: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</a:rPr>
              <a:t>j</a:t>
            </a:r>
            <a:r>
              <a:rPr lang="hr-HR" smtClean="0"/>
              <a:t>). </a:t>
            </a:r>
          </a:p>
          <a:p>
            <a:pPr lvl="1">
              <a:defRPr/>
            </a:pPr>
            <a:r>
              <a:rPr lang="hr-HR" smtClean="0"/>
              <a:t>slični pojmovi se koriste i za ostale odnose (</a:t>
            </a:r>
            <a:r>
              <a:rPr lang="hr-HR" i="1" smtClean="0"/>
              <a:t>djed, braća, pretci</a:t>
            </a:r>
            <a:r>
              <a:rPr lang="hr-HR" smtClean="0"/>
              <a:t>)</a:t>
            </a:r>
          </a:p>
        </p:txBody>
      </p:sp>
      <p:grpSp>
        <p:nvGrpSpPr>
          <p:cNvPr id="8199" name="Group 7"/>
          <p:cNvGrpSpPr>
            <a:grpSpLocks/>
          </p:cNvGrpSpPr>
          <p:nvPr/>
        </p:nvGrpSpPr>
        <p:grpSpPr bwMode="auto">
          <a:xfrm>
            <a:off x="5595938" y="1000125"/>
            <a:ext cx="3952875" cy="2000250"/>
            <a:chOff x="2452670" y="3143248"/>
            <a:chExt cx="5786478" cy="3071834"/>
          </a:xfrm>
        </p:grpSpPr>
        <p:sp>
          <p:nvSpPr>
            <p:cNvPr id="9" name="Oval 8"/>
            <p:cNvSpPr/>
            <p:nvPr/>
          </p:nvSpPr>
          <p:spPr bwMode="auto">
            <a:xfrm>
              <a:off x="4595294" y="3143248"/>
              <a:ext cx="643716" cy="64362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a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809820" y="3857572"/>
              <a:ext cx="643716" cy="64362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311051" y="3857572"/>
              <a:ext cx="641393" cy="64362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c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024346" y="4679165"/>
              <a:ext cx="643716" cy="64362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d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452670" y="5571460"/>
              <a:ext cx="643716" cy="64362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h</a:t>
              </a: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523981" y="5571460"/>
              <a:ext cx="643717" cy="64362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i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739375" y="4679165"/>
              <a:ext cx="641393" cy="64362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e</a:t>
              </a: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952443" y="4679165"/>
              <a:ext cx="643716" cy="64362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f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6452078" y="5571460"/>
              <a:ext cx="643717" cy="64362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j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595431" y="5571460"/>
              <a:ext cx="643717" cy="64362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k</a:t>
              </a: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7023754" y="4679165"/>
              <a:ext cx="643717" cy="64362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g</a:t>
              </a:r>
            </a:p>
          </p:txBody>
        </p:sp>
        <p:cxnSp>
          <p:nvCxnSpPr>
            <p:cNvPr id="8211" name="Straight Arrow Connector 19"/>
            <p:cNvCxnSpPr>
              <a:cxnSpLocks noChangeShapeType="1"/>
              <a:stCxn id="9" idx="5"/>
              <a:endCxn id="11" idx="1"/>
            </p:cNvCxnSpPr>
            <p:nvPr/>
          </p:nvCxnSpPr>
          <p:spPr bwMode="auto">
            <a:xfrm rot="16200000" flipH="1">
              <a:off x="5144595" y="3692033"/>
              <a:ext cx="259752" cy="259752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8212" name="Straight Arrow Connector 20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4394496" y="3656314"/>
              <a:ext cx="259752" cy="331190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8213" name="Straight Arrow Connector 21"/>
            <p:cNvCxnSpPr>
              <a:cxnSpLocks noChangeShapeType="1"/>
              <a:stCxn id="10" idx="3"/>
              <a:endCxn id="12" idx="7"/>
            </p:cNvCxnSpPr>
            <p:nvPr/>
          </p:nvCxnSpPr>
          <p:spPr bwMode="auto">
            <a:xfrm rot="5400000">
              <a:off x="3555100" y="4424272"/>
              <a:ext cx="366909" cy="331190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8214" name="Straight Arrow Connector 22"/>
            <p:cNvCxnSpPr>
              <a:cxnSpLocks noChangeShapeType="1"/>
              <a:stCxn id="11" idx="5"/>
              <a:endCxn id="16" idx="1"/>
            </p:cNvCxnSpPr>
            <p:nvPr/>
          </p:nvCxnSpPr>
          <p:spPr bwMode="auto">
            <a:xfrm rot="16200000" flipH="1">
              <a:off x="5769678" y="4495710"/>
              <a:ext cx="366909" cy="188314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8215" name="Straight Arrow Connector 23"/>
            <p:cNvCxnSpPr>
              <a:cxnSpLocks noChangeShapeType="1"/>
              <a:stCxn id="11" idx="3"/>
              <a:endCxn id="15" idx="7"/>
            </p:cNvCxnSpPr>
            <p:nvPr/>
          </p:nvCxnSpPr>
          <p:spPr bwMode="auto">
            <a:xfrm rot="5400000">
              <a:off x="5162455" y="4531429"/>
              <a:ext cx="366909" cy="116876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8216" name="Straight Arrow Connector 24"/>
            <p:cNvCxnSpPr>
              <a:cxnSpLocks noChangeShapeType="1"/>
              <a:stCxn id="11" idx="6"/>
              <a:endCxn id="19" idx="1"/>
            </p:cNvCxnSpPr>
            <p:nvPr/>
          </p:nvCxnSpPr>
          <p:spPr bwMode="auto">
            <a:xfrm>
              <a:off x="5953132" y="4179099"/>
              <a:ext cx="1165727" cy="594223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8217" name="Straight Arrow Connector 25"/>
            <p:cNvCxnSpPr>
              <a:cxnSpLocks noChangeShapeType="1"/>
              <a:stCxn id="19" idx="5"/>
              <a:endCxn id="18" idx="0"/>
            </p:cNvCxnSpPr>
            <p:nvPr/>
          </p:nvCxnSpPr>
          <p:spPr bwMode="auto">
            <a:xfrm rot="16200000" flipH="1">
              <a:off x="7573487" y="5227950"/>
              <a:ext cx="344190" cy="344190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8218" name="Straight Arrow Connector 26"/>
            <p:cNvCxnSpPr>
              <a:cxnSpLocks noChangeShapeType="1"/>
              <a:stCxn id="19" idx="3"/>
              <a:endCxn id="17" idx="0"/>
            </p:cNvCxnSpPr>
            <p:nvPr/>
          </p:nvCxnSpPr>
          <p:spPr bwMode="auto">
            <a:xfrm rot="5400000">
              <a:off x="6774669" y="5227950"/>
              <a:ext cx="344190" cy="344190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8219" name="Straight Arrow Connector 27"/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 rot="5400000">
              <a:off x="2774141" y="5227950"/>
              <a:ext cx="344190" cy="344190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8220" name="Straight Arrow Connector 28"/>
            <p:cNvCxnSpPr>
              <a:cxnSpLocks noChangeShapeType="1"/>
              <a:stCxn id="12" idx="5"/>
              <a:endCxn id="14" idx="0"/>
            </p:cNvCxnSpPr>
            <p:nvPr/>
          </p:nvCxnSpPr>
          <p:spPr bwMode="auto">
            <a:xfrm rot="16200000" flipH="1">
              <a:off x="3537240" y="5263669"/>
              <a:ext cx="344190" cy="272752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 smtClean="0"/>
          </a:p>
        </p:txBody>
      </p:sp>
      <p:sp>
        <p:nvSpPr>
          <p:cNvPr id="9219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2DCEAF-77F9-4BFD-A5B9-BF4E3BF1CC60}" type="slidenum">
              <a:rPr lang="hr-HR" smtClean="0"/>
              <a:pPr/>
              <a:t>6</a:t>
            </a:fld>
            <a:r>
              <a:rPr lang="hr-HR" smtClean="0"/>
              <a:t> / 31</a:t>
            </a:r>
          </a:p>
        </p:txBody>
      </p:sp>
      <p:sp>
        <p:nvSpPr>
          <p:cNvPr id="28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E777E84C-56D3-4B57-8703-C8BD70B1528D}" type="datetime1">
              <a:rPr lang="hr-HR" smtClean="0"/>
              <a:t>4.3.2013.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Osnovni pojmovi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hr-HR" smtClean="0">
                <a:solidFill>
                  <a:srgbClr val="FF0000"/>
                </a:solidFill>
              </a:rPr>
              <a:t>stupanj</a:t>
            </a:r>
            <a:r>
              <a:rPr lang="hr-HR" b="1" smtClean="0">
                <a:solidFill>
                  <a:srgbClr val="FF0000"/>
                </a:solidFill>
              </a:rPr>
              <a:t> </a:t>
            </a:r>
            <a:r>
              <a:rPr lang="hr-HR" smtClean="0">
                <a:solidFill>
                  <a:srgbClr val="FF0000"/>
                </a:solidFill>
              </a:rPr>
              <a:t>stabla</a:t>
            </a:r>
            <a:r>
              <a:rPr lang="hr-HR" smtClean="0"/>
              <a:t> je maksimalni stupanj </a:t>
            </a:r>
            <a:br>
              <a:rPr lang="hr-HR" smtClean="0"/>
            </a:br>
            <a:r>
              <a:rPr lang="hr-HR" smtClean="0"/>
              <a:t>od svih čvorova tog stabla, u ovom </a:t>
            </a:r>
            <a:br>
              <a:rPr lang="hr-HR" smtClean="0"/>
            </a:br>
            <a:r>
              <a:rPr lang="hr-HR" smtClean="0"/>
              <a:t>primjeru 3</a:t>
            </a:r>
          </a:p>
          <a:p>
            <a:r>
              <a:rPr lang="hr-HR" smtClean="0">
                <a:solidFill>
                  <a:srgbClr val="FF0000"/>
                </a:solidFill>
              </a:rPr>
              <a:t>razina</a:t>
            </a:r>
            <a:r>
              <a:rPr lang="hr-HR" smtClean="0"/>
              <a:t> (</a:t>
            </a:r>
            <a:r>
              <a:rPr lang="hr-HR" i="1" smtClean="0"/>
              <a:t>level</a:t>
            </a:r>
            <a:r>
              <a:rPr lang="hr-HR" smtClean="0"/>
              <a:t>) nekog čvora određuje </a:t>
            </a:r>
            <a:br>
              <a:rPr lang="hr-HR" smtClean="0"/>
            </a:br>
            <a:r>
              <a:rPr lang="hr-HR" smtClean="0"/>
              <a:t>se iz definicije da je korijen razine 1, </a:t>
            </a:r>
            <a:br>
              <a:rPr lang="hr-HR" smtClean="0"/>
            </a:br>
            <a:r>
              <a:rPr lang="hr-HR" smtClean="0"/>
              <a:t>a da su razine djece nekog čvora razine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hr-HR" smtClean="0"/>
              <a:t> jednaki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hr-HR" smtClean="0">
                <a:solidFill>
                  <a:srgbClr val="FF0000"/>
                </a:solidFill>
              </a:rPr>
              <a:t>1</a:t>
            </a:r>
            <a:endParaRPr lang="hr-HR" smtClean="0"/>
          </a:p>
          <a:p>
            <a:r>
              <a:rPr lang="hr-HR" smtClean="0">
                <a:solidFill>
                  <a:srgbClr val="FF0000"/>
                </a:solidFill>
              </a:rPr>
              <a:t>dubina</a:t>
            </a:r>
            <a:r>
              <a:rPr lang="hr-HR" smtClean="0"/>
              <a:t> (</a:t>
            </a:r>
            <a:r>
              <a:rPr lang="hr-HR" i="1" smtClean="0"/>
              <a:t>depth</a:t>
            </a:r>
            <a:r>
              <a:rPr lang="hr-HR" smtClean="0"/>
              <a:t>) stabla je jednaka maksimalnoj razini nekog čvora u stablu</a:t>
            </a:r>
          </a:p>
          <a:p>
            <a:endParaRPr lang="hr-HR" smtClean="0"/>
          </a:p>
        </p:txBody>
      </p: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5595938" y="1000125"/>
            <a:ext cx="3952875" cy="2000250"/>
            <a:chOff x="2452670" y="3143248"/>
            <a:chExt cx="5786478" cy="3071834"/>
          </a:xfrm>
        </p:grpSpPr>
        <p:sp>
          <p:nvSpPr>
            <p:cNvPr id="9" name="Oval 8"/>
            <p:cNvSpPr/>
            <p:nvPr/>
          </p:nvSpPr>
          <p:spPr bwMode="auto">
            <a:xfrm>
              <a:off x="4595294" y="3143248"/>
              <a:ext cx="643716" cy="64362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a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809820" y="3857572"/>
              <a:ext cx="643716" cy="64362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311051" y="3857572"/>
              <a:ext cx="641393" cy="64362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c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024346" y="4679165"/>
              <a:ext cx="643716" cy="64362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d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452670" y="5571460"/>
              <a:ext cx="643716" cy="64362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h</a:t>
              </a: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523981" y="5571460"/>
              <a:ext cx="643717" cy="64362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i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739375" y="4679165"/>
              <a:ext cx="641393" cy="64362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e</a:t>
              </a: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952443" y="4679165"/>
              <a:ext cx="643716" cy="64362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f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6452078" y="5571460"/>
              <a:ext cx="643717" cy="64362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j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595431" y="5571460"/>
              <a:ext cx="643717" cy="64362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k</a:t>
              </a: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7023754" y="4679165"/>
              <a:ext cx="643717" cy="64362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2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g</a:t>
              </a:r>
            </a:p>
          </p:txBody>
        </p:sp>
        <p:cxnSp>
          <p:nvCxnSpPr>
            <p:cNvPr id="9235" name="Straight Arrow Connector 19"/>
            <p:cNvCxnSpPr>
              <a:cxnSpLocks noChangeShapeType="1"/>
              <a:stCxn id="9" idx="5"/>
              <a:endCxn id="11" idx="1"/>
            </p:cNvCxnSpPr>
            <p:nvPr/>
          </p:nvCxnSpPr>
          <p:spPr bwMode="auto">
            <a:xfrm rot="16200000" flipH="1">
              <a:off x="5144595" y="3692033"/>
              <a:ext cx="259752" cy="259752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9236" name="Straight Arrow Connector 20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4394496" y="3656314"/>
              <a:ext cx="259752" cy="331190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9237" name="Straight Arrow Connector 21"/>
            <p:cNvCxnSpPr>
              <a:cxnSpLocks noChangeShapeType="1"/>
              <a:stCxn id="10" idx="3"/>
              <a:endCxn id="12" idx="7"/>
            </p:cNvCxnSpPr>
            <p:nvPr/>
          </p:nvCxnSpPr>
          <p:spPr bwMode="auto">
            <a:xfrm rot="5400000">
              <a:off x="3555100" y="4424272"/>
              <a:ext cx="366909" cy="331190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9238" name="Straight Arrow Connector 22"/>
            <p:cNvCxnSpPr>
              <a:cxnSpLocks noChangeShapeType="1"/>
              <a:stCxn id="11" idx="5"/>
              <a:endCxn id="16" idx="1"/>
            </p:cNvCxnSpPr>
            <p:nvPr/>
          </p:nvCxnSpPr>
          <p:spPr bwMode="auto">
            <a:xfrm rot="16200000" flipH="1">
              <a:off x="5769678" y="4495710"/>
              <a:ext cx="366909" cy="188314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9239" name="Straight Arrow Connector 23"/>
            <p:cNvCxnSpPr>
              <a:cxnSpLocks noChangeShapeType="1"/>
              <a:stCxn id="11" idx="3"/>
              <a:endCxn id="15" idx="7"/>
            </p:cNvCxnSpPr>
            <p:nvPr/>
          </p:nvCxnSpPr>
          <p:spPr bwMode="auto">
            <a:xfrm rot="5400000">
              <a:off x="5162455" y="4531429"/>
              <a:ext cx="366909" cy="116876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9240" name="Straight Arrow Connector 24"/>
            <p:cNvCxnSpPr>
              <a:cxnSpLocks noChangeShapeType="1"/>
              <a:stCxn id="11" idx="6"/>
              <a:endCxn id="19" idx="1"/>
            </p:cNvCxnSpPr>
            <p:nvPr/>
          </p:nvCxnSpPr>
          <p:spPr bwMode="auto">
            <a:xfrm>
              <a:off x="5953132" y="4179099"/>
              <a:ext cx="1165727" cy="594223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9241" name="Straight Arrow Connector 25"/>
            <p:cNvCxnSpPr>
              <a:cxnSpLocks noChangeShapeType="1"/>
              <a:stCxn id="19" idx="5"/>
              <a:endCxn id="18" idx="0"/>
            </p:cNvCxnSpPr>
            <p:nvPr/>
          </p:nvCxnSpPr>
          <p:spPr bwMode="auto">
            <a:xfrm rot="16200000" flipH="1">
              <a:off x="7573487" y="5227950"/>
              <a:ext cx="344190" cy="344190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9242" name="Straight Arrow Connector 26"/>
            <p:cNvCxnSpPr>
              <a:cxnSpLocks noChangeShapeType="1"/>
              <a:stCxn id="19" idx="3"/>
              <a:endCxn id="17" idx="0"/>
            </p:cNvCxnSpPr>
            <p:nvPr/>
          </p:nvCxnSpPr>
          <p:spPr bwMode="auto">
            <a:xfrm rot="5400000">
              <a:off x="6774669" y="5227950"/>
              <a:ext cx="344190" cy="344190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9243" name="Straight Arrow Connector 27"/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 rot="5400000">
              <a:off x="2774141" y="5227950"/>
              <a:ext cx="344190" cy="344190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9244" name="Straight Arrow Connector 28"/>
            <p:cNvCxnSpPr>
              <a:cxnSpLocks noChangeShapeType="1"/>
              <a:stCxn id="12" idx="5"/>
              <a:endCxn id="14" idx="0"/>
            </p:cNvCxnSpPr>
            <p:nvPr/>
          </p:nvCxnSpPr>
          <p:spPr bwMode="auto">
            <a:xfrm rot="16200000" flipH="1">
              <a:off x="3537240" y="5263669"/>
              <a:ext cx="344190" cy="272752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 smtClean="0"/>
          </a:p>
        </p:txBody>
      </p:sp>
      <p:sp>
        <p:nvSpPr>
          <p:cNvPr id="10243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0F14A7D-1514-4481-88C7-F04047F914AE}" type="slidenum">
              <a:rPr lang="hr-HR" smtClean="0"/>
              <a:pPr/>
              <a:t>7</a:t>
            </a:fld>
            <a:r>
              <a:rPr lang="hr-HR" smtClean="0"/>
              <a:t> / 31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C8ED8563-5DC3-4639-9026-F4009C4B0121}" type="datetime1">
              <a:rPr lang="hr-HR" smtClean="0"/>
              <a:t>4.3.2013.</a:t>
            </a:fld>
            <a:endParaRPr lang="hr-HR"/>
          </a:p>
        </p:txBody>
      </p:sp>
      <p:sp>
        <p:nvSpPr>
          <p:cNvPr id="1735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Rekurzivna stabla u prirodi</a:t>
            </a:r>
          </a:p>
        </p:txBody>
      </p:sp>
      <p:pic>
        <p:nvPicPr>
          <p:cNvPr id="10246" name="Picture 4" descr="IMG_14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5" y="1357313"/>
            <a:ext cx="58070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4" descr="IMG_148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67438" y="1000125"/>
            <a:ext cx="35369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738688" y="5643563"/>
            <a:ext cx="49530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hr-HR">
                <a:latin typeface="+mn-lt"/>
              </a:rPr>
              <a:t>Najveće zmajevo drvo na svijetu...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 smtClean="0"/>
          </a:p>
        </p:txBody>
      </p:sp>
      <p:sp>
        <p:nvSpPr>
          <p:cNvPr id="11267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04C69CC-2244-414D-856E-B05AD5601DAE}" type="slidenum">
              <a:rPr lang="hr-HR" smtClean="0"/>
              <a:pPr/>
              <a:t>8</a:t>
            </a:fld>
            <a:r>
              <a:rPr lang="hr-HR" smtClean="0"/>
              <a:t> / 31</a:t>
            </a:r>
          </a:p>
        </p:txBody>
      </p:sp>
      <p:sp>
        <p:nvSpPr>
          <p:cNvPr id="41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1930DC4D-5C93-446D-B2D8-F96CBFBC82EF}" type="datetime1">
              <a:rPr lang="hr-HR" smtClean="0"/>
              <a:t>4.3.2013.</a:t>
            </a:fld>
            <a:endParaRPr lang="hr-HR"/>
          </a:p>
        </p:txBody>
      </p:sp>
      <p:sp>
        <p:nvSpPr>
          <p:cNvPr id="85" name="Rectangle 84"/>
          <p:cNvSpPr/>
          <p:nvPr/>
        </p:nvSpPr>
        <p:spPr bwMode="auto">
          <a:xfrm>
            <a:off x="4119563" y="3000375"/>
            <a:ext cx="5643562" cy="3357563"/>
          </a:xfrm>
          <a:prstGeom prst="rect">
            <a:avLst/>
          </a:prstGeom>
          <a:solidFill>
            <a:srgbClr val="FFCC99">
              <a:alpha val="39999"/>
            </a:srgbClr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95250" y="3000375"/>
            <a:ext cx="3738563" cy="3357563"/>
          </a:xfrm>
          <a:prstGeom prst="rect">
            <a:avLst/>
          </a:prstGeom>
          <a:solidFill>
            <a:srgbClr val="FFCC99">
              <a:alpha val="39999"/>
            </a:srgbClr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94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Binarno stablo - I</a:t>
            </a:r>
            <a:endParaRPr lang="hr-HR" b="1">
              <a:latin typeface="Times New Roman" pitchFamily="18" charset="0"/>
            </a:endParaRPr>
          </a:p>
        </p:txBody>
      </p:sp>
      <p:sp>
        <p:nvSpPr>
          <p:cNvPr id="16947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>
                <a:solidFill>
                  <a:srgbClr val="FF0000"/>
                </a:solidFill>
              </a:rPr>
              <a:t>binarno stablo </a:t>
            </a:r>
            <a:r>
              <a:rPr lang="hr-HR" smtClean="0"/>
              <a:t>je stablo koje se sastoji od nijednog, jednog ili više čvorova </a:t>
            </a:r>
            <a:r>
              <a:rPr lang="hr-HR" smtClean="0">
                <a:solidFill>
                  <a:srgbClr val="FF0000"/>
                </a:solidFill>
              </a:rPr>
              <a:t>drugog</a:t>
            </a:r>
            <a:r>
              <a:rPr lang="hr-HR" smtClean="0"/>
              <a:t> stupnja</a:t>
            </a:r>
          </a:p>
          <a:p>
            <a:pPr lvl="1">
              <a:defRPr/>
            </a:pPr>
            <a:r>
              <a:rPr lang="hr-HR" smtClean="0"/>
              <a:t>kod binarnog stabla razlikujemo </a:t>
            </a:r>
            <a:r>
              <a:rPr lang="hr-HR" smtClean="0">
                <a:solidFill>
                  <a:srgbClr val="FF0000"/>
                </a:solidFill>
              </a:rPr>
              <a:t>lijevo i desno podstablo </a:t>
            </a:r>
            <a:r>
              <a:rPr lang="hr-HR" smtClean="0"/>
              <a:t>svakog čvora</a:t>
            </a:r>
          </a:p>
          <a:p>
            <a:pPr lvl="1">
              <a:defRPr/>
            </a:pPr>
            <a:r>
              <a:rPr lang="hr-HR" smtClean="0"/>
              <a:t>nazivlje uvedeno za stabla koristi se i kod binarnih stabala</a:t>
            </a:r>
          </a:p>
          <a:p>
            <a:pPr lvl="1">
              <a:defRPr/>
            </a:pPr>
            <a:endParaRPr lang="hr-HR" smtClean="0"/>
          </a:p>
          <a:p>
            <a:pPr lvl="2">
              <a:buFont typeface="Symbol" pitchFamily="18" charset="2"/>
              <a:buNone/>
              <a:defRPr/>
            </a:pPr>
            <a:r>
              <a:rPr lang="hr-HR" i="1" smtClean="0"/>
              <a:t> </a:t>
            </a:r>
            <a:endParaRPr lang="hr-HR" smtClean="0"/>
          </a:p>
          <a:p>
            <a:pPr lvl="1">
              <a:defRPr/>
            </a:pPr>
            <a:endParaRPr lang="hr-HR" smtClean="0"/>
          </a:p>
          <a:p>
            <a:pPr lvl="1">
              <a:buFont typeface="Wingdings" pitchFamily="2" charset="2"/>
              <a:buNone/>
              <a:defRPr/>
            </a:pPr>
            <a:endParaRPr lang="hr-HR" smtClean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defRPr/>
            </a:pPr>
            <a:endParaRPr lang="hr-HR" smtClean="0"/>
          </a:p>
        </p:txBody>
      </p:sp>
      <p:grpSp>
        <p:nvGrpSpPr>
          <p:cNvPr id="11273" name="Group 5"/>
          <p:cNvGrpSpPr>
            <a:grpSpLocks/>
          </p:cNvGrpSpPr>
          <p:nvPr/>
        </p:nvGrpSpPr>
        <p:grpSpPr bwMode="auto">
          <a:xfrm>
            <a:off x="476250" y="3143250"/>
            <a:ext cx="3000375" cy="3071813"/>
            <a:chOff x="2452670" y="3071810"/>
            <a:chExt cx="3000396" cy="3071834"/>
          </a:xfrm>
        </p:grpSpPr>
        <p:sp>
          <p:nvSpPr>
            <p:cNvPr id="7" name="Oval 6"/>
            <p:cNvSpPr/>
            <p:nvPr/>
          </p:nvSpPr>
          <p:spPr bwMode="auto">
            <a:xfrm>
              <a:off x="4810125" y="3071810"/>
              <a:ext cx="642941" cy="64294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36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a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024306" y="3857628"/>
              <a:ext cx="642943" cy="6429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36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238489" y="4679959"/>
              <a:ext cx="642941" cy="6429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36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c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452670" y="5500702"/>
              <a:ext cx="642943" cy="64294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hr-HR" sz="36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d</a:t>
              </a:r>
            </a:p>
          </p:txBody>
        </p:sp>
        <p:cxnSp>
          <p:nvCxnSpPr>
            <p:cNvPr id="11297" name="Straight Arrow Connector 18"/>
            <p:cNvCxnSpPr>
              <a:cxnSpLocks noChangeShapeType="1"/>
              <a:stCxn id="7" idx="3"/>
              <a:endCxn id="8" idx="7"/>
            </p:cNvCxnSpPr>
            <p:nvPr/>
          </p:nvCxnSpPr>
          <p:spPr bwMode="auto">
            <a:xfrm rot="5400000">
              <a:off x="4573091" y="3620595"/>
              <a:ext cx="331190" cy="331190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11298" name="Straight Arrow Connector 19"/>
            <p:cNvCxnSpPr>
              <a:cxnSpLocks noChangeShapeType="1"/>
              <a:stCxn id="8" idx="3"/>
              <a:endCxn id="10" idx="7"/>
            </p:cNvCxnSpPr>
            <p:nvPr/>
          </p:nvCxnSpPr>
          <p:spPr bwMode="auto">
            <a:xfrm rot="5400000">
              <a:off x="3769414" y="4424272"/>
              <a:ext cx="366909" cy="331190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11299" name="Straight Arrow Connector 25"/>
            <p:cNvCxnSpPr>
              <a:cxnSpLocks noChangeShapeType="1"/>
              <a:stCxn id="10" idx="3"/>
              <a:endCxn id="11" idx="7"/>
            </p:cNvCxnSpPr>
            <p:nvPr/>
          </p:nvCxnSpPr>
          <p:spPr bwMode="auto">
            <a:xfrm rot="5400000">
              <a:off x="2983596" y="5245809"/>
              <a:ext cx="366909" cy="331190"/>
            </a:xfrm>
            <a:prstGeom prst="straightConnector1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</p:grpSp>
      <p:sp>
        <p:nvSpPr>
          <p:cNvPr id="30" name="Oval 29"/>
          <p:cNvSpPr/>
          <p:nvPr/>
        </p:nvSpPr>
        <p:spPr bwMode="auto">
          <a:xfrm>
            <a:off x="7048500" y="3071813"/>
            <a:ext cx="642938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a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5834063" y="3929063"/>
            <a:ext cx="642937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b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8262938" y="3857625"/>
            <a:ext cx="642937" cy="6429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5048250" y="4768850"/>
            <a:ext cx="642938" cy="6429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d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4405313" y="5643563"/>
            <a:ext cx="642937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h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5619750" y="5643563"/>
            <a:ext cx="642938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548438" y="4768850"/>
            <a:ext cx="642937" cy="6429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e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7620000" y="4768850"/>
            <a:ext cx="642938" cy="6429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f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9048750" y="4768850"/>
            <a:ext cx="642938" cy="6429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g</a:t>
            </a:r>
          </a:p>
        </p:txBody>
      </p:sp>
      <p:cxnSp>
        <p:nvCxnSpPr>
          <p:cNvPr id="11283" name="Straight Arrow Connector 40"/>
          <p:cNvCxnSpPr>
            <a:cxnSpLocks noChangeShapeType="1"/>
            <a:stCxn id="30" idx="5"/>
            <a:endCxn id="32" idx="1"/>
          </p:cNvCxnSpPr>
          <p:nvPr/>
        </p:nvCxnSpPr>
        <p:spPr bwMode="auto">
          <a:xfrm rot="16200000" flipH="1">
            <a:off x="7812088" y="3406775"/>
            <a:ext cx="330200" cy="758825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1284" name="Straight Arrow Connector 41"/>
          <p:cNvCxnSpPr>
            <a:cxnSpLocks noChangeShapeType="1"/>
            <a:stCxn id="30" idx="3"/>
            <a:endCxn id="31" idx="7"/>
          </p:cNvCxnSpPr>
          <p:nvPr/>
        </p:nvCxnSpPr>
        <p:spPr bwMode="auto">
          <a:xfrm rot="5400000">
            <a:off x="6561932" y="3442494"/>
            <a:ext cx="401637" cy="758825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1285" name="Straight Arrow Connector 42"/>
          <p:cNvCxnSpPr>
            <a:cxnSpLocks noChangeShapeType="1"/>
            <a:stCxn id="31" idx="3"/>
            <a:endCxn id="33" idx="7"/>
          </p:cNvCxnSpPr>
          <p:nvPr/>
        </p:nvCxnSpPr>
        <p:spPr bwMode="auto">
          <a:xfrm rot="5400000">
            <a:off x="5570537" y="4505326"/>
            <a:ext cx="384175" cy="330200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1286" name="Straight Arrow Connector 43"/>
          <p:cNvCxnSpPr>
            <a:cxnSpLocks noChangeShapeType="1"/>
            <a:stCxn id="32" idx="3"/>
            <a:endCxn id="37" idx="7"/>
          </p:cNvCxnSpPr>
          <p:nvPr/>
        </p:nvCxnSpPr>
        <p:spPr bwMode="auto">
          <a:xfrm rot="5400000">
            <a:off x="8035131" y="4541044"/>
            <a:ext cx="455613" cy="187325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1287" name="Straight Arrow Connector 44"/>
          <p:cNvCxnSpPr>
            <a:cxnSpLocks noChangeShapeType="1"/>
            <a:stCxn id="31" idx="5"/>
            <a:endCxn id="36" idx="1"/>
          </p:cNvCxnSpPr>
          <p:nvPr/>
        </p:nvCxnSpPr>
        <p:spPr bwMode="auto">
          <a:xfrm rot="16200000" flipH="1">
            <a:off x="6320631" y="4541045"/>
            <a:ext cx="384175" cy="258762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1288" name="Straight Arrow Connector 45"/>
          <p:cNvCxnSpPr>
            <a:cxnSpLocks noChangeShapeType="1"/>
            <a:stCxn id="32" idx="5"/>
            <a:endCxn id="40" idx="1"/>
          </p:cNvCxnSpPr>
          <p:nvPr/>
        </p:nvCxnSpPr>
        <p:spPr bwMode="auto">
          <a:xfrm rot="16200000" flipH="1">
            <a:off x="8749506" y="4469607"/>
            <a:ext cx="455613" cy="330200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1289" name="Straight Arrow Connector 48"/>
          <p:cNvCxnSpPr>
            <a:cxnSpLocks noChangeShapeType="1"/>
            <a:stCxn id="33" idx="3"/>
            <a:endCxn id="34" idx="0"/>
          </p:cNvCxnSpPr>
          <p:nvPr/>
        </p:nvCxnSpPr>
        <p:spPr bwMode="auto">
          <a:xfrm rot="5400000">
            <a:off x="4770438" y="5272088"/>
            <a:ext cx="327025" cy="415925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1290" name="Straight Arrow Connector 49"/>
          <p:cNvCxnSpPr>
            <a:cxnSpLocks noChangeShapeType="1"/>
            <a:stCxn id="33" idx="5"/>
            <a:endCxn id="35" idx="0"/>
          </p:cNvCxnSpPr>
          <p:nvPr/>
        </p:nvCxnSpPr>
        <p:spPr bwMode="auto">
          <a:xfrm rot="16200000" flipH="1">
            <a:off x="5605462" y="5308601"/>
            <a:ext cx="327025" cy="342900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82" name="Rectangle 81"/>
          <p:cNvSpPr/>
          <p:nvPr/>
        </p:nvSpPr>
        <p:spPr>
          <a:xfrm>
            <a:off x="333375" y="3214688"/>
            <a:ext cx="1630363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sz="2400">
                <a:solidFill>
                  <a:schemeClr val="accent5">
                    <a:lumMod val="10000"/>
                  </a:schemeClr>
                </a:solidFill>
                <a:latin typeface="+mn-lt"/>
              </a:rPr>
              <a:t>Koso stablo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333875" y="3143250"/>
            <a:ext cx="20193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sz="2400">
                <a:solidFill>
                  <a:schemeClr val="accent5">
                    <a:lumMod val="10000"/>
                  </a:schemeClr>
                </a:solidFill>
                <a:latin typeface="+mn-lt"/>
              </a:rPr>
              <a:t>Potpuno stablo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 smtClean="0"/>
          </a:p>
        </p:txBody>
      </p:sp>
      <p:sp>
        <p:nvSpPr>
          <p:cNvPr id="12291" name="Rectangle 1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25513B1-6831-4DFA-B4D3-EF2D445811F2}" type="slidenum">
              <a:rPr lang="hr-HR" smtClean="0"/>
              <a:pPr/>
              <a:t>9</a:t>
            </a:fld>
            <a:r>
              <a:rPr lang="hr-HR" smtClean="0"/>
              <a:t> / 31</a:t>
            </a:r>
          </a:p>
        </p:txBody>
      </p:sp>
      <p:sp>
        <p:nvSpPr>
          <p:cNvPr id="47" name="Rectangle 1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EDEE23C3-8A7D-4E34-82D4-C256260F12F6}" type="datetime1">
              <a:rPr lang="hr-HR" smtClean="0"/>
              <a:t>4.3.2013.</a:t>
            </a:fld>
            <a:endParaRPr lang="hr-HR"/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0" y="642938"/>
            <a:ext cx="9906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5000"/>
              <a:buFont typeface="Monotype Sorts" pitchFamily="2" charset="2"/>
              <a:buChar char="n"/>
            </a:pPr>
            <a:endParaRPr lang="hr-HR" sz="2800">
              <a:latin typeface="Arial Narrow" pitchFamily="34" charset="0"/>
            </a:endParaRPr>
          </a:p>
        </p:txBody>
      </p:sp>
      <p:sp>
        <p:nvSpPr>
          <p:cNvPr id="169677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Binarno stablo - II</a:t>
            </a:r>
            <a:endParaRPr lang="hr-HR" b="1">
              <a:latin typeface="Times New Roman" pitchFamily="18" charset="0"/>
            </a:endParaRPr>
          </a:p>
        </p:txBody>
      </p:sp>
      <p:sp>
        <p:nvSpPr>
          <p:cNvPr id="1696817" name="Rectangle 49"/>
          <p:cNvSpPr>
            <a:spLocks noChangeArrowheads="1"/>
          </p:cNvSpPr>
          <p:nvPr/>
        </p:nvSpPr>
        <p:spPr bwMode="auto">
          <a:xfrm>
            <a:off x="6524625" y="4708525"/>
            <a:ext cx="9080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...</a:t>
            </a:r>
          </a:p>
        </p:txBody>
      </p:sp>
      <p:sp>
        <p:nvSpPr>
          <p:cNvPr id="53" name="Oval 52"/>
          <p:cNvSpPr/>
          <p:nvPr/>
        </p:nvSpPr>
        <p:spPr bwMode="auto">
          <a:xfrm>
            <a:off x="5810250" y="1643063"/>
            <a:ext cx="642938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1</a:t>
            </a:r>
          </a:p>
        </p:txBody>
      </p:sp>
      <p:sp>
        <p:nvSpPr>
          <p:cNvPr id="54" name="Oval 53"/>
          <p:cNvSpPr/>
          <p:nvPr/>
        </p:nvSpPr>
        <p:spPr bwMode="auto">
          <a:xfrm>
            <a:off x="3713163" y="2714625"/>
            <a:ext cx="642937" cy="6429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2</a:t>
            </a:r>
          </a:p>
        </p:txBody>
      </p:sp>
      <p:sp>
        <p:nvSpPr>
          <p:cNvPr id="55" name="Oval 54"/>
          <p:cNvSpPr/>
          <p:nvPr/>
        </p:nvSpPr>
        <p:spPr bwMode="auto">
          <a:xfrm>
            <a:off x="7453313" y="2714625"/>
            <a:ext cx="642937" cy="6429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3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2381250" y="3608388"/>
            <a:ext cx="642938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4</a:t>
            </a:r>
          </a:p>
        </p:txBody>
      </p:sp>
      <p:sp>
        <p:nvSpPr>
          <p:cNvPr id="57" name="Oval 56"/>
          <p:cNvSpPr/>
          <p:nvPr/>
        </p:nvSpPr>
        <p:spPr bwMode="auto">
          <a:xfrm>
            <a:off x="1666875" y="4500563"/>
            <a:ext cx="785813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2</a:t>
            </a:r>
            <a:r>
              <a:rPr lang="hr-HR" sz="2400" baseline="30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k-1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2667000" y="4500563"/>
            <a:ext cx="1285875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2</a:t>
            </a:r>
            <a:r>
              <a:rPr lang="hr-HR" sz="2800" baseline="30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k-1</a:t>
            </a:r>
            <a:r>
              <a:rPr lang="hr-HR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+1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5024438" y="3608388"/>
            <a:ext cx="785812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i/2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6667500" y="3608388"/>
            <a:ext cx="642938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6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8167688" y="3616325"/>
            <a:ext cx="642937" cy="6254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7</a:t>
            </a:r>
          </a:p>
        </p:txBody>
      </p:sp>
      <p:cxnSp>
        <p:nvCxnSpPr>
          <p:cNvPr id="12305" name="Straight Arrow Connector 61"/>
          <p:cNvCxnSpPr>
            <a:cxnSpLocks noChangeShapeType="1"/>
            <a:stCxn id="53" idx="5"/>
            <a:endCxn id="55" idx="1"/>
          </p:cNvCxnSpPr>
          <p:nvPr/>
        </p:nvCxnSpPr>
        <p:spPr bwMode="auto">
          <a:xfrm rot="16200000" flipH="1">
            <a:off x="6645275" y="1906588"/>
            <a:ext cx="615950" cy="1187450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2306" name="Straight Arrow Connector 62"/>
          <p:cNvCxnSpPr>
            <a:cxnSpLocks noChangeShapeType="1"/>
            <a:stCxn id="53" idx="3"/>
            <a:endCxn id="54" idx="7"/>
          </p:cNvCxnSpPr>
          <p:nvPr/>
        </p:nvCxnSpPr>
        <p:spPr bwMode="auto">
          <a:xfrm rot="5400000">
            <a:off x="4775201" y="1679575"/>
            <a:ext cx="615950" cy="1641475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2307" name="Straight Arrow Connector 63"/>
          <p:cNvCxnSpPr>
            <a:cxnSpLocks noChangeShapeType="1"/>
            <a:stCxn id="54" idx="3"/>
            <a:endCxn id="56" idx="7"/>
          </p:cNvCxnSpPr>
          <p:nvPr/>
        </p:nvCxnSpPr>
        <p:spPr bwMode="auto">
          <a:xfrm rot="5400000">
            <a:off x="3150394" y="3044031"/>
            <a:ext cx="438150" cy="877888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2308" name="Straight Arrow Connector 64"/>
          <p:cNvCxnSpPr>
            <a:cxnSpLocks noChangeShapeType="1"/>
            <a:stCxn id="55" idx="3"/>
            <a:endCxn id="60" idx="0"/>
          </p:cNvCxnSpPr>
          <p:nvPr/>
        </p:nvCxnSpPr>
        <p:spPr bwMode="auto">
          <a:xfrm rot="5400000">
            <a:off x="7096125" y="3157538"/>
            <a:ext cx="344488" cy="557212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2309" name="Straight Arrow Connector 65"/>
          <p:cNvCxnSpPr>
            <a:cxnSpLocks noChangeShapeType="1"/>
            <a:stCxn id="54" idx="5"/>
            <a:endCxn id="59" idx="1"/>
          </p:cNvCxnSpPr>
          <p:nvPr/>
        </p:nvCxnSpPr>
        <p:spPr bwMode="auto">
          <a:xfrm rot="16200000" flipH="1">
            <a:off x="4481513" y="3044825"/>
            <a:ext cx="438150" cy="876300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2310" name="Straight Arrow Connector 66"/>
          <p:cNvCxnSpPr>
            <a:cxnSpLocks noChangeShapeType="1"/>
            <a:stCxn id="55" idx="5"/>
            <a:endCxn id="61" idx="0"/>
          </p:cNvCxnSpPr>
          <p:nvPr/>
        </p:nvCxnSpPr>
        <p:spPr bwMode="auto">
          <a:xfrm rot="16200000" flipH="1">
            <a:off x="8070056" y="3196432"/>
            <a:ext cx="352425" cy="487362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2311" name="Straight Arrow Connector 67"/>
          <p:cNvCxnSpPr>
            <a:cxnSpLocks noChangeShapeType="1"/>
            <a:stCxn id="56" idx="3"/>
            <a:endCxn id="57" idx="0"/>
          </p:cNvCxnSpPr>
          <p:nvPr/>
        </p:nvCxnSpPr>
        <p:spPr bwMode="auto">
          <a:xfrm rot="5400000">
            <a:off x="2094707" y="4120356"/>
            <a:ext cx="344488" cy="415925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2312" name="Straight Arrow Connector 68"/>
          <p:cNvCxnSpPr>
            <a:cxnSpLocks noChangeShapeType="1"/>
            <a:stCxn id="56" idx="5"/>
            <a:endCxn id="58" idx="0"/>
          </p:cNvCxnSpPr>
          <p:nvPr/>
        </p:nvCxnSpPr>
        <p:spPr bwMode="auto">
          <a:xfrm rot="16200000" flipH="1">
            <a:off x="2947988" y="4138612"/>
            <a:ext cx="344488" cy="379413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90" name="Oval 89"/>
          <p:cNvSpPr/>
          <p:nvPr/>
        </p:nvSpPr>
        <p:spPr bwMode="auto">
          <a:xfrm>
            <a:off x="4381500" y="4500563"/>
            <a:ext cx="785813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</a:t>
            </a:r>
            <a:endParaRPr lang="hr-HR" sz="2800" baseline="300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5595938" y="4500563"/>
            <a:ext cx="928687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i+1</a:t>
            </a:r>
          </a:p>
        </p:txBody>
      </p:sp>
      <p:cxnSp>
        <p:nvCxnSpPr>
          <p:cNvPr id="12315" name="Straight Arrow Connector 91"/>
          <p:cNvCxnSpPr>
            <a:cxnSpLocks noChangeShapeType="1"/>
            <a:stCxn id="59" idx="3"/>
            <a:endCxn id="90" idx="0"/>
          </p:cNvCxnSpPr>
          <p:nvPr/>
        </p:nvCxnSpPr>
        <p:spPr bwMode="auto">
          <a:xfrm rot="5400000">
            <a:off x="4783932" y="4145756"/>
            <a:ext cx="344488" cy="365125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2316" name="Straight Arrow Connector 92"/>
          <p:cNvCxnSpPr>
            <a:cxnSpLocks noChangeShapeType="1"/>
            <a:stCxn id="59" idx="5"/>
            <a:endCxn id="91" idx="0"/>
          </p:cNvCxnSpPr>
          <p:nvPr/>
        </p:nvCxnSpPr>
        <p:spPr bwMode="auto">
          <a:xfrm rot="16200000" flipH="1">
            <a:off x="5706269" y="4145756"/>
            <a:ext cx="344488" cy="365125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102" name="Oval 101"/>
          <p:cNvSpPr/>
          <p:nvPr/>
        </p:nvSpPr>
        <p:spPr bwMode="auto">
          <a:xfrm>
            <a:off x="7224713" y="4510088"/>
            <a:ext cx="968375" cy="62388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2</a:t>
            </a:r>
            <a:r>
              <a:rPr lang="hr-HR" sz="2800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k</a:t>
            </a:r>
            <a:r>
              <a:rPr lang="hr-HR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-2</a:t>
            </a:r>
            <a:endParaRPr lang="hr-HR" sz="2800" baseline="30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  <p:cxnSp>
        <p:nvCxnSpPr>
          <p:cNvPr id="12318" name="Straight Arrow Connector 103"/>
          <p:cNvCxnSpPr>
            <a:cxnSpLocks noChangeShapeType="1"/>
            <a:stCxn id="61" idx="3"/>
            <a:endCxn id="102" idx="0"/>
          </p:cNvCxnSpPr>
          <p:nvPr/>
        </p:nvCxnSpPr>
        <p:spPr bwMode="auto">
          <a:xfrm rot="5400000">
            <a:off x="7804943" y="4053682"/>
            <a:ext cx="360363" cy="552450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2319" name="Straight Arrow Connector 104"/>
          <p:cNvCxnSpPr>
            <a:cxnSpLocks noChangeShapeType="1"/>
            <a:stCxn id="61" idx="5"/>
            <a:endCxn id="107" idx="0"/>
          </p:cNvCxnSpPr>
          <p:nvPr/>
        </p:nvCxnSpPr>
        <p:spPr bwMode="auto">
          <a:xfrm rot="16200000" flipH="1">
            <a:off x="8679656" y="4187032"/>
            <a:ext cx="360363" cy="285750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107" name="Oval 106"/>
          <p:cNvSpPr/>
          <p:nvPr/>
        </p:nvSpPr>
        <p:spPr bwMode="auto">
          <a:xfrm>
            <a:off x="8359775" y="4510088"/>
            <a:ext cx="1285875" cy="62388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2</a:t>
            </a:r>
            <a:r>
              <a:rPr lang="hr-HR" sz="2800" baseline="30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k</a:t>
            </a:r>
            <a:r>
              <a:rPr lang="hr-HR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-1</a:t>
            </a:r>
          </a:p>
        </p:txBody>
      </p:sp>
      <p:sp>
        <p:nvSpPr>
          <p:cNvPr id="114" name="Oval 113"/>
          <p:cNvSpPr/>
          <p:nvPr/>
        </p:nvSpPr>
        <p:spPr bwMode="auto">
          <a:xfrm>
            <a:off x="952500" y="5500688"/>
            <a:ext cx="785813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2</a:t>
            </a:r>
            <a:r>
              <a:rPr lang="hr-HR" sz="2800" baseline="30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k</a:t>
            </a:r>
          </a:p>
        </p:txBody>
      </p:sp>
      <p:sp>
        <p:nvSpPr>
          <p:cNvPr id="115" name="Oval 114"/>
          <p:cNvSpPr/>
          <p:nvPr/>
        </p:nvSpPr>
        <p:spPr bwMode="auto">
          <a:xfrm>
            <a:off x="2095500" y="5500688"/>
            <a:ext cx="928688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2</a:t>
            </a:r>
            <a:r>
              <a:rPr lang="hr-HR" sz="2800" baseline="30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k</a:t>
            </a:r>
            <a:r>
              <a:rPr lang="hr-HR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+1</a:t>
            </a:r>
          </a:p>
        </p:txBody>
      </p:sp>
      <p:cxnSp>
        <p:nvCxnSpPr>
          <p:cNvPr id="12323" name="Straight Arrow Connector 115"/>
          <p:cNvCxnSpPr>
            <a:cxnSpLocks noChangeShapeType="1"/>
            <a:stCxn id="57" idx="3"/>
            <a:endCxn id="114" idx="0"/>
          </p:cNvCxnSpPr>
          <p:nvPr/>
        </p:nvCxnSpPr>
        <p:spPr bwMode="auto">
          <a:xfrm rot="5400000">
            <a:off x="1337469" y="5056982"/>
            <a:ext cx="450850" cy="436562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2324" name="Straight Arrow Connector 116"/>
          <p:cNvCxnSpPr>
            <a:cxnSpLocks noChangeShapeType="1"/>
            <a:stCxn id="57" idx="5"/>
            <a:endCxn id="115" idx="0"/>
          </p:cNvCxnSpPr>
          <p:nvPr/>
        </p:nvCxnSpPr>
        <p:spPr bwMode="auto">
          <a:xfrm rot="16200000" flipH="1">
            <a:off x="2222500" y="5164138"/>
            <a:ext cx="450850" cy="222250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128" name="Oval 127"/>
          <p:cNvSpPr/>
          <p:nvPr/>
        </p:nvSpPr>
        <p:spPr bwMode="auto">
          <a:xfrm>
            <a:off x="3810000" y="5500688"/>
            <a:ext cx="785813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2i</a:t>
            </a:r>
            <a:endParaRPr lang="hr-HR" sz="2800" baseline="300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4810125" y="5500688"/>
            <a:ext cx="928688" cy="6429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r-HR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2i+1</a:t>
            </a:r>
          </a:p>
        </p:txBody>
      </p:sp>
      <p:cxnSp>
        <p:nvCxnSpPr>
          <p:cNvPr id="12327" name="Straight Arrow Connector 129"/>
          <p:cNvCxnSpPr>
            <a:cxnSpLocks noChangeShapeType="1"/>
            <a:stCxn id="90" idx="3"/>
            <a:endCxn id="128" idx="0"/>
          </p:cNvCxnSpPr>
          <p:nvPr/>
        </p:nvCxnSpPr>
        <p:spPr bwMode="auto">
          <a:xfrm rot="5400000">
            <a:off x="4123532" y="5128419"/>
            <a:ext cx="450850" cy="293687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2328" name="Straight Arrow Connector 132"/>
          <p:cNvCxnSpPr>
            <a:cxnSpLocks noChangeShapeType="1"/>
            <a:stCxn id="90" idx="5"/>
            <a:endCxn id="129" idx="0"/>
          </p:cNvCxnSpPr>
          <p:nvPr/>
        </p:nvCxnSpPr>
        <p:spPr bwMode="auto">
          <a:xfrm rot="16200000" flipH="1">
            <a:off x="4938713" y="5164138"/>
            <a:ext cx="450850" cy="222250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179" name="Rectangle 49"/>
          <p:cNvSpPr>
            <a:spLocks noChangeArrowheads="1"/>
          </p:cNvSpPr>
          <p:nvPr/>
        </p:nvSpPr>
        <p:spPr bwMode="auto">
          <a:xfrm>
            <a:off x="6453188" y="5786438"/>
            <a:ext cx="9080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...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0" y="1000125"/>
            <a:ext cx="10001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sz="2400">
                <a:solidFill>
                  <a:schemeClr val="accent5">
                    <a:lumMod val="10000"/>
                  </a:schemeClr>
                </a:solidFill>
                <a:latin typeface="+mn-lt"/>
              </a:rPr>
              <a:t>Razina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338138" y="1733550"/>
            <a:ext cx="325437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sz="240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338138" y="2805113"/>
            <a:ext cx="325437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sz="240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338138" y="3698875"/>
            <a:ext cx="325437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sz="2400">
                <a:solidFill>
                  <a:schemeClr val="accent5">
                    <a:lumMod val="10000"/>
                  </a:schemeClr>
                </a:solidFill>
                <a:latin typeface="+mn-lt"/>
              </a:rPr>
              <a:t>3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338138" y="4591050"/>
            <a:ext cx="325437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sz="2400">
                <a:solidFill>
                  <a:schemeClr val="accent5">
                    <a:lumMod val="10000"/>
                  </a:schemeClr>
                </a:solidFill>
                <a:latin typeface="+mn-lt"/>
              </a:rPr>
              <a:t>k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193675" y="5591175"/>
            <a:ext cx="61436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sz="2400">
                <a:solidFill>
                  <a:schemeClr val="accent5">
                    <a:lumMod val="10000"/>
                  </a:schemeClr>
                </a:solidFill>
                <a:latin typeface="+mn-lt"/>
              </a:rPr>
              <a:t>k+1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P">
  <a:themeElements>
    <a:clrScheme name="ASP 1">
      <a:dk1>
        <a:srgbClr val="000066"/>
      </a:dk1>
      <a:lt1>
        <a:srgbClr val="CCEC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ASP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ASP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25038</TotalTime>
  <Words>1987</Words>
  <Application>Microsoft Office PowerPoint</Application>
  <PresentationFormat>A4 Paper (210x297 mm)</PresentationFormat>
  <Paragraphs>484</Paragraphs>
  <Slides>31</Slides>
  <Notes>31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Courier New</vt:lpstr>
      <vt:lpstr>Wingdings</vt:lpstr>
      <vt:lpstr>Arial Narrow</vt:lpstr>
      <vt:lpstr>Arial</vt:lpstr>
      <vt:lpstr>Monotype Sorts</vt:lpstr>
      <vt:lpstr>Times New Roman</vt:lpstr>
      <vt:lpstr>Symbol</vt:lpstr>
      <vt:lpstr>ASP</vt:lpstr>
      <vt:lpstr>Microsoft Word Picture</vt:lpstr>
      <vt:lpstr>Algoritmi i strukture podataka</vt:lpstr>
      <vt:lpstr>Creative Commons</vt:lpstr>
      <vt:lpstr>Stabla</vt:lpstr>
      <vt:lpstr>Svojstva stabla</vt:lpstr>
      <vt:lpstr>Osnovni pojmovi - I</vt:lpstr>
      <vt:lpstr>Osnovni pojmovi - II</vt:lpstr>
      <vt:lpstr>Rekurzivna stabla u prirodi</vt:lpstr>
      <vt:lpstr>Binarno stablo - I</vt:lpstr>
      <vt:lpstr>Binarno stablo - II</vt:lpstr>
      <vt:lpstr>Binarno stablo - III</vt:lpstr>
      <vt:lpstr>Prikaz stabla statičkom strukturom polje</vt:lpstr>
      <vt:lpstr>Koso i potpuno stablo</vt:lpstr>
      <vt:lpstr>Pravila kod prikaza stabla poljem</vt:lpstr>
      <vt:lpstr>Prikaz stabla dinamičkom strukturom</vt:lpstr>
      <vt:lpstr>Koso stablo</vt:lpstr>
      <vt:lpstr>Potpuno stablo</vt:lpstr>
      <vt:lpstr>k-stabla</vt:lpstr>
      <vt:lpstr>Stablo za traženje</vt:lpstr>
      <vt:lpstr>Dodavanje elementa u stablo</vt:lpstr>
      <vt:lpstr>Funkcija koja stvara novi čvor</vt:lpstr>
      <vt:lpstr>Pretraživanje stabla</vt:lpstr>
      <vt:lpstr>Obilazak stabla</vt:lpstr>
      <vt:lpstr>Brisanje čvora - list</vt:lpstr>
      <vt:lpstr>Brisanje čvora – jedno dijete</vt:lpstr>
      <vt:lpstr> </vt:lpstr>
      <vt:lpstr>Zadaci za vježbu</vt:lpstr>
      <vt:lpstr>Zadaci za vježbu</vt:lpstr>
      <vt:lpstr>Zadaci za vježbu</vt:lpstr>
      <vt:lpstr>Zadaci za vježbu</vt:lpstr>
      <vt:lpstr>Zadaci za vježbu</vt:lpstr>
      <vt:lpstr>Zadaci za vježbu</vt:lpstr>
    </vt:vector>
  </TitlesOfParts>
  <Manager>Damir Kalpić</Manager>
  <Company>ZPR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i strukture podataka</dc:title>
  <dc:creator>Gordan Gledec</dc:creator>
  <cp:lastModifiedBy>Nikica Hlupić</cp:lastModifiedBy>
  <cp:revision>998</cp:revision>
  <cp:lastPrinted>1999-09-23T14:23:06Z</cp:lastPrinted>
  <dcterms:created xsi:type="dcterms:W3CDTF">1998-09-29T08:27:49Z</dcterms:created>
  <dcterms:modified xsi:type="dcterms:W3CDTF">2013-03-04T09:01:56Z</dcterms:modified>
</cp:coreProperties>
</file>