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921" r:id="rId2"/>
    <p:sldId id="922" r:id="rId3"/>
    <p:sldId id="898" r:id="rId4"/>
    <p:sldId id="899" r:id="rId5"/>
    <p:sldId id="900" r:id="rId6"/>
    <p:sldId id="901" r:id="rId7"/>
    <p:sldId id="902" r:id="rId8"/>
    <p:sldId id="903" r:id="rId9"/>
    <p:sldId id="904" r:id="rId10"/>
    <p:sldId id="905" r:id="rId11"/>
    <p:sldId id="906" r:id="rId12"/>
    <p:sldId id="907" r:id="rId13"/>
    <p:sldId id="908" r:id="rId14"/>
    <p:sldId id="909" r:id="rId15"/>
    <p:sldId id="910" r:id="rId16"/>
    <p:sldId id="911" r:id="rId17"/>
    <p:sldId id="912" r:id="rId18"/>
    <p:sldId id="913" r:id="rId19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8000"/>
    <a:srgbClr val="000099"/>
    <a:srgbClr val="FFCC99"/>
    <a:srgbClr val="FF9900"/>
    <a:srgbClr val="FFFF00"/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37" autoAdjust="0"/>
    <p:restoredTop sz="85149" autoAdjust="0"/>
  </p:normalViewPr>
  <p:slideViewPr>
    <p:cSldViewPr snapToGrid="0">
      <p:cViewPr varScale="1">
        <p:scale>
          <a:sx n="81" d="100"/>
          <a:sy n="81" d="100"/>
        </p:scale>
        <p:origin x="-1002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-1272" y="-114"/>
      </p:cViewPr>
      <p:guideLst>
        <p:guide orient="horz" pos="3102"/>
        <p:guide pos="209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B143E03-B05F-431C-9106-2B96467E7F8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654050" y="747713"/>
            <a:ext cx="5367338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5F602451-41BB-4099-828D-5DB165B559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FE62B8FA-D16C-4A7C-BAC2-E9B61D5778B7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799D5FF3-3A67-4CA7-8900-1E049D327918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BEE002C9-D501-410B-BBB6-FEF2D2088936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4A284DD0-3945-4B62-8A37-ECCDE0F5DE14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BA375E14-540D-451A-8910-8D6BB3BDD077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3D41B6F2-0DFE-4477-9AC7-8313C7899695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Riječ-dvije o velikim slovima na početku bulleta: </a:t>
            </a:r>
          </a:p>
          <a:p>
            <a:pPr eaLnBrk="1" hangingPunct="1"/>
            <a:endParaRPr lang="hr-HR" smtClean="0"/>
          </a:p>
          <a:p>
            <a:pPr eaLnBrk="1" hangingPunct="1">
              <a:buFontTx/>
              <a:buChar char="-"/>
            </a:pPr>
            <a:r>
              <a:rPr lang="hr-HR" smtClean="0"/>
              <a:t>Ako je u pitanju rečenica, slovo je veliko.</a:t>
            </a:r>
          </a:p>
          <a:p>
            <a:pPr lvl="1" eaLnBrk="1" hangingPunct="1">
              <a:buFontTx/>
              <a:buChar char="-"/>
            </a:pPr>
            <a:r>
              <a:rPr lang="hr-HR" smtClean="0"/>
              <a:t>rečenicu prepoznajete po posljednjem znaku (npr. točka, uskličnik, upitnik; ne i dvotočka!) </a:t>
            </a:r>
            <a:r>
              <a:rPr lang="hr-HR" smtClean="0">
                <a:sym typeface="Wingdings" pitchFamily="2" charset="2"/>
              </a:rPr>
              <a:t></a:t>
            </a:r>
            <a:endParaRPr lang="hr-HR" smtClean="0"/>
          </a:p>
          <a:p>
            <a:pPr eaLnBrk="1" hangingPunct="1">
              <a:buFontTx/>
              <a:buChar char="-"/>
            </a:pPr>
            <a:r>
              <a:rPr lang="hr-HR" smtClean="0"/>
              <a:t>inače je malo</a:t>
            </a:r>
          </a:p>
          <a:p>
            <a:pPr lvl="1"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E2C69614-DF4A-4704-8F81-28E24CC2B1F8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BA85B9FE-5EE4-4560-919F-71D96990A372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4E9AFFFB-C510-411F-8CD7-43974757BF94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D43D5413-66F3-4246-8473-808619F9AB0A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13295351-7A72-4CC4-8174-CCD15919AB10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/>
          <p:cNvSpPr>
            <a:spLocks noChangeArrowheads="1"/>
          </p:cNvSpPr>
          <p:nvPr userDrawn="1"/>
        </p:nvSpPr>
        <p:spPr bwMode="auto">
          <a:xfrm>
            <a:off x="179388" y="5661025"/>
            <a:ext cx="84248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SzPct val="75000"/>
              <a:buFont typeface="Monotype Sorts" pitchFamily="2" charset="2"/>
              <a:buNone/>
              <a:defRPr/>
            </a:pPr>
            <a:endParaRPr lang="en-GB" sz="2800" b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Line 1035"/>
          <p:cNvSpPr>
            <a:spLocks noChangeShapeType="1"/>
          </p:cNvSpPr>
          <p:nvPr userDrawn="1"/>
        </p:nvSpPr>
        <p:spPr bwMode="auto">
          <a:xfrm flipH="1" flipV="1">
            <a:off x="2627313" y="260350"/>
            <a:ext cx="0" cy="626427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6" name="Object 1037"/>
          <p:cNvGraphicFramePr>
            <a:graphicFrameLocks noChangeAspect="1"/>
          </p:cNvGraphicFramePr>
          <p:nvPr/>
        </p:nvGraphicFramePr>
        <p:xfrm>
          <a:off x="1023938" y="333375"/>
          <a:ext cx="617537" cy="1008063"/>
        </p:xfrm>
        <a:graphic>
          <a:graphicData uri="http://schemas.openxmlformats.org/presentationml/2006/ole">
            <p:oleObj spid="_x0000_s57346" name="Picture" r:id="rId3" imgW="708104" imgH="1156204" progId="Word.Picture.8">
              <p:embed/>
            </p:oleObj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3886200"/>
            <a:ext cx="5565775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04206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2914650" y="1916113"/>
            <a:ext cx="5978525" cy="1503362"/>
          </a:xfrm>
        </p:spPr>
        <p:txBody>
          <a:bodyPr lIns="91440" tIns="45720" rIns="91440" bIns="45720"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Rectangle 1045"/>
          <p:cNvSpPr>
            <a:spLocks noGrp="1" noChangeArrowheads="1"/>
          </p:cNvSpPr>
          <p:nvPr>
            <p:ph type="dt" sz="half" idx="10"/>
          </p:nvPr>
        </p:nvSpPr>
        <p:spPr>
          <a:xfrm>
            <a:off x="200025" y="6308725"/>
            <a:ext cx="2311400" cy="217488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6CC00889-E7BA-4AD6-A9D0-B04CBAC42F9F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ECA98-C823-4BD3-AB52-CC8AAB02D875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4E25C-61BE-4296-9C6B-75BA06A76922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0"/>
            <a:ext cx="2339975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867525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767D9-C72B-45E0-BCB1-E2262DA1DBE8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7A2D3-0D0A-41AF-B38A-A1BBFE6E58D9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981075"/>
            <a:ext cx="9359900" cy="5327650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53F52-9181-484E-8360-0D70257BFC38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04D4A-21FA-4EC5-941E-4DC48E8A52C9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A318E-AE67-4C9F-B263-D43A86472480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65676-6CE4-4FBD-BCE9-C5A920DCA771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EF27F-93B1-4634-95A3-0C82B21ACE0B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A4E7F-1FA0-4F97-8225-68CCB203A655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0DE6E-40CF-40AA-880E-AFF6A2F16537}" type="slidenum">
              <a:rPr lang="hr-HR"/>
              <a:pPr>
                <a:defRPr/>
              </a:pPr>
              <a:t>‹#›</a:t>
            </a:fld>
            <a:r>
              <a:rPr lang="hr-HR"/>
              <a:t> / 302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2926DE-78A6-4761-9162-921E587DA278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8F504-549B-4D0D-87F1-E212091FCC35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79FA8-CD0A-473A-BBF9-116A5534B70E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0AF99-DD15-427D-99A9-92E6034707A3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F876-A3B5-4DAF-B4FF-C9F69140A683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3393B-1378-495B-812C-C7CE8F90BB39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66700-63B8-414F-9654-350A9E8A85C4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400D6-0E40-4C9C-85CA-C1CB8AF1F006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57E82-CB1E-485B-B05E-F9F18FCD203A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CCF8-2D20-4EFA-B706-853B1891B6E8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020CE-AEB3-498A-8015-31F498E6F3DA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5EACC-194E-46FC-BC36-BE7FB7F69889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75829-7620-4EDC-89B8-6C9370E75E99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206AD-4C52-4C55-9769-6082EB578C87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33393-CB7A-4740-A9A2-CA7EF8061802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28846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981075"/>
            <a:ext cx="93599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 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58" name="Line 10"/>
          <p:cNvSpPr>
            <a:spLocks noChangeShapeType="1"/>
          </p:cNvSpPr>
          <p:nvPr userDrawn="1"/>
        </p:nvSpPr>
        <p:spPr bwMode="auto">
          <a:xfrm>
            <a:off x="0" y="692150"/>
            <a:ext cx="9561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2059" name="Line 11"/>
          <p:cNvSpPr>
            <a:spLocks noChangeShapeType="1"/>
          </p:cNvSpPr>
          <p:nvPr userDrawn="1"/>
        </p:nvSpPr>
        <p:spPr bwMode="auto">
          <a:xfrm>
            <a:off x="128588" y="6453188"/>
            <a:ext cx="95615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050" y="6524625"/>
            <a:ext cx="34559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latin typeface="+mn-lt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24625"/>
            <a:ext cx="253365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latin typeface="+mn-lt"/>
              </a:defRPr>
            </a:lvl1pPr>
          </a:lstStyle>
          <a:p>
            <a:pPr>
              <a:defRPr/>
            </a:pPr>
            <a:fld id="{F5E9DCCF-B3DD-4D1A-AD5D-092F7B83162F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16375" y="6524625"/>
            <a:ext cx="23114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200" b="0" smtClean="0">
                <a:latin typeface="+mn-lt"/>
              </a:defRPr>
            </a:lvl1pPr>
          </a:lstStyle>
          <a:p>
            <a:pPr>
              <a:defRPr/>
            </a:pPr>
            <a:fld id="{D4F6A74D-3D4D-4522-A49F-759C22365D2D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</p:sldLayoutIdLst>
  <p:transition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l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Char char="–"/>
        <a:defRPr kumimoji="1"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h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52750" y="2000250"/>
            <a:ext cx="5978525" cy="1143000"/>
          </a:xfrm>
        </p:spPr>
        <p:txBody>
          <a:bodyPr lIns="0"/>
          <a:lstStyle/>
          <a:p>
            <a:pPr>
              <a:defRPr/>
            </a:pPr>
            <a:r>
              <a:rPr lang="hr-HR" smtClean="0"/>
              <a:t>Algoritmi i strukture podataka</a:t>
            </a:r>
          </a:p>
        </p:txBody>
      </p:sp>
      <p:sp>
        <p:nvSpPr>
          <p:cNvPr id="2593795" name="Rectangle 3"/>
          <p:cNvSpPr>
            <a:spLocks noChangeArrowheads="1"/>
          </p:cNvSpPr>
          <p:nvPr/>
        </p:nvSpPr>
        <p:spPr bwMode="auto">
          <a:xfrm>
            <a:off x="2881313" y="6357938"/>
            <a:ext cx="6753225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hr-HR" sz="1300">
                <a:latin typeface="+mn-lt"/>
              </a:rPr>
              <a:t>Zaštićeno licencom </a:t>
            </a:r>
            <a:r>
              <a:rPr lang="hr-HR" sz="1300">
                <a:hlinkClick r:id="rId3"/>
              </a:rPr>
              <a:t>http://creativecommons.org/licenses/by-nc-sa/2.5/hr/</a:t>
            </a:r>
            <a:endParaRPr lang="hr-HR" sz="1300"/>
          </a:p>
        </p:txBody>
      </p:sp>
      <p:pic>
        <p:nvPicPr>
          <p:cNvPr id="6148" name="Picture 4" descr="The image “http://i.creativecommons.org/l/by-nc-sa/2.5/hr/88x31.png” cannot be displayed, because it contains error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6313" y="6072188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93797" name="Text Box 5"/>
          <p:cNvSpPr txBox="1">
            <a:spLocks noChangeArrowheads="1"/>
          </p:cNvSpPr>
          <p:nvPr/>
        </p:nvSpPr>
        <p:spPr bwMode="auto">
          <a:xfrm>
            <a:off x="2952750" y="3214688"/>
            <a:ext cx="4951413" cy="160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Prof. dr. sc. Damir Kalpić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Prof. dr. sc. Vedran Mornar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Prof. dr. sc. Krešimir Fertalj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Doc. dr. sc. Gordan Gledec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 smtClean="0">
                <a:latin typeface="+mn-lt"/>
              </a:rPr>
              <a:t>dr</a:t>
            </a:r>
            <a:r>
              <a:rPr lang="hr-HR" sz="1400" i="1" dirty="0">
                <a:latin typeface="+mn-lt"/>
              </a:rPr>
              <a:t>. sc. Zvonimir Vanjak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 smtClean="0">
                <a:latin typeface="+mn-lt"/>
              </a:rPr>
              <a:t>dr</a:t>
            </a:r>
            <a:r>
              <a:rPr lang="hr-HR" sz="1400" i="1" dirty="0">
                <a:latin typeface="+mn-lt"/>
              </a:rPr>
              <a:t>. sc. Boris Milašinović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 smtClean="0">
                <a:latin typeface="+mn-lt"/>
              </a:rPr>
              <a:t>Doc. dr. sc. Ivica Botički</a:t>
            </a:r>
            <a:endParaRPr lang="hr-HR" sz="1600" dirty="0">
              <a:latin typeface="+mn-lt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Ubrzanje algoritma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 poboljšanje brzine obavljanja zadanih operacija stvoren je algoritam koji kreće od krajnjih čvorova prema korijenu, razinu po razinu</a:t>
            </a:r>
          </a:p>
          <a:p>
            <a:pPr>
              <a:defRPr/>
            </a:pPr>
            <a:r>
              <a:rPr lang="hr-HR" smtClean="0"/>
              <a:t>samo podatak u korijenu može narušavati svojstvo gomile, dok podstabla zadržavaju to svojstvo</a:t>
            </a:r>
          </a:p>
          <a:p>
            <a:pPr>
              <a:defRPr/>
            </a:pPr>
            <a:r>
              <a:rPr lang="hr-HR" smtClean="0"/>
              <a:t>tada je samo potrebno tu nepravilnost ispraviti i opet dobivamo željenu gomilu. </a:t>
            </a:r>
          </a:p>
          <a:p>
            <a:pPr lvl="1">
              <a:defRPr/>
            </a:pPr>
            <a:r>
              <a:rPr lang="hr-HR" smtClean="0"/>
              <a:t>to čini funkcija</a:t>
            </a:r>
            <a:r>
              <a:rPr lang="hr-HR" smtClean="0">
                <a:latin typeface="Times New Roman" pitchFamily="18" charset="0"/>
              </a:rPr>
              <a:t>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podesi</a:t>
            </a:r>
            <a:r>
              <a:rPr lang="hr-HR" smtClean="0">
                <a:latin typeface="Times New Roman" pitchFamily="18" charset="0"/>
              </a:rPr>
              <a:t> </a:t>
            </a:r>
            <a:r>
              <a:rPr lang="hr-HR" smtClean="0"/>
              <a:t>u primjeru</a:t>
            </a:r>
          </a:p>
          <a:p>
            <a:pPr lvl="1">
              <a:defRPr/>
            </a:pPr>
            <a:r>
              <a:rPr lang="hr-HR" smtClean="0"/>
              <a:t>za krajnje čvorove svojstvo gomile je zadovoljeno, pa treba u</a:t>
            </a:r>
            <a:r>
              <a:rPr lang="hr-HR" smtClean="0">
                <a:latin typeface="Times New Roman" pitchFamily="18" charset="0"/>
              </a:rPr>
              <a:t>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stvori_gomilu</a:t>
            </a:r>
            <a:r>
              <a:rPr lang="hr-HR" smtClean="0"/>
              <a:t> funkciji provesti popravljanje svojstva gomile samo za korijen stabla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5667375" y="5715000"/>
            <a:ext cx="3455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hr-HR" sz="2400" b="0">
                <a:solidFill>
                  <a:srgbClr val="0070C0"/>
                </a:solidFill>
                <a:sym typeface="Wingdings" pitchFamily="2" charset="2"/>
              </a:rPr>
              <a:t></a:t>
            </a:r>
            <a:r>
              <a:rPr lang="hr-HR" sz="2400" b="0">
                <a:solidFill>
                  <a:srgbClr val="0070C0"/>
                </a:solidFill>
              </a:rPr>
              <a:t> GomiluPodesi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73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Stvaranje gomile za ulazni niz podataka: </a:t>
            </a:r>
            <a:r>
              <a:rPr lang="hr-HR" sz="3200" b="1" smtClean="0">
                <a:solidFill>
                  <a:srgbClr val="FF0000"/>
                </a:solidFill>
              </a:rPr>
              <a:t>10,63,18,71,7,51,32</a:t>
            </a:r>
          </a:p>
          <a:p>
            <a:pPr lvl="1">
              <a:defRPr/>
            </a:pPr>
            <a:endParaRPr lang="hr-HR" sz="2800" b="1" smtClean="0">
              <a:solidFill>
                <a:srgbClr val="FF0000"/>
              </a:solidFill>
            </a:endParaRPr>
          </a:p>
        </p:txBody>
      </p:sp>
      <p:sp>
        <p:nvSpPr>
          <p:cNvPr id="2563075" name="Oval 3"/>
          <p:cNvSpPr>
            <a:spLocks noChangeArrowheads="1"/>
          </p:cNvSpPr>
          <p:nvPr/>
        </p:nvSpPr>
        <p:spPr bwMode="auto">
          <a:xfrm rot="3210301">
            <a:off x="1509713" y="3759200"/>
            <a:ext cx="936625" cy="2016125"/>
          </a:xfrm>
          <a:prstGeom prst="ellipse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563076" name="Oval 4"/>
          <p:cNvSpPr>
            <a:spLocks noChangeArrowheads="1"/>
          </p:cNvSpPr>
          <p:nvPr/>
        </p:nvSpPr>
        <p:spPr bwMode="auto">
          <a:xfrm rot="2157863">
            <a:off x="5816600" y="1989138"/>
            <a:ext cx="863600" cy="2016125"/>
          </a:xfrm>
          <a:prstGeom prst="ellipse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563077" name="Oval 5"/>
          <p:cNvSpPr>
            <a:spLocks noChangeArrowheads="1"/>
          </p:cNvSpPr>
          <p:nvPr/>
        </p:nvSpPr>
        <p:spPr bwMode="auto">
          <a:xfrm rot="1914268">
            <a:off x="2714625" y="2078038"/>
            <a:ext cx="863600" cy="2016125"/>
          </a:xfrm>
          <a:prstGeom prst="ellipse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737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Primjer stvaranja gomile</a:t>
            </a:r>
          </a:p>
        </p:txBody>
      </p:sp>
      <p:sp>
        <p:nvSpPr>
          <p:cNvPr id="2563079" name="Line 56"/>
          <p:cNvSpPr>
            <a:spLocks noChangeShapeType="1"/>
          </p:cNvSpPr>
          <p:nvPr/>
        </p:nvSpPr>
        <p:spPr bwMode="auto">
          <a:xfrm>
            <a:off x="3297238" y="1989138"/>
            <a:ext cx="28082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080" name="Line 57"/>
          <p:cNvSpPr>
            <a:spLocks noChangeShapeType="1"/>
          </p:cNvSpPr>
          <p:nvPr/>
        </p:nvSpPr>
        <p:spPr bwMode="auto">
          <a:xfrm>
            <a:off x="3944938" y="4868863"/>
            <a:ext cx="18716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081" name="Line 58"/>
          <p:cNvSpPr>
            <a:spLocks noChangeShapeType="1"/>
          </p:cNvSpPr>
          <p:nvPr/>
        </p:nvSpPr>
        <p:spPr bwMode="auto">
          <a:xfrm flipH="1">
            <a:off x="3657600" y="3644900"/>
            <a:ext cx="1712913" cy="647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631825" y="1700213"/>
            <a:ext cx="3665538" cy="2009775"/>
            <a:chOff x="-142" y="1030"/>
            <a:chExt cx="2925" cy="1474"/>
          </a:xfrm>
        </p:grpSpPr>
        <p:sp>
          <p:nvSpPr>
            <p:cNvPr id="2" name="Oval 29"/>
            <p:cNvSpPr/>
            <p:nvPr/>
          </p:nvSpPr>
          <p:spPr bwMode="auto">
            <a:xfrm>
              <a:off x="1118" y="1030"/>
              <a:ext cx="404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10</a:t>
              </a:r>
            </a:p>
          </p:txBody>
        </p:sp>
        <p:sp>
          <p:nvSpPr>
            <p:cNvPr id="3" name="Oval 30"/>
            <p:cNvSpPr/>
            <p:nvPr/>
          </p:nvSpPr>
          <p:spPr bwMode="auto">
            <a:xfrm>
              <a:off x="353" y="1570"/>
              <a:ext cx="404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63</a:t>
              </a:r>
            </a:p>
          </p:txBody>
        </p:sp>
        <p:sp>
          <p:nvSpPr>
            <p:cNvPr id="4" name="Oval 31"/>
            <p:cNvSpPr/>
            <p:nvPr/>
          </p:nvSpPr>
          <p:spPr bwMode="auto">
            <a:xfrm>
              <a:off x="1884" y="1525"/>
              <a:ext cx="404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18</a:t>
              </a:r>
            </a:p>
          </p:txBody>
        </p:sp>
        <p:sp>
          <p:nvSpPr>
            <p:cNvPr id="5" name="Oval 32"/>
            <p:cNvSpPr/>
            <p:nvPr/>
          </p:nvSpPr>
          <p:spPr bwMode="auto">
            <a:xfrm>
              <a:off x="-142" y="2099"/>
              <a:ext cx="405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71</a:t>
              </a:r>
            </a:p>
          </p:txBody>
        </p:sp>
        <p:sp>
          <p:nvSpPr>
            <p:cNvPr id="6" name="Oval 35"/>
            <p:cNvSpPr/>
            <p:nvPr/>
          </p:nvSpPr>
          <p:spPr bwMode="auto">
            <a:xfrm>
              <a:off x="803" y="2099"/>
              <a:ext cx="405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7</a:t>
              </a:r>
            </a:p>
          </p:txBody>
        </p:sp>
        <p:sp>
          <p:nvSpPr>
            <p:cNvPr id="7" name="Oval 36"/>
            <p:cNvSpPr/>
            <p:nvPr/>
          </p:nvSpPr>
          <p:spPr bwMode="auto">
            <a:xfrm>
              <a:off x="1478" y="2099"/>
              <a:ext cx="405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51</a:t>
              </a:r>
            </a:p>
          </p:txBody>
        </p:sp>
        <p:sp>
          <p:nvSpPr>
            <p:cNvPr id="8" name="Oval 39"/>
            <p:cNvSpPr/>
            <p:nvPr/>
          </p:nvSpPr>
          <p:spPr bwMode="auto">
            <a:xfrm>
              <a:off x="2378" y="2099"/>
              <a:ext cx="405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32</a:t>
              </a:r>
            </a:p>
          </p:txBody>
        </p:sp>
        <p:cxnSp>
          <p:nvCxnSpPr>
            <p:cNvPr id="16444" name="Straight Arrow Connector 40"/>
            <p:cNvCxnSpPr>
              <a:cxnSpLocks noChangeShapeType="1"/>
            </p:cNvCxnSpPr>
            <p:nvPr/>
          </p:nvCxnSpPr>
          <p:spPr bwMode="auto">
            <a:xfrm rot="16200000" flipH="1">
              <a:off x="1599" y="1241"/>
              <a:ext cx="208" cy="478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6445" name="Straight Arrow Connector 41"/>
            <p:cNvCxnSpPr>
              <a:cxnSpLocks noChangeShapeType="1"/>
            </p:cNvCxnSpPr>
            <p:nvPr/>
          </p:nvCxnSpPr>
          <p:spPr bwMode="auto">
            <a:xfrm rot="5400000">
              <a:off x="811" y="1264"/>
              <a:ext cx="253" cy="478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6446" name="Straight Arrow Connector 42"/>
            <p:cNvCxnSpPr>
              <a:cxnSpLocks noChangeShapeType="1"/>
            </p:cNvCxnSpPr>
            <p:nvPr/>
          </p:nvCxnSpPr>
          <p:spPr bwMode="auto">
            <a:xfrm rot="5400000">
              <a:off x="187" y="1933"/>
              <a:ext cx="242" cy="208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6447" name="Straight Arrow Connector 43"/>
            <p:cNvCxnSpPr>
              <a:cxnSpLocks noChangeShapeType="1"/>
            </p:cNvCxnSpPr>
            <p:nvPr/>
          </p:nvCxnSpPr>
          <p:spPr bwMode="auto">
            <a:xfrm rot="5400000">
              <a:off x="1739" y="1956"/>
              <a:ext cx="287" cy="118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6448" name="Straight Arrow Connector 44"/>
            <p:cNvCxnSpPr>
              <a:cxnSpLocks noChangeShapeType="1"/>
            </p:cNvCxnSpPr>
            <p:nvPr/>
          </p:nvCxnSpPr>
          <p:spPr bwMode="auto">
            <a:xfrm rot="16200000" flipH="1">
              <a:off x="660" y="1955"/>
              <a:ext cx="242" cy="163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6449" name="Straight Arrow Connector 45"/>
            <p:cNvCxnSpPr>
              <a:cxnSpLocks noChangeShapeType="1"/>
            </p:cNvCxnSpPr>
            <p:nvPr/>
          </p:nvCxnSpPr>
          <p:spPr bwMode="auto">
            <a:xfrm rot="16200000" flipH="1">
              <a:off x="2189" y="1911"/>
              <a:ext cx="287" cy="208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5673725" y="1628775"/>
            <a:ext cx="3665538" cy="2009775"/>
            <a:chOff x="-142" y="1030"/>
            <a:chExt cx="2925" cy="1474"/>
          </a:xfrm>
        </p:grpSpPr>
        <p:sp>
          <p:nvSpPr>
            <p:cNvPr id="9" name="Oval 29"/>
            <p:cNvSpPr/>
            <p:nvPr/>
          </p:nvSpPr>
          <p:spPr bwMode="auto">
            <a:xfrm>
              <a:off x="1118" y="1030"/>
              <a:ext cx="404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10</a:t>
              </a:r>
            </a:p>
          </p:txBody>
        </p:sp>
        <p:sp>
          <p:nvSpPr>
            <p:cNvPr id="10" name="Oval 30"/>
            <p:cNvSpPr/>
            <p:nvPr/>
          </p:nvSpPr>
          <p:spPr bwMode="auto">
            <a:xfrm>
              <a:off x="353" y="1570"/>
              <a:ext cx="404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63</a:t>
              </a:r>
            </a:p>
          </p:txBody>
        </p:sp>
        <p:sp>
          <p:nvSpPr>
            <p:cNvPr id="11" name="Oval 31"/>
            <p:cNvSpPr/>
            <p:nvPr/>
          </p:nvSpPr>
          <p:spPr bwMode="auto">
            <a:xfrm>
              <a:off x="1884" y="1525"/>
              <a:ext cx="404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51</a:t>
              </a:r>
            </a:p>
          </p:txBody>
        </p:sp>
        <p:sp>
          <p:nvSpPr>
            <p:cNvPr id="12" name="Oval 32"/>
            <p:cNvSpPr/>
            <p:nvPr/>
          </p:nvSpPr>
          <p:spPr bwMode="auto">
            <a:xfrm>
              <a:off x="-142" y="2099"/>
              <a:ext cx="405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71</a:t>
              </a:r>
            </a:p>
          </p:txBody>
        </p:sp>
        <p:sp>
          <p:nvSpPr>
            <p:cNvPr id="13" name="Oval 35"/>
            <p:cNvSpPr/>
            <p:nvPr/>
          </p:nvSpPr>
          <p:spPr bwMode="auto">
            <a:xfrm>
              <a:off x="803" y="2099"/>
              <a:ext cx="405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7</a:t>
              </a:r>
            </a:p>
          </p:txBody>
        </p:sp>
        <p:sp>
          <p:nvSpPr>
            <p:cNvPr id="14" name="Oval 36"/>
            <p:cNvSpPr/>
            <p:nvPr/>
          </p:nvSpPr>
          <p:spPr bwMode="auto">
            <a:xfrm>
              <a:off x="1478" y="2099"/>
              <a:ext cx="405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18</a:t>
              </a:r>
            </a:p>
          </p:txBody>
        </p:sp>
        <p:sp>
          <p:nvSpPr>
            <p:cNvPr id="15" name="Oval 39"/>
            <p:cNvSpPr/>
            <p:nvPr/>
          </p:nvSpPr>
          <p:spPr bwMode="auto">
            <a:xfrm>
              <a:off x="2378" y="2099"/>
              <a:ext cx="405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32</a:t>
              </a:r>
            </a:p>
          </p:txBody>
        </p:sp>
        <p:cxnSp>
          <p:nvCxnSpPr>
            <p:cNvPr id="16431" name="Straight Arrow Connector 40"/>
            <p:cNvCxnSpPr>
              <a:cxnSpLocks noChangeShapeType="1"/>
            </p:cNvCxnSpPr>
            <p:nvPr/>
          </p:nvCxnSpPr>
          <p:spPr bwMode="auto">
            <a:xfrm rot="16200000" flipH="1">
              <a:off x="1599" y="1241"/>
              <a:ext cx="208" cy="478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6432" name="Straight Arrow Connector 41"/>
            <p:cNvCxnSpPr>
              <a:cxnSpLocks noChangeShapeType="1"/>
            </p:cNvCxnSpPr>
            <p:nvPr/>
          </p:nvCxnSpPr>
          <p:spPr bwMode="auto">
            <a:xfrm rot="5400000">
              <a:off x="811" y="1264"/>
              <a:ext cx="253" cy="478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6433" name="Straight Arrow Connector 42"/>
            <p:cNvCxnSpPr>
              <a:cxnSpLocks noChangeShapeType="1"/>
            </p:cNvCxnSpPr>
            <p:nvPr/>
          </p:nvCxnSpPr>
          <p:spPr bwMode="auto">
            <a:xfrm rot="5400000">
              <a:off x="187" y="1933"/>
              <a:ext cx="242" cy="208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6434" name="Straight Arrow Connector 43"/>
            <p:cNvCxnSpPr>
              <a:cxnSpLocks noChangeShapeType="1"/>
            </p:cNvCxnSpPr>
            <p:nvPr/>
          </p:nvCxnSpPr>
          <p:spPr bwMode="auto">
            <a:xfrm rot="5400000">
              <a:off x="1739" y="1956"/>
              <a:ext cx="287" cy="118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6435" name="Straight Arrow Connector 44"/>
            <p:cNvCxnSpPr>
              <a:cxnSpLocks noChangeShapeType="1"/>
            </p:cNvCxnSpPr>
            <p:nvPr/>
          </p:nvCxnSpPr>
          <p:spPr bwMode="auto">
            <a:xfrm rot="16200000" flipH="1">
              <a:off x="660" y="1955"/>
              <a:ext cx="242" cy="163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6436" name="Straight Arrow Connector 45"/>
            <p:cNvCxnSpPr>
              <a:cxnSpLocks noChangeShapeType="1"/>
            </p:cNvCxnSpPr>
            <p:nvPr/>
          </p:nvCxnSpPr>
          <p:spPr bwMode="auto">
            <a:xfrm rot="16200000" flipH="1">
              <a:off x="2189" y="1911"/>
              <a:ext cx="287" cy="208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25" name="Group 38"/>
          <p:cNvGrpSpPr>
            <a:grpSpLocks/>
          </p:cNvGrpSpPr>
          <p:nvPr/>
        </p:nvGrpSpPr>
        <p:grpSpPr bwMode="auto">
          <a:xfrm>
            <a:off x="631825" y="4149725"/>
            <a:ext cx="3665538" cy="2009775"/>
            <a:chOff x="-142" y="1030"/>
            <a:chExt cx="2925" cy="1474"/>
          </a:xfrm>
        </p:grpSpPr>
        <p:sp>
          <p:nvSpPr>
            <p:cNvPr id="16" name="Oval 29"/>
            <p:cNvSpPr/>
            <p:nvPr/>
          </p:nvSpPr>
          <p:spPr bwMode="auto">
            <a:xfrm>
              <a:off x="1118" y="1030"/>
              <a:ext cx="404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10</a:t>
              </a:r>
            </a:p>
          </p:txBody>
        </p:sp>
        <p:sp>
          <p:nvSpPr>
            <p:cNvPr id="17" name="Oval 30"/>
            <p:cNvSpPr/>
            <p:nvPr/>
          </p:nvSpPr>
          <p:spPr bwMode="auto">
            <a:xfrm>
              <a:off x="353" y="1570"/>
              <a:ext cx="404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71</a:t>
              </a:r>
            </a:p>
          </p:txBody>
        </p:sp>
        <p:sp>
          <p:nvSpPr>
            <p:cNvPr id="18" name="Oval 31"/>
            <p:cNvSpPr/>
            <p:nvPr/>
          </p:nvSpPr>
          <p:spPr bwMode="auto">
            <a:xfrm>
              <a:off x="1884" y="1525"/>
              <a:ext cx="404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51</a:t>
              </a:r>
            </a:p>
          </p:txBody>
        </p:sp>
        <p:sp>
          <p:nvSpPr>
            <p:cNvPr id="19" name="Oval 32"/>
            <p:cNvSpPr/>
            <p:nvPr/>
          </p:nvSpPr>
          <p:spPr bwMode="auto">
            <a:xfrm>
              <a:off x="-142" y="2099"/>
              <a:ext cx="405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63</a:t>
              </a:r>
            </a:p>
          </p:txBody>
        </p:sp>
        <p:sp>
          <p:nvSpPr>
            <p:cNvPr id="20" name="Oval 35"/>
            <p:cNvSpPr/>
            <p:nvPr/>
          </p:nvSpPr>
          <p:spPr bwMode="auto">
            <a:xfrm>
              <a:off x="803" y="2099"/>
              <a:ext cx="405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7</a:t>
              </a:r>
            </a:p>
          </p:txBody>
        </p:sp>
        <p:sp>
          <p:nvSpPr>
            <p:cNvPr id="21" name="Oval 36"/>
            <p:cNvSpPr/>
            <p:nvPr/>
          </p:nvSpPr>
          <p:spPr bwMode="auto">
            <a:xfrm>
              <a:off x="1478" y="2099"/>
              <a:ext cx="405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18</a:t>
              </a:r>
            </a:p>
          </p:txBody>
        </p:sp>
        <p:sp>
          <p:nvSpPr>
            <p:cNvPr id="22" name="Oval 39"/>
            <p:cNvSpPr/>
            <p:nvPr/>
          </p:nvSpPr>
          <p:spPr bwMode="auto">
            <a:xfrm>
              <a:off x="2378" y="2099"/>
              <a:ext cx="405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32</a:t>
              </a:r>
            </a:p>
          </p:txBody>
        </p:sp>
        <p:cxnSp>
          <p:nvCxnSpPr>
            <p:cNvPr id="16418" name="Straight Arrow Connector 40"/>
            <p:cNvCxnSpPr>
              <a:cxnSpLocks noChangeShapeType="1"/>
            </p:cNvCxnSpPr>
            <p:nvPr/>
          </p:nvCxnSpPr>
          <p:spPr bwMode="auto">
            <a:xfrm rot="16200000" flipH="1">
              <a:off x="1599" y="1241"/>
              <a:ext cx="208" cy="478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6419" name="Straight Arrow Connector 41"/>
            <p:cNvCxnSpPr>
              <a:cxnSpLocks noChangeShapeType="1"/>
            </p:cNvCxnSpPr>
            <p:nvPr/>
          </p:nvCxnSpPr>
          <p:spPr bwMode="auto">
            <a:xfrm rot="5400000">
              <a:off x="811" y="1264"/>
              <a:ext cx="253" cy="478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6420" name="Straight Arrow Connector 42"/>
            <p:cNvCxnSpPr>
              <a:cxnSpLocks noChangeShapeType="1"/>
            </p:cNvCxnSpPr>
            <p:nvPr/>
          </p:nvCxnSpPr>
          <p:spPr bwMode="auto">
            <a:xfrm rot="5400000">
              <a:off x="187" y="1933"/>
              <a:ext cx="242" cy="208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6421" name="Straight Arrow Connector 43"/>
            <p:cNvCxnSpPr>
              <a:cxnSpLocks noChangeShapeType="1"/>
            </p:cNvCxnSpPr>
            <p:nvPr/>
          </p:nvCxnSpPr>
          <p:spPr bwMode="auto">
            <a:xfrm rot="5400000">
              <a:off x="1739" y="1956"/>
              <a:ext cx="287" cy="118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6422" name="Straight Arrow Connector 44"/>
            <p:cNvCxnSpPr>
              <a:cxnSpLocks noChangeShapeType="1"/>
            </p:cNvCxnSpPr>
            <p:nvPr/>
          </p:nvCxnSpPr>
          <p:spPr bwMode="auto">
            <a:xfrm rot="16200000" flipH="1">
              <a:off x="660" y="1955"/>
              <a:ext cx="242" cy="163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6423" name="Straight Arrow Connector 45"/>
            <p:cNvCxnSpPr>
              <a:cxnSpLocks noChangeShapeType="1"/>
            </p:cNvCxnSpPr>
            <p:nvPr/>
          </p:nvCxnSpPr>
          <p:spPr bwMode="auto">
            <a:xfrm rot="16200000" flipH="1">
              <a:off x="2189" y="1911"/>
              <a:ext cx="287" cy="208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26" name="Group 52"/>
          <p:cNvGrpSpPr>
            <a:grpSpLocks/>
          </p:cNvGrpSpPr>
          <p:nvPr/>
        </p:nvGrpSpPr>
        <p:grpSpPr bwMode="auto">
          <a:xfrm>
            <a:off x="5816600" y="4076700"/>
            <a:ext cx="3665538" cy="2009775"/>
            <a:chOff x="-142" y="1030"/>
            <a:chExt cx="2925" cy="1474"/>
          </a:xfrm>
        </p:grpSpPr>
        <p:sp>
          <p:nvSpPr>
            <p:cNvPr id="30" name="Oval 29"/>
            <p:cNvSpPr/>
            <p:nvPr/>
          </p:nvSpPr>
          <p:spPr bwMode="auto">
            <a:xfrm>
              <a:off x="1118" y="1030"/>
              <a:ext cx="404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71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353" y="1570"/>
              <a:ext cx="404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63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884" y="1525"/>
              <a:ext cx="404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51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-142" y="2099"/>
              <a:ext cx="405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10</a:t>
              </a: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803" y="2099"/>
              <a:ext cx="405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7</a:t>
              </a: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1478" y="2099"/>
              <a:ext cx="405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18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2378" y="2099"/>
              <a:ext cx="405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32</a:t>
              </a:r>
            </a:p>
          </p:txBody>
        </p:sp>
        <p:cxnSp>
          <p:nvCxnSpPr>
            <p:cNvPr id="16405" name="Straight Arrow Connector 40"/>
            <p:cNvCxnSpPr>
              <a:cxnSpLocks noChangeShapeType="1"/>
              <a:stCxn id="30" idx="5"/>
              <a:endCxn id="32" idx="1"/>
            </p:cNvCxnSpPr>
            <p:nvPr/>
          </p:nvCxnSpPr>
          <p:spPr bwMode="auto">
            <a:xfrm rot="16200000" flipH="1">
              <a:off x="1599" y="1241"/>
              <a:ext cx="208" cy="478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6406" name="Straight Arrow Connector 41"/>
            <p:cNvCxnSpPr>
              <a:cxnSpLocks noChangeShapeType="1"/>
              <a:stCxn id="30" idx="3"/>
              <a:endCxn id="31" idx="7"/>
            </p:cNvCxnSpPr>
            <p:nvPr/>
          </p:nvCxnSpPr>
          <p:spPr bwMode="auto">
            <a:xfrm rot="5400000">
              <a:off x="811" y="1264"/>
              <a:ext cx="253" cy="478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6407" name="Straight Arrow Connector 42"/>
            <p:cNvCxnSpPr>
              <a:cxnSpLocks noChangeShapeType="1"/>
              <a:stCxn id="31" idx="3"/>
              <a:endCxn id="33" idx="7"/>
            </p:cNvCxnSpPr>
            <p:nvPr/>
          </p:nvCxnSpPr>
          <p:spPr bwMode="auto">
            <a:xfrm rot="5400000">
              <a:off x="187" y="1933"/>
              <a:ext cx="242" cy="208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6408" name="Straight Arrow Connector 43"/>
            <p:cNvCxnSpPr>
              <a:cxnSpLocks noChangeShapeType="1"/>
              <a:stCxn id="32" idx="3"/>
              <a:endCxn id="37" idx="7"/>
            </p:cNvCxnSpPr>
            <p:nvPr/>
          </p:nvCxnSpPr>
          <p:spPr bwMode="auto">
            <a:xfrm rot="5400000">
              <a:off x="1739" y="1956"/>
              <a:ext cx="287" cy="118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6409" name="Straight Arrow Connector 44"/>
            <p:cNvCxnSpPr>
              <a:cxnSpLocks noChangeShapeType="1"/>
              <a:stCxn id="31" idx="5"/>
              <a:endCxn id="36" idx="1"/>
            </p:cNvCxnSpPr>
            <p:nvPr/>
          </p:nvCxnSpPr>
          <p:spPr bwMode="auto">
            <a:xfrm rot="16200000" flipH="1">
              <a:off x="660" y="1955"/>
              <a:ext cx="242" cy="163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6410" name="Straight Arrow Connector 45"/>
            <p:cNvCxnSpPr>
              <a:cxnSpLocks noChangeShapeType="1"/>
              <a:stCxn id="32" idx="5"/>
              <a:endCxn id="40" idx="1"/>
            </p:cNvCxnSpPr>
            <p:nvPr/>
          </p:nvCxnSpPr>
          <p:spPr bwMode="auto">
            <a:xfrm rot="16200000" flipH="1">
              <a:off x="2189" y="1911"/>
              <a:ext cx="287" cy="208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6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6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6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56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6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075" grpId="0" animBg="1"/>
      <p:bldP spid="2563076" grpId="0" animBg="1"/>
      <p:bldP spid="2563077" grpId="0" animBg="1"/>
      <p:bldP spid="2563079" grpId="0" animBg="1"/>
      <p:bldP spid="2563080" grpId="0" animBg="1"/>
      <p:bldP spid="25630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Ubrzanje algoritma</a:t>
            </a:r>
          </a:p>
        </p:txBody>
      </p:sp>
      <p:sp>
        <p:nvSpPr>
          <p:cNvPr id="172544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hr-HR" smtClean="0"/>
              <a:t>za</a:t>
            </a:r>
            <a:r>
              <a:rPr lang="hr-HR" smtClean="0">
                <a:solidFill>
                  <a:srgbClr val="FF0000"/>
                </a:solidFill>
              </a:rPr>
              <a:t>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i="1" smtClean="0"/>
              <a:t> </a:t>
            </a:r>
            <a:r>
              <a:rPr lang="hr-HR" smtClean="0"/>
              <a:t>podataka,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i="1" baseline="30000" smtClean="0">
                <a:solidFill>
                  <a:srgbClr val="FF0000"/>
                </a:solidFill>
                <a:latin typeface="Times New Roman" pitchFamily="18" charset="0"/>
              </a:rPr>
              <a:t>k-1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  n &lt;  2</a:t>
            </a:r>
            <a:r>
              <a:rPr lang="hr-HR" i="1" baseline="30000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smtClean="0"/>
              <a:t> , broj razina je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k =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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log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(n+1)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</a:t>
            </a:r>
          </a:p>
          <a:p>
            <a:r>
              <a:rPr lang="hr-HR" smtClean="0"/>
              <a:t>za najgori slučaj broj iteracija u</a:t>
            </a:r>
            <a:r>
              <a:rPr lang="hr-HR" smtClean="0">
                <a:latin typeface="Times New Roman" pitchFamily="18" charset="0"/>
              </a:rPr>
              <a:t>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podesi</a:t>
            </a:r>
            <a:r>
              <a:rPr lang="hr-HR" smtClean="0">
                <a:latin typeface="Courier New" pitchFamily="49" charset="0"/>
              </a:rPr>
              <a:t> </a:t>
            </a:r>
            <a:r>
              <a:rPr lang="hr-HR" smtClean="0"/>
              <a:t>iznosi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k-i</a:t>
            </a:r>
            <a:r>
              <a:rPr lang="hr-HR" i="1" smtClean="0">
                <a:latin typeface="Times New Roman" pitchFamily="18" charset="0"/>
              </a:rPr>
              <a:t> </a:t>
            </a:r>
            <a:r>
              <a:rPr lang="hr-HR" smtClean="0"/>
              <a:t>za čvor na razini</a:t>
            </a:r>
            <a:r>
              <a:rPr lang="hr-HR" smtClean="0">
                <a:latin typeface="Times New Roman" pitchFamily="18" charset="0"/>
              </a:rPr>
              <a:t>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hr-HR" i="1" smtClean="0"/>
              <a:t> </a:t>
            </a:r>
            <a:r>
              <a:rPr lang="hr-HR" smtClean="0"/>
              <a:t>gdje ima najviše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i="1" baseline="30000" smtClean="0">
                <a:solidFill>
                  <a:srgbClr val="FF0000"/>
                </a:solidFill>
                <a:latin typeface="Times New Roman" pitchFamily="18" charset="0"/>
              </a:rPr>
              <a:t>i-1</a:t>
            </a:r>
            <a:r>
              <a:rPr lang="hr-HR" i="1" smtClean="0">
                <a:latin typeface="Times New Roman" pitchFamily="18" charset="0"/>
              </a:rPr>
              <a:t> </a:t>
            </a:r>
            <a:r>
              <a:rPr lang="hr-HR" smtClean="0"/>
              <a:t>čvorova</a:t>
            </a:r>
          </a:p>
          <a:p>
            <a:pPr lvl="1"/>
            <a:r>
              <a:rPr lang="hr-HR" smtClean="0"/>
              <a:t>vrijeme izvođenja za</a:t>
            </a:r>
            <a:r>
              <a:rPr lang="hr-HR" smtClean="0">
                <a:latin typeface="Times New Roman" pitchFamily="18" charset="0"/>
              </a:rPr>
              <a:t>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stvori_gomilu</a:t>
            </a:r>
            <a:r>
              <a:rPr lang="hr-HR" smtClean="0"/>
              <a:t> je:</a:t>
            </a:r>
          </a:p>
          <a:p>
            <a:pPr lvl="1">
              <a:buFont typeface="Wingdings" pitchFamily="2" charset="2"/>
              <a:buNone/>
            </a:pPr>
            <a:r>
              <a:rPr lang="hr-HR" i="1" smtClean="0"/>
              <a:t>  </a:t>
            </a:r>
          </a:p>
          <a:p>
            <a:pPr lvl="1">
              <a:buFont typeface="Wingdings" pitchFamily="2" charset="2"/>
              <a:buNone/>
            </a:pPr>
            <a:endParaRPr lang="hr-HR" i="1" smtClean="0"/>
          </a:p>
          <a:p>
            <a:pPr lvl="1"/>
            <a:r>
              <a:rPr lang="hr-HR" smtClean="0"/>
              <a:t>slijedi ekvivalentni izraz kad se izbaci faktor </a:t>
            </a:r>
            <a:r>
              <a:rPr lang="hr-HR" sz="2800" i="1" smtClean="0">
                <a:latin typeface="Times New Roman" pitchFamily="18" charset="0"/>
              </a:rPr>
              <a:t>0</a:t>
            </a:r>
            <a:r>
              <a:rPr lang="hr-HR" smtClean="0"/>
              <a:t> i obrne redoslijed sumacije: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136650" y="2938463"/>
          <a:ext cx="1689100" cy="927100"/>
        </p:xfrm>
        <a:graphic>
          <a:graphicData uri="http://schemas.openxmlformats.org/presentationml/2006/ole">
            <p:oleObj spid="_x0000_s2050" name="Equation" r:id="rId4" imgW="787320" imgH="431640" progId="Equation.3">
              <p:embed/>
            </p:oleObj>
          </a:graphicData>
        </a:graphic>
      </p:graphicFrame>
      <p:sp>
        <p:nvSpPr>
          <p:cNvPr id="2565125" name="AutoShape 5"/>
          <p:cNvSpPr>
            <a:spLocks noChangeArrowheads="1"/>
          </p:cNvSpPr>
          <p:nvPr/>
        </p:nvSpPr>
        <p:spPr bwMode="auto">
          <a:xfrm>
            <a:off x="4068763" y="2944813"/>
            <a:ext cx="4895850" cy="792162"/>
          </a:xfrm>
          <a:prstGeom prst="wedgeRoundRectCallout">
            <a:avLst>
              <a:gd name="adj1" fmla="val -75657"/>
              <a:gd name="adj2" fmla="val -6494"/>
              <a:gd name="adj3" fmla="val 16667"/>
            </a:avLst>
          </a:prstGeom>
          <a:solidFill>
            <a:schemeClr val="hlink">
              <a:alpha val="39999"/>
            </a:schemeClr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hr-HR" sz="24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eksponent se mijenja od </a:t>
            </a:r>
            <a:r>
              <a:rPr lang="hr-HR" sz="2400" b="0" i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0</a:t>
            </a:r>
            <a:r>
              <a:rPr lang="hr-HR" sz="24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 do </a:t>
            </a:r>
            <a:r>
              <a:rPr lang="hr-HR" sz="2400" b="0" i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k -1</a:t>
            </a:r>
            <a:r>
              <a:rPr lang="hr-HR" sz="24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,</a:t>
            </a:r>
            <a:br>
              <a:rPr lang="hr-HR" sz="24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</a:br>
            <a:r>
              <a:rPr lang="hr-HR" sz="24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a faktor od </a:t>
            </a:r>
            <a:r>
              <a:rPr lang="hr-HR" sz="2400" b="0" i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k -1</a:t>
            </a:r>
            <a:r>
              <a:rPr lang="hr-HR" sz="24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 do </a:t>
            </a:r>
            <a:r>
              <a:rPr lang="hr-HR" sz="2400" b="0" i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0</a:t>
            </a:r>
          </a:p>
        </p:txBody>
      </p:sp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1857375" y="4437063"/>
          <a:ext cx="6157913" cy="927100"/>
        </p:xfrm>
        <a:graphic>
          <a:graphicData uri="http://schemas.openxmlformats.org/presentationml/2006/ole">
            <p:oleObj spid="_x0000_s2051" name="Equation" r:id="rId5" imgW="2869920" imgH="431640" progId="Equation.3">
              <p:embed/>
            </p:oleObj>
          </a:graphicData>
        </a:graphic>
      </p:graphicFrame>
      <p:sp>
        <p:nvSpPr>
          <p:cNvPr id="2565127" name="AutoShape 7"/>
          <p:cNvSpPr>
            <a:spLocks noChangeArrowheads="1"/>
          </p:cNvSpPr>
          <p:nvPr/>
        </p:nvSpPr>
        <p:spPr bwMode="auto">
          <a:xfrm>
            <a:off x="2576513" y="5734050"/>
            <a:ext cx="1727200" cy="574675"/>
          </a:xfrm>
          <a:prstGeom prst="wedgeRoundRectCallout">
            <a:avLst>
              <a:gd name="adj1" fmla="val 29870"/>
              <a:gd name="adj2" fmla="val -151380"/>
              <a:gd name="adj3" fmla="val 16667"/>
            </a:avLst>
          </a:prstGeom>
          <a:solidFill>
            <a:schemeClr val="hlink">
              <a:alpha val="39999"/>
            </a:schemeClr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hr-HR" sz="2800" b="0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hr-HR" sz="2800" b="0" i="1" baseline="30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k-1</a:t>
            </a:r>
            <a:r>
              <a:rPr lang="hr-HR" sz="2800" b="0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</a:t>
            </a:r>
            <a:r>
              <a:rPr lang="hr-HR" sz="2800" b="0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</a:t>
            </a:r>
            <a:r>
              <a:rPr lang="hr-HR" sz="2800" b="0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n </a:t>
            </a:r>
          </a:p>
        </p:txBody>
      </p:sp>
      <p:sp>
        <p:nvSpPr>
          <p:cNvPr id="2565128" name="AutoShape 8"/>
          <p:cNvSpPr>
            <a:spLocks noChangeArrowheads="1"/>
          </p:cNvSpPr>
          <p:nvPr/>
        </p:nvSpPr>
        <p:spPr bwMode="auto">
          <a:xfrm>
            <a:off x="6248400" y="5516563"/>
            <a:ext cx="2087563" cy="792162"/>
          </a:xfrm>
          <a:prstGeom prst="wedgeRoundRectCallout">
            <a:avLst>
              <a:gd name="adj1" fmla="val -45208"/>
              <a:gd name="adj2" fmla="val -92486"/>
              <a:gd name="adj3" fmla="val 16667"/>
            </a:avLst>
          </a:prstGeom>
          <a:solidFill>
            <a:schemeClr val="hlink">
              <a:alpha val="39999"/>
            </a:schemeClr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hr-HR" sz="24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suma reda teži prema </a:t>
            </a:r>
            <a:r>
              <a:rPr lang="hr-HR" sz="2400" b="0" i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Ubrzanje algoritma</a:t>
            </a:r>
          </a:p>
        </p:txBody>
      </p:sp>
      <p:sp>
        <p:nvSpPr>
          <p:cNvPr id="172749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hr-HR" smtClean="0"/>
              <a:t>vrijeme izvođenja za najgori slučaj algoritma</a:t>
            </a:r>
            <a:r>
              <a:rPr lang="hr-HR" smtClean="0">
                <a:latin typeface="Times New Roman" pitchFamily="18" charset="0"/>
              </a:rPr>
              <a:t>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stvori_gomilu</a:t>
            </a:r>
            <a:r>
              <a:rPr lang="hr-HR" smtClean="0">
                <a:latin typeface="Courier New" pitchFamily="49" charset="0"/>
              </a:rPr>
              <a:t> </a:t>
            </a:r>
            <a:r>
              <a:rPr lang="hr-HR" smtClean="0"/>
              <a:t>je 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O(n)</a:t>
            </a:r>
            <a:r>
              <a:rPr lang="hr-HR" smtClean="0">
                <a:latin typeface="Times New Roman" pitchFamily="18" charset="0"/>
              </a:rPr>
              <a:t>,</a:t>
            </a:r>
            <a:r>
              <a:rPr lang="hr-HR" smtClean="0"/>
              <a:t> što je za red veličine bolje od 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O(n log</a:t>
            </a:r>
            <a:r>
              <a:rPr lang="hr-HR" sz="3200" i="1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 n)</a:t>
            </a:r>
            <a:r>
              <a:rPr lang="hr-HR" smtClean="0"/>
              <a:t> za uzastopno korištenje funkcije</a:t>
            </a:r>
            <a:r>
              <a:rPr lang="hr-HR" smtClean="0">
                <a:latin typeface="Arial" charset="0"/>
              </a:rPr>
              <a:t>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ubaci</a:t>
            </a:r>
            <a:endParaRPr lang="hr-HR" smtClean="0"/>
          </a:p>
          <a:p>
            <a:r>
              <a:rPr lang="hr-HR" smtClean="0"/>
              <a:t>funkcija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stvori_gomilu</a:t>
            </a:r>
            <a:r>
              <a:rPr lang="hr-HR" smtClean="0">
                <a:latin typeface="Courier New" pitchFamily="49" charset="0"/>
              </a:rPr>
              <a:t> </a:t>
            </a:r>
            <a:r>
              <a:rPr lang="hr-HR" smtClean="0"/>
              <a:t>traži da su svi elementi za stvaranje gomile već prisutni, dok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ubaci</a:t>
            </a:r>
            <a:r>
              <a:rPr lang="hr-HR" i="1" smtClean="0"/>
              <a:t> </a:t>
            </a:r>
            <a:r>
              <a:rPr lang="hr-HR" smtClean="0"/>
              <a:t>može ubaciti novi element u gomilu bilo kada</a:t>
            </a:r>
            <a:endParaRPr lang="hr-HR" smtClean="0">
              <a:latin typeface="Arial" charset="0"/>
            </a:endParaRPr>
          </a:p>
          <a:p>
            <a:pPr lvl="1"/>
            <a:r>
              <a:rPr lang="hr-HR" smtClean="0"/>
              <a:t>funkcije koje gomila treba brzo obaviti i radi kojih je napravljena ta struktura podataka su ubacivanje novih i brisanje najvećeg elementa iz skupa podataka</a:t>
            </a:r>
            <a:endParaRPr lang="hr-HR" smtClean="0">
              <a:latin typeface="Arial" charset="0"/>
            </a:endParaRPr>
          </a:p>
          <a:p>
            <a:pPr lvl="1"/>
            <a:r>
              <a:rPr lang="hr-HR" smtClean="0"/>
              <a:t>brisanje najvećeg podatka obavlja se izbacivanjem korijena i pozivanjem funkcije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podesi</a:t>
            </a:r>
            <a:r>
              <a:rPr lang="hr-HR" smtClean="0"/>
              <a:t>, a ubacivanje novih radi se funkcijom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ubaci</a:t>
            </a:r>
          </a:p>
          <a:p>
            <a:pPr lvl="2"/>
            <a:r>
              <a:rPr lang="hr-HR" smtClean="0"/>
              <a:t>tako se postiže da se obje željene funkcije obavljaju u vremenu</a:t>
            </a:r>
            <a:r>
              <a:rPr lang="hr-HR" smtClean="0">
                <a:latin typeface="Times New Roman" pitchFamily="18" charset="0"/>
              </a:rPr>
              <a:t> </a:t>
            </a:r>
            <a:r>
              <a:rPr lang="hr-HR" sz="2400" b="1" i="1" smtClean="0">
                <a:solidFill>
                  <a:srgbClr val="FF0000"/>
                </a:solidFill>
                <a:latin typeface="Times New Roman" pitchFamily="18" charset="0"/>
              </a:rPr>
              <a:t>O(log</a:t>
            </a:r>
            <a:r>
              <a:rPr lang="hr-HR" sz="2400" b="1" i="1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sz="2400" b="1" i="1" smtClean="0">
                <a:solidFill>
                  <a:srgbClr val="FF0000"/>
                </a:solidFill>
                <a:latin typeface="Times New Roman" pitchFamily="18" charset="0"/>
              </a:rPr>
              <a:t> n)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Ubrzanje algoritma</a:t>
            </a:r>
          </a:p>
        </p:txBody>
      </p:sp>
      <p:sp>
        <p:nvSpPr>
          <p:cNvPr id="256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gomila može biti napravljena za razne relacije njenih elemenata</a:t>
            </a:r>
          </a:p>
          <a:p>
            <a:pPr lvl="1">
              <a:defRPr/>
            </a:pPr>
            <a:r>
              <a:rPr lang="hr-HR" smtClean="0"/>
              <a:t>gomilu s relacijom </a:t>
            </a:r>
            <a:r>
              <a:rPr lang="hr-HR" b="1" smtClean="0"/>
              <a:t>veći od</a:t>
            </a:r>
            <a:r>
              <a:rPr lang="hr-HR" smtClean="0"/>
              <a:t> zovemo </a:t>
            </a:r>
            <a:r>
              <a:rPr lang="hr-HR" i="1" smtClean="0"/>
              <a:t>max heap</a:t>
            </a:r>
            <a:r>
              <a:rPr lang="hr-HR" smtClean="0"/>
              <a:t> </a:t>
            </a:r>
          </a:p>
          <a:p>
            <a:pPr lvl="1">
              <a:defRPr/>
            </a:pPr>
            <a:r>
              <a:rPr lang="hr-HR" smtClean="0"/>
              <a:t>gomilu s relacijom </a:t>
            </a:r>
            <a:r>
              <a:rPr lang="hr-HR" b="1" smtClean="0"/>
              <a:t>manji od </a:t>
            </a:r>
            <a:r>
              <a:rPr lang="hr-HR" smtClean="0"/>
              <a:t>zovemo </a:t>
            </a:r>
            <a:r>
              <a:rPr lang="hr-HR" i="1" smtClean="0"/>
              <a:t>min heap</a:t>
            </a:r>
            <a:endParaRPr lang="hr-HR" smtClean="0"/>
          </a:p>
          <a:p>
            <a:pPr>
              <a:defRPr/>
            </a:pPr>
            <a:endParaRPr lang="hr-HR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Sortiranje gomilom</a:t>
            </a:r>
            <a:endParaRPr lang="en-US"/>
          </a:p>
        </p:txBody>
      </p:sp>
      <p:sp>
        <p:nvSpPr>
          <p:cNvPr id="17295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hr-HR" sz="3200" smtClean="0"/>
              <a:t>heap sort:</a:t>
            </a:r>
          </a:p>
          <a:p>
            <a:pPr lvl="1"/>
            <a:r>
              <a:rPr lang="hr-HR" sz="2800" smtClean="0"/>
              <a:t>element s vrha gomile zamjenjuje se s posljednjim elementom polja</a:t>
            </a:r>
          </a:p>
          <a:p>
            <a:pPr lvl="1"/>
            <a:r>
              <a:rPr lang="hr-HR" sz="2800" smtClean="0"/>
              <a:t>gomila se skraćuje za 1 element i podešava</a:t>
            </a:r>
          </a:p>
          <a:p>
            <a:r>
              <a:rPr lang="hr-HR" sz="3200" smtClean="0"/>
              <a:t>složenost podešavanja je 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O(log</a:t>
            </a:r>
            <a:r>
              <a:rPr lang="hr-HR" sz="3200" i="1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n)</a:t>
            </a:r>
          </a:p>
          <a:p>
            <a:r>
              <a:rPr lang="hr-HR" sz="3200" smtClean="0"/>
              <a:t>to se obavlja </a:t>
            </a:r>
            <a:r>
              <a:rPr lang="hr-HR" sz="3200" b="1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z="3200" smtClean="0">
                <a:latin typeface="Times New Roman" pitchFamily="18" charset="0"/>
              </a:rPr>
              <a:t> </a:t>
            </a:r>
            <a:r>
              <a:rPr lang="hr-HR" sz="3200" smtClean="0"/>
              <a:t>puta pa je složenost sorta</a:t>
            </a:r>
            <a:r>
              <a:rPr lang="hr-HR" sz="3200" smtClean="0">
                <a:latin typeface="Times New Roman" pitchFamily="18" charset="0"/>
              </a:rPr>
              <a:t> 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O(nlog</a:t>
            </a:r>
            <a:r>
              <a:rPr lang="hr-HR" sz="3200" i="1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n)</a:t>
            </a:r>
            <a:endParaRPr lang="hr-HR" sz="3200" smtClean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hr-HR" sz="3200" smtClean="0"/>
              <a:t>razlika u vremenu izvođenja za različite redove veličine složenosti postane značajna za veliki </a:t>
            </a:r>
            <a:r>
              <a:rPr lang="hr-HR" sz="3200" b="1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endParaRPr lang="hr-HR" sz="3200" smtClean="0"/>
          </a:p>
          <a:p>
            <a:pPr lvl="1">
              <a:buFont typeface="Wingdings" pitchFamily="2" charset="2"/>
              <a:buNone/>
            </a:pPr>
            <a:endParaRPr lang="hr-HR" sz="2800" smtClean="0"/>
          </a:p>
        </p:txBody>
      </p:sp>
      <p:sp>
        <p:nvSpPr>
          <p:cNvPr id="2571268" name="Rectangle 4"/>
          <p:cNvSpPr>
            <a:spLocks noChangeArrowheads="1"/>
          </p:cNvSpPr>
          <p:nvPr/>
        </p:nvSpPr>
        <p:spPr bwMode="auto">
          <a:xfrm>
            <a:off x="6964363" y="5859463"/>
            <a:ext cx="2535237" cy="473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105000"/>
              </a:lnSpc>
              <a:buClr>
                <a:srgbClr val="FF0000"/>
              </a:buClr>
              <a:buSzPct val="75000"/>
              <a:defRPr/>
            </a:pPr>
            <a:r>
              <a:rPr lang="hr-HR" sz="2400" b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</a:t>
            </a:r>
            <a:r>
              <a:rPr lang="hr-HR" sz="2400" b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Sortovi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</a:p>
        </p:txBody>
      </p:sp>
      <p:sp>
        <p:nvSpPr>
          <p:cNvPr id="1731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33400" indent="-533400"/>
            <a:r>
              <a:rPr lang="sr-Latn-CS" smtClean="0"/>
              <a:t>Zadan je niz ulaznih podataka:</a:t>
            </a:r>
          </a:p>
          <a:p>
            <a:pPr marL="914400" lvl="1" indent="-457200" algn="ctr">
              <a:buFont typeface="Wingdings" pitchFamily="2" charset="2"/>
              <a:buNone/>
            </a:pPr>
            <a:r>
              <a:rPr lang="sr-Latn-CS" sz="3200" b="1" smtClean="0">
                <a:solidFill>
                  <a:srgbClr val="FF0000"/>
                </a:solidFill>
              </a:rPr>
              <a:t>	12, 15, 5, 3, 7, 2 18, 11, 4, 10</a:t>
            </a:r>
          </a:p>
          <a:p>
            <a:pPr marL="914400" lvl="1" indent="-457200">
              <a:buFont typeface="Wingdings" pitchFamily="2" charset="2"/>
              <a:buAutoNum type="alphaLcParenR"/>
            </a:pPr>
            <a:r>
              <a:rPr lang="sr-Latn-CS" smtClean="0"/>
              <a:t>treba nacrtati potpuno binarno stablo koje je nastalo slijednim upisom ulaznih podataka</a:t>
            </a:r>
          </a:p>
          <a:p>
            <a:pPr marL="914400" lvl="1" indent="-457200">
              <a:buFont typeface="Wingdings" pitchFamily="2" charset="2"/>
              <a:buAutoNum type="alphaLcParenR"/>
            </a:pPr>
            <a:r>
              <a:rPr lang="sr-Latn-CS" smtClean="0"/>
              <a:t>treba nacrtati podatkovnu strukturu gomila u koju su pohranjeni ulazni podaci</a:t>
            </a:r>
          </a:p>
          <a:p>
            <a:pPr marL="914400" lvl="1" indent="-457200">
              <a:buFont typeface="Wingdings" pitchFamily="2" charset="2"/>
              <a:buAutoNum type="alphaLcParenR"/>
            </a:pPr>
            <a:r>
              <a:rPr lang="sr-Latn-CS" smtClean="0"/>
              <a:t>koliko iznosi apriorno vrijeme izvođenja za pretvorbu potpunog binarnog stabla u strukturu gomila?</a:t>
            </a:r>
          </a:p>
          <a:p>
            <a:pPr marL="914400" lvl="1" indent="-457200">
              <a:buFont typeface="Wingdings" pitchFamily="2" charset="2"/>
              <a:buAutoNum type="alphaLcParenR"/>
            </a:pPr>
            <a:endParaRPr lang="sr-Latn-CS" smtClean="0"/>
          </a:p>
          <a:p>
            <a:pPr marL="533400" indent="-533400"/>
            <a:endParaRPr lang="sr-Latn-CS" smtClean="0">
              <a:latin typeface="Courier New" pitchFamily="49" charset="0"/>
            </a:endParaRPr>
          </a:p>
          <a:p>
            <a:pPr marL="914400" lvl="1" indent="-457200"/>
            <a:endParaRPr lang="sr-Latn-CS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</a:p>
        </p:txBody>
      </p:sp>
      <p:sp>
        <p:nvSpPr>
          <p:cNvPr id="257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defRPr/>
            </a:pPr>
            <a:r>
              <a:rPr lang="sr-Latn-CS" smtClean="0"/>
              <a:t>Zadan je niz ulaznih podataka tipa </a:t>
            </a:r>
            <a:r>
              <a:rPr lang="sr-Latn-CS" b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sr-Latn-CS" smtClean="0"/>
              <a:t>:</a:t>
            </a:r>
          </a:p>
          <a:p>
            <a:pPr marL="914400" lvl="1" indent="-457200" algn="ctr">
              <a:buFont typeface="Wingdings" pitchFamily="2" charset="2"/>
              <a:buNone/>
              <a:defRPr/>
            </a:pPr>
            <a:r>
              <a:rPr lang="sr-Latn-CS" sz="3200" b="1" smtClean="0">
                <a:solidFill>
                  <a:srgbClr val="FF0000"/>
                </a:solidFill>
              </a:rPr>
              <a:t>12, 5, 4, 10, 7, 8 11</a:t>
            </a:r>
          </a:p>
          <a:p>
            <a:pPr marL="914400" lvl="1" indent="-457200">
              <a:buFont typeface="Wingdings" pitchFamily="2" charset="2"/>
              <a:buAutoNum type="alphaLcParenR"/>
              <a:defRPr/>
            </a:pPr>
            <a:r>
              <a:rPr lang="sr-Latn-CS" smtClean="0"/>
              <a:t>treba nacrtati stablo koje predstavlja strukturu </a:t>
            </a:r>
            <a:r>
              <a:rPr lang="sr-Latn-CS" i="1" smtClean="0"/>
              <a:t>gomila</a:t>
            </a:r>
            <a:r>
              <a:rPr lang="sr-Latn-CS" smtClean="0"/>
              <a:t>, takvu da omogućuje rješenje zadatka pod b)</a:t>
            </a:r>
            <a:endParaRPr lang="sr-Latn-CS" i="1" smtClean="0"/>
          </a:p>
          <a:p>
            <a:pPr marL="914400" lvl="1" indent="-457200">
              <a:buFont typeface="Wingdings" pitchFamily="2" charset="2"/>
              <a:buAutoNum type="alphaLcParenR"/>
              <a:defRPr/>
            </a:pPr>
            <a:r>
              <a:rPr lang="sr-Latn-CS" smtClean="0"/>
              <a:t>treba ilustrirati kako radi silazno sortiranje korištenjem strukture gomila (</a:t>
            </a:r>
            <a:r>
              <a:rPr lang="sr-Latn-CS" i="1" smtClean="0"/>
              <a:t>heap sort</a:t>
            </a:r>
            <a:r>
              <a:rPr lang="sr-Latn-CS" smtClean="0"/>
              <a:t>)</a:t>
            </a:r>
          </a:p>
          <a:p>
            <a:pPr marL="914400" lvl="1" indent="-457200">
              <a:buFont typeface="Wingdings" pitchFamily="2" charset="2"/>
              <a:buAutoNum type="alphaLcParenR"/>
              <a:defRPr/>
            </a:pPr>
            <a:r>
              <a:rPr lang="sr-Latn-CS" smtClean="0"/>
              <a:t>koliko je apriorno vrijeme potrebno za sortiranje </a:t>
            </a:r>
            <a:r>
              <a:rPr lang="sr-Latn-CS" sz="2800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sr-Latn-CS" smtClean="0"/>
              <a:t> podataka?</a:t>
            </a:r>
          </a:p>
          <a:p>
            <a:pPr marL="533400" indent="-533400">
              <a:defRPr/>
            </a:pPr>
            <a:endParaRPr lang="hr-HR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33400" indent="-533400"/>
            <a:r>
              <a:rPr lang="hr-HR" smtClean="0"/>
              <a:t>Napisati program koji će u cjelobrojnom polju od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hr-HR" smtClean="0"/>
              <a:t> članova pronaći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k</a:t>
            </a:r>
            <a:r>
              <a:rPr lang="hr-HR" smtClean="0"/>
              <a:t>-ti najveći član polja.</a:t>
            </a:r>
          </a:p>
          <a:p>
            <a:pPr marL="914400" lvl="1" indent="-457200">
              <a:buFont typeface="Wingdings" pitchFamily="2" charset="2"/>
              <a:buAutoNum type="alphaLcParenR"/>
            </a:pPr>
            <a:r>
              <a:rPr lang="hr-HR" smtClean="0"/>
              <a:t>Učitano polje sortirati po padajućim vrijednostima i ispisati član s indeksom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k-1</a:t>
            </a:r>
            <a:r>
              <a:rPr lang="hr-HR" smtClean="0"/>
              <a:t>.</a:t>
            </a:r>
          </a:p>
          <a:p>
            <a:pPr marL="914400" lvl="1" indent="-457200">
              <a:buFont typeface="Wingdings" pitchFamily="2" charset="2"/>
              <a:buAutoNum type="alphaLcParenR"/>
            </a:pPr>
            <a:r>
              <a:rPr lang="hr-HR" smtClean="0"/>
              <a:t>Učitati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k</a:t>
            </a:r>
            <a:r>
              <a:rPr lang="hr-HR" smtClean="0"/>
              <a:t> članova polja, sortirati ih po padajućim vrijednostima. Učitavati preostale članove polja. Ako je pojedini član manji od onoga s indeksom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k-1</a:t>
            </a:r>
            <a:r>
              <a:rPr lang="hr-HR" smtClean="0"/>
              <a:t>, ignorirati ga, ako je veći umetnuti ga na pravo mjesto, a izbaciti član polja koji bi sad imao indeks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k</a:t>
            </a:r>
            <a:r>
              <a:rPr lang="hr-HR" smtClean="0"/>
              <a:t>.</a:t>
            </a:r>
          </a:p>
          <a:p>
            <a:pPr marL="914400" lvl="1" indent="-457200">
              <a:buFont typeface="Wingdings" pitchFamily="2" charset="2"/>
              <a:buAutoNum type="alphaLcParenR"/>
            </a:pPr>
            <a:r>
              <a:rPr lang="hr-HR" smtClean="0"/>
              <a:t>Varirati postupke sortiranja te odrediti pripadna apriorna vremena i izmjeriti aposteriorna vremena izvođenja.</a:t>
            </a:r>
          </a:p>
          <a:p>
            <a:pPr marL="533400" indent="-533400"/>
            <a:r>
              <a:rPr lang="hr-HR" smtClean="0"/>
              <a:t>Odrediti apriorna vremena trajanja, a izmjeriti aposteriorna vremena. Varirati postupak sortiranja.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Creative Commons</a:t>
            </a:r>
          </a:p>
        </p:txBody>
      </p:sp>
      <p:sp>
        <p:nvSpPr>
          <p:cNvPr id="259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3" y="981075"/>
            <a:ext cx="7704137" cy="345598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hr-HR" sz="2000" b="1" smtClean="0"/>
              <a:t>slobodno smijete: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dijeliti</a:t>
            </a:r>
            <a:r>
              <a:rPr lang="hr-HR" sz="1800" smtClean="0"/>
              <a:t> — umnožavati, distribuirati i javnosti priopćavati djelo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remiksirati</a:t>
            </a:r>
            <a:r>
              <a:rPr lang="hr-HR" sz="1800" smtClean="0"/>
              <a:t> — prerađivati djelo </a:t>
            </a:r>
          </a:p>
          <a:p>
            <a:pPr>
              <a:lnSpc>
                <a:spcPct val="95000"/>
              </a:lnSpc>
            </a:pPr>
            <a:r>
              <a:rPr lang="hr-HR" sz="2000" b="1" smtClean="0"/>
              <a:t>pod sljedećim uvjetima: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imenovanje</a:t>
            </a:r>
            <a:r>
              <a:rPr lang="hr-HR" sz="1800" smtClean="0"/>
              <a:t>. Morate priznati i označiti autorstvo djela na način kako je specificirao autor ili davatelj licence (ali ne način koji bi sugerirao da Vi ili Vaše korištenje njegova djela imate njegovu izravnu podršku).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nekomercijalno</a:t>
            </a:r>
            <a:r>
              <a:rPr lang="hr-HR" sz="1800" smtClean="0"/>
              <a:t>. Ovo djelo ne smijete koristiti u komercijalne svrhe.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dijeli pod istim uvjetima</a:t>
            </a:r>
            <a:r>
              <a:rPr lang="hr-HR" sz="1800" smtClean="0"/>
              <a:t>. Ako ovo djelo izmijenite, preoblikujete ili stvarate koristeći ga, preradu možete distribuirati samo pod licencom koja je ista ili slična ovoj. </a:t>
            </a:r>
          </a:p>
        </p:txBody>
      </p:sp>
      <p:pic>
        <p:nvPicPr>
          <p:cNvPr id="7172" name="Picture 4" descr="The image “http://creativecommons.org/images/deed/share.png” cannot be displayed, because it contains error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938" y="105092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The image “http://creativecommons.org/images/deed/remix.png” cannot be displayed, because it contains error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3938" y="169862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 descr="The image “http://creativecommons.org/images/deed/by.png” cannot be displayed, because it contains errors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3938" y="241935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The image “http://creativecommons.org/images/deed/nc.png” cannot be displayed, because it contains errors.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3938" y="2995613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 descr="The image “http://creativecommons.org/images/deed/sa.png” cannot be displayed, because it contains errors.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3938" y="357187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88950" y="4797425"/>
            <a:ext cx="9072563" cy="1301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800" b="0">
                <a:latin typeface="Arial Narrow" pitchFamily="34" charset="0"/>
              </a:rPr>
              <a:t>U slučaju daljnjeg korištenja ili distribuiranja morate drugima jasno dati do znanja licencne uvjete ovog djela. Najbolji način da to učinite je linkom na ovu internetsku stranicu. </a:t>
            </a:r>
          </a:p>
          <a:p>
            <a:r>
              <a:rPr lang="hr-HR" sz="1800" b="0">
                <a:latin typeface="Arial Narrow" pitchFamily="34" charset="0"/>
              </a:rPr>
              <a:t>Od svakog od gornjih uvjeta moguće je odstupiti, ako dobijete dopuštenje nositelja autorskog prava. </a:t>
            </a:r>
          </a:p>
          <a:p>
            <a:r>
              <a:rPr lang="hr-HR" sz="1800" b="0">
                <a:latin typeface="Arial Narrow" pitchFamily="34" charset="0"/>
              </a:rPr>
              <a:t>Ništa u ovoj licenci ne narušava ili ograničava autorova moralna prava.</a:t>
            </a: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560388" y="6121400"/>
            <a:ext cx="9072562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hr-HR" sz="1400" b="0">
                <a:latin typeface="Arial Narrow" pitchFamily="34" charset="0"/>
              </a:rPr>
              <a:t>Tekst licencije preuzet je s http://creativecommons.org/.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7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Gomila</a:t>
            </a:r>
          </a:p>
          <a:p>
            <a:pPr>
              <a:defRPr/>
            </a:pPr>
            <a:r>
              <a:rPr lang="hr-HR" smtClean="0"/>
              <a:t>Sortiranje gomilom</a:t>
            </a:r>
          </a:p>
        </p:txBody>
      </p:sp>
      <p:sp>
        <p:nvSpPr>
          <p:cNvPr id="14817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hr-HR" sz="5400" smtClean="0"/>
              <a:t>Gomila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Osnovni pojmovi</a:t>
            </a:r>
          </a:p>
        </p:txBody>
      </p:sp>
      <p:sp>
        <p:nvSpPr>
          <p:cNvPr id="171520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>
                <a:solidFill>
                  <a:srgbClr val="FF0000"/>
                </a:solidFill>
              </a:rPr>
              <a:t>prioritetni red</a:t>
            </a:r>
            <a:r>
              <a:rPr lang="hr-HR" smtClean="0"/>
              <a:t> je struktura podataka koja donekle podsjeća na obični red</a:t>
            </a:r>
            <a:endParaRPr lang="hr-HR" smtClean="0">
              <a:latin typeface="Arial" charset="0"/>
            </a:endParaRPr>
          </a:p>
          <a:p>
            <a:pPr lvl="1">
              <a:defRPr/>
            </a:pPr>
            <a:r>
              <a:rPr lang="hr-HR" smtClean="0">
                <a:solidFill>
                  <a:srgbClr val="FF0000"/>
                </a:solidFill>
              </a:rPr>
              <a:t>sličnost</a:t>
            </a:r>
            <a:r>
              <a:rPr lang="hr-HR" smtClean="0"/>
              <a:t> s običnim redom je u tome što se podaci mogu dodavati (ubacivati) u prioritetni red te skidati (izbacivati) iz njega. </a:t>
            </a:r>
          </a:p>
          <a:p>
            <a:pPr lvl="1">
              <a:defRPr/>
            </a:pPr>
            <a:r>
              <a:rPr lang="hr-HR" smtClean="0">
                <a:solidFill>
                  <a:srgbClr val="FF0000"/>
                </a:solidFill>
              </a:rPr>
              <a:t>razlika</a:t>
            </a:r>
            <a:r>
              <a:rPr lang="hr-HR" smtClean="0"/>
              <a:t> je u tome što se ne skida onaj podatak koji je prvi bio dodan, već onaj koji ima najveću vrijednost (najveći prioritet)</a:t>
            </a:r>
          </a:p>
          <a:p>
            <a:pPr>
              <a:defRPr/>
            </a:pPr>
            <a:r>
              <a:rPr lang="hr-HR" smtClean="0"/>
              <a:t>prioritetni red može se prikazati na razne načine:</a:t>
            </a:r>
          </a:p>
          <a:p>
            <a:pPr lvl="1">
              <a:defRPr/>
            </a:pPr>
            <a:r>
              <a:rPr lang="hr-HR" smtClean="0"/>
              <a:t>sortiranom vezanom listom </a:t>
            </a:r>
          </a:p>
          <a:p>
            <a:pPr lvl="1">
              <a:defRPr/>
            </a:pPr>
            <a:r>
              <a:rPr lang="hr-HR" smtClean="0"/>
              <a:t>sortiranim binarnim stablom</a:t>
            </a:r>
          </a:p>
          <a:p>
            <a:pPr>
              <a:defRPr/>
            </a:pPr>
            <a:r>
              <a:rPr lang="hr-HR" smtClean="0"/>
              <a:t>najprirodniji i najučinkovitiji način prikaza prioritetnog  reda je pomoću gomile (hrpe, </a:t>
            </a:r>
            <a:r>
              <a:rPr lang="hr-HR" i="1" smtClean="0"/>
              <a:t>heap</a:t>
            </a:r>
            <a:r>
              <a:rPr lang="hr-HR" smtClean="0"/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0"/>
          <p:cNvSpPr>
            <a:spLocks noChangeArrowheads="1"/>
          </p:cNvSpPr>
          <p:nvPr/>
        </p:nvSpPr>
        <p:spPr bwMode="auto">
          <a:xfrm>
            <a:off x="2795588" y="2640013"/>
            <a:ext cx="4156075" cy="3459162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Gomila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hr-HR" smtClean="0"/>
              <a:t>gomila je </a:t>
            </a:r>
            <a:r>
              <a:rPr lang="hr-HR" smtClean="0">
                <a:solidFill>
                  <a:srgbClr val="FF0000"/>
                </a:solidFill>
              </a:rPr>
              <a:t>potpuno</a:t>
            </a:r>
            <a:r>
              <a:rPr lang="hr-HR" smtClean="0"/>
              <a:t> binarno stablo gdje se čvorovi mogu uspoređivati   nekom uređajnom relacijom (npr. &lt;=) i gdje je bilo koji čvor u smislu te relacije veći ili jednak od svoje djece (ako postoje)</a:t>
            </a:r>
          </a:p>
          <a:p>
            <a:endParaRPr lang="en-US" smtClean="0"/>
          </a:p>
          <a:p>
            <a:endParaRPr lang="hr-HR" smtClean="0"/>
          </a:p>
        </p:txBody>
      </p:sp>
      <p:sp>
        <p:nvSpPr>
          <p:cNvPr id="16" name="Oval 15"/>
          <p:cNvSpPr/>
          <p:nvPr/>
        </p:nvSpPr>
        <p:spPr bwMode="auto">
          <a:xfrm>
            <a:off x="5335588" y="5037138"/>
            <a:ext cx="642937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6</a:t>
            </a:r>
          </a:p>
        </p:txBody>
      </p:sp>
      <p:grpSp>
        <p:nvGrpSpPr>
          <p:cNvPr id="10246" name="Group 5"/>
          <p:cNvGrpSpPr>
            <a:grpSpLocks/>
          </p:cNvGrpSpPr>
          <p:nvPr/>
        </p:nvGrpSpPr>
        <p:grpSpPr bwMode="auto">
          <a:xfrm>
            <a:off x="3176588" y="3122613"/>
            <a:ext cx="3378200" cy="2557462"/>
            <a:chOff x="1805" y="1816"/>
            <a:chExt cx="2128" cy="1611"/>
          </a:xfrm>
        </p:grpSpPr>
        <p:sp>
          <p:nvSpPr>
            <p:cNvPr id="5" name="Oval 4"/>
            <p:cNvSpPr/>
            <p:nvPr/>
          </p:nvSpPr>
          <p:spPr bwMode="auto">
            <a:xfrm>
              <a:off x="2836" y="1816"/>
              <a:ext cx="405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32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75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167" y="2251"/>
              <a:ext cx="405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32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46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805" y="3022"/>
              <a:ext cx="405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32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13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528" y="2251"/>
              <a:ext cx="405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32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26</a:t>
              </a:r>
            </a:p>
          </p:txBody>
        </p:sp>
        <p:cxnSp>
          <p:nvCxnSpPr>
            <p:cNvPr id="10251" name="Straight Arrow Connector 21"/>
            <p:cNvCxnSpPr>
              <a:cxnSpLocks noChangeShapeType="1"/>
              <a:stCxn id="5" idx="5"/>
              <a:endCxn id="15" idx="1"/>
            </p:cNvCxnSpPr>
            <p:nvPr/>
          </p:nvCxnSpPr>
          <p:spPr bwMode="auto">
            <a:xfrm>
              <a:off x="3182" y="2170"/>
              <a:ext cx="405" cy="132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0252" name="Straight Arrow Connector 22"/>
            <p:cNvCxnSpPr>
              <a:cxnSpLocks noChangeShapeType="1"/>
              <a:stCxn id="5" idx="3"/>
              <a:endCxn id="9" idx="7"/>
            </p:cNvCxnSpPr>
            <p:nvPr/>
          </p:nvCxnSpPr>
          <p:spPr bwMode="auto">
            <a:xfrm flipH="1">
              <a:off x="2513" y="2170"/>
              <a:ext cx="382" cy="132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0253" name="Straight Arrow Connector 25"/>
            <p:cNvCxnSpPr>
              <a:cxnSpLocks noChangeShapeType="1"/>
              <a:stCxn id="9" idx="3"/>
              <a:endCxn id="11" idx="0"/>
            </p:cNvCxnSpPr>
            <p:nvPr/>
          </p:nvCxnSpPr>
          <p:spPr bwMode="auto">
            <a:xfrm flipH="1">
              <a:off x="2008" y="2605"/>
              <a:ext cx="218" cy="409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0254" name="Straight Arrow Connector 44"/>
            <p:cNvCxnSpPr>
              <a:cxnSpLocks noChangeShapeType="1"/>
              <a:stCxn id="15" idx="3"/>
              <a:endCxn id="16" idx="0"/>
            </p:cNvCxnSpPr>
            <p:nvPr/>
          </p:nvCxnSpPr>
          <p:spPr bwMode="auto">
            <a:xfrm rot="5400000">
              <a:off x="3265" y="2699"/>
              <a:ext cx="425" cy="220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13" name="Oval 12"/>
            <p:cNvSpPr/>
            <p:nvPr/>
          </p:nvSpPr>
          <p:spPr bwMode="auto">
            <a:xfrm>
              <a:off x="2530" y="3022"/>
              <a:ext cx="405" cy="40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32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31</a:t>
              </a:r>
            </a:p>
          </p:txBody>
        </p:sp>
        <p:cxnSp>
          <p:nvCxnSpPr>
            <p:cNvPr id="10256" name="Straight Arrow Connector 58"/>
            <p:cNvCxnSpPr>
              <a:cxnSpLocks noChangeShapeType="1"/>
              <a:stCxn id="9" idx="5"/>
              <a:endCxn id="13" idx="0"/>
            </p:cNvCxnSpPr>
            <p:nvPr/>
          </p:nvCxnSpPr>
          <p:spPr bwMode="auto">
            <a:xfrm>
              <a:off x="2513" y="2605"/>
              <a:ext cx="220" cy="409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Oblikovanje strukture gomila</a:t>
            </a:r>
          </a:p>
        </p:txBody>
      </p:sp>
      <p:sp>
        <p:nvSpPr>
          <p:cNvPr id="171725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hr-HR" smtClean="0"/>
              <a:t>najčešće se 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mtClean="0"/>
              <a:t> elemenata složi u gomilu, pa je najjednostavnije koristiti potpuno binarno stablo za prikazivanje gomile, makar bi i druga binarna stabla mogla zadovoljavati</a:t>
            </a:r>
          </a:p>
          <a:p>
            <a:pPr lvl="1"/>
            <a:r>
              <a:rPr lang="hr-HR" smtClean="0"/>
              <a:t>to se ostvaruje ubacivanjem  </a:t>
            </a:r>
            <a:r>
              <a:rPr lang="hr-HR" smtClean="0">
                <a:solidFill>
                  <a:srgbClr val="FF0000"/>
                </a:solidFill>
              </a:rPr>
              <a:t>jednog po jednog</a:t>
            </a:r>
            <a:r>
              <a:rPr lang="hr-HR" smtClean="0"/>
              <a:t> elementa u gomilu, čuvajući svojstvo gomile</a:t>
            </a:r>
          </a:p>
          <a:p>
            <a:pPr lvl="1"/>
            <a:r>
              <a:rPr lang="hr-HR" smtClean="0"/>
              <a:t>počinje se od prazne gomile</a:t>
            </a:r>
          </a:p>
          <a:p>
            <a:pPr lvl="1"/>
            <a:r>
              <a:rPr lang="hr-HR" smtClean="0"/>
              <a:t>na "dno" (list) gomile dodaje se član koji se onda uspoređuje i zamjenjuje sa svojim roditeljem, praroditeljem, prapraroditeljem itd. dok ne postane manji ili jednak nekoj od tih vrijednosti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5667375" y="5643563"/>
            <a:ext cx="355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hr-HR" sz="2800">
                <a:solidFill>
                  <a:srgbClr val="0070C0"/>
                </a:solidFill>
                <a:sym typeface="Wingdings" pitchFamily="2" charset="2"/>
              </a:rPr>
              <a:t></a:t>
            </a:r>
            <a:r>
              <a:rPr lang="hr-HR" sz="2800">
                <a:solidFill>
                  <a:srgbClr val="0070C0"/>
                </a:solidFill>
              </a:rPr>
              <a:t> </a:t>
            </a:r>
            <a:r>
              <a:rPr lang="hr-HR" sz="2400" b="0">
                <a:solidFill>
                  <a:srgbClr val="0070C0"/>
                </a:solidFill>
              </a:rPr>
              <a:t>GomiluStvori</a:t>
            </a:r>
            <a:endParaRPr lang="hr-HR" sz="2800" b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sr-Latn-CS" smtClean="0"/>
              <a:t>Analiza najgoreg slučaja</a:t>
            </a:r>
          </a:p>
        </p:txBody>
      </p:sp>
      <p:sp>
        <p:nvSpPr>
          <p:cNvPr id="171929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 analizu najgoreg slučaja algoritma uzmimo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i="1" smtClean="0"/>
              <a:t> </a:t>
            </a:r>
            <a:r>
              <a:rPr lang="hr-HR" smtClean="0"/>
              <a:t>elemenata</a:t>
            </a:r>
          </a:p>
          <a:p>
            <a:pPr lvl="1">
              <a:defRPr/>
            </a:pPr>
            <a:r>
              <a:rPr lang="hr-HR" smtClean="0"/>
              <a:t>na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hr-HR" i="1" smtClean="0">
                <a:latin typeface="Times New Roman" pitchFamily="18" charset="0"/>
              </a:rPr>
              <a:t>-</a:t>
            </a:r>
            <a:r>
              <a:rPr lang="hr-HR" smtClean="0"/>
              <a:t>toj razini potpunog binarnog stabla ima najviše 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i="1" baseline="30000" smtClean="0">
                <a:solidFill>
                  <a:srgbClr val="FF0000"/>
                </a:solidFill>
                <a:latin typeface="Times New Roman" pitchFamily="18" charset="0"/>
              </a:rPr>
              <a:t>i-</a:t>
            </a:r>
            <a:r>
              <a:rPr lang="hr-HR" baseline="3000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hr-HR" smtClean="0"/>
              <a:t> čvorova</a:t>
            </a:r>
          </a:p>
          <a:p>
            <a:pPr lvl="1">
              <a:defRPr/>
            </a:pPr>
            <a:r>
              <a:rPr lang="hr-HR" smtClean="0"/>
              <a:t>na svim nižim razinama do tada ima ukupno 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i="1" baseline="30000" smtClean="0">
                <a:solidFill>
                  <a:srgbClr val="FF0000"/>
                </a:solidFill>
                <a:latin typeface="Times New Roman" pitchFamily="18" charset="0"/>
              </a:rPr>
              <a:t>i-</a:t>
            </a:r>
            <a:r>
              <a:rPr lang="hr-HR" baseline="3000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 - 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hr-HR" i="1" smtClean="0">
                <a:latin typeface="Times New Roman" pitchFamily="18" charset="0"/>
              </a:rPr>
              <a:t> </a:t>
            </a:r>
            <a:r>
              <a:rPr lang="hr-HR" smtClean="0"/>
              <a:t>čvorova, za 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hr-HR" smtClean="0">
                <a:latin typeface="Times New Roman" pitchFamily="18" charset="0"/>
              </a:rPr>
              <a:t> &gt; 1</a:t>
            </a:r>
            <a:r>
              <a:rPr lang="hr-HR" smtClean="0"/>
              <a:t>. </a:t>
            </a:r>
          </a:p>
          <a:p>
            <a:pPr lvl="1">
              <a:defRPr/>
            </a:pPr>
            <a:r>
              <a:rPr lang="hr-HR" smtClean="0"/>
              <a:t>stablo s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smtClean="0"/>
              <a:t> razina ima najviše 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i="1" baseline="30000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-1</a:t>
            </a:r>
            <a:r>
              <a:rPr lang="hr-HR" smtClean="0"/>
              <a:t> čvorova</a:t>
            </a:r>
          </a:p>
          <a:p>
            <a:pPr lvl="1">
              <a:defRPr/>
            </a:pPr>
            <a:r>
              <a:rPr lang="hr-HR" smtClean="0"/>
              <a:t>stablo s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-1</a:t>
            </a:r>
            <a:r>
              <a:rPr lang="hr-HR" smtClean="0"/>
              <a:t> razinom ima najviše 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i="1" baseline="30000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baseline="30000" smtClean="0">
                <a:solidFill>
                  <a:srgbClr val="FF0000"/>
                </a:solidFill>
                <a:latin typeface="Times New Roman" pitchFamily="18" charset="0"/>
              </a:rPr>
              <a:t>-1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-1</a:t>
            </a:r>
            <a:r>
              <a:rPr lang="hr-HR" smtClean="0">
                <a:latin typeface="Times New Roman" pitchFamily="18" charset="0"/>
              </a:rPr>
              <a:t> </a:t>
            </a:r>
            <a:r>
              <a:rPr lang="hr-HR" smtClean="0"/>
              <a:t>čvorova.</a:t>
            </a:r>
          </a:p>
          <a:p>
            <a:pPr>
              <a:defRPr/>
            </a:pPr>
            <a:r>
              <a:rPr lang="hr-HR" smtClean="0"/>
              <a:t>ako je stablo potpuno, započeta je posljednja razina, pa vrijedi </a:t>
            </a:r>
            <a:br>
              <a:rPr lang="hr-HR" smtClean="0"/>
            </a:b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i="1" baseline="30000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baseline="30000" smtClean="0">
                <a:solidFill>
                  <a:srgbClr val="FF0000"/>
                </a:solidFill>
                <a:latin typeface="Times New Roman" pitchFamily="18" charset="0"/>
              </a:rPr>
              <a:t>-1 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- 1 &lt;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n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i="1" baseline="30000" smtClean="0">
                <a:solidFill>
                  <a:srgbClr val="FF0000"/>
                </a:solidFill>
                <a:latin typeface="Times New Roman" pitchFamily="18" charset="0"/>
              </a:rPr>
              <a:t>k 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- 1</a:t>
            </a:r>
            <a:endParaRPr lang="hr-HR" i="1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hr-HR" smtClean="0"/>
              <a:t>iz ovoga slijedi: </a:t>
            </a:r>
          </a:p>
          <a:p>
            <a:pPr lvl="2">
              <a:buFontTx/>
              <a:buNone/>
              <a:defRPr/>
            </a:pPr>
            <a:r>
              <a:rPr lang="hr-HR" sz="2400" smtClean="0">
                <a:latin typeface="Times New Roman" pitchFamily="18" charset="0"/>
              </a:rPr>
              <a:t>2</a:t>
            </a:r>
            <a:r>
              <a:rPr lang="hr-HR" sz="2400" i="1" baseline="30000" smtClean="0">
                <a:latin typeface="Times New Roman" pitchFamily="18" charset="0"/>
              </a:rPr>
              <a:t>k</a:t>
            </a:r>
            <a:r>
              <a:rPr lang="hr-HR" sz="2400" baseline="30000" smtClean="0">
                <a:latin typeface="Times New Roman" pitchFamily="18" charset="0"/>
              </a:rPr>
              <a:t>-1</a:t>
            </a:r>
            <a:r>
              <a:rPr lang="hr-HR" sz="2400" smtClean="0">
                <a:latin typeface="Times New Roman" pitchFamily="18" charset="0"/>
              </a:rPr>
              <a:t> &lt; </a:t>
            </a:r>
            <a:r>
              <a:rPr lang="hr-HR" sz="2400" i="1" smtClean="0">
                <a:latin typeface="Times New Roman" pitchFamily="18" charset="0"/>
              </a:rPr>
              <a:t>n + </a:t>
            </a:r>
            <a:r>
              <a:rPr lang="hr-HR" sz="2400" smtClean="0">
                <a:latin typeface="Times New Roman" pitchFamily="18" charset="0"/>
              </a:rPr>
              <a:t>1 </a:t>
            </a:r>
            <a:r>
              <a:rPr lang="hr-HR" sz="2400" smtClean="0">
                <a:latin typeface="Times New Roman" pitchFamily="18" charset="0"/>
                <a:sym typeface="Wingdings" pitchFamily="2" charset="2"/>
              </a:rPr>
              <a:t> (</a:t>
            </a:r>
            <a:r>
              <a:rPr lang="hr-HR" sz="2400" i="1" smtClean="0">
                <a:latin typeface="Times New Roman" pitchFamily="18" charset="0"/>
                <a:sym typeface="Wingdings" pitchFamily="2" charset="2"/>
              </a:rPr>
              <a:t>k</a:t>
            </a:r>
            <a:r>
              <a:rPr lang="hr-HR" sz="2400" smtClean="0">
                <a:latin typeface="Times New Roman" pitchFamily="18" charset="0"/>
                <a:sym typeface="Wingdings" pitchFamily="2" charset="2"/>
              </a:rPr>
              <a:t> – 1) log 2 </a:t>
            </a:r>
            <a:r>
              <a:rPr lang="hr-HR" sz="2400" smtClean="0">
                <a:latin typeface="Times New Roman" pitchFamily="18" charset="0"/>
              </a:rPr>
              <a:t>&lt; log (</a:t>
            </a:r>
            <a:r>
              <a:rPr lang="hr-HR" sz="2400" i="1" smtClean="0">
                <a:latin typeface="Times New Roman" pitchFamily="18" charset="0"/>
              </a:rPr>
              <a:t>n + </a:t>
            </a:r>
            <a:r>
              <a:rPr lang="hr-HR" sz="2400" smtClean="0">
                <a:latin typeface="Times New Roman" pitchFamily="18" charset="0"/>
              </a:rPr>
              <a:t>1) </a:t>
            </a:r>
            <a:r>
              <a:rPr lang="hr-HR" sz="2400" smtClean="0">
                <a:latin typeface="Times New Roman" pitchFamily="18" charset="0"/>
                <a:sym typeface="Wingdings" pitchFamily="2" charset="2"/>
              </a:rPr>
              <a:t> k </a:t>
            </a:r>
            <a:r>
              <a:rPr lang="hr-HR" sz="2400" smtClean="0">
                <a:latin typeface="Times New Roman" pitchFamily="18" charset="0"/>
              </a:rPr>
              <a:t>&lt; log</a:t>
            </a:r>
            <a:r>
              <a:rPr lang="hr-HR" sz="2400" baseline="-25000" smtClean="0">
                <a:latin typeface="Times New Roman" pitchFamily="18" charset="0"/>
              </a:rPr>
              <a:t>2</a:t>
            </a:r>
            <a:r>
              <a:rPr lang="hr-HR" sz="2400" smtClean="0">
                <a:latin typeface="Times New Roman" pitchFamily="18" charset="0"/>
              </a:rPr>
              <a:t> (</a:t>
            </a:r>
            <a:r>
              <a:rPr lang="hr-HR" sz="2400" i="1" smtClean="0">
                <a:latin typeface="Times New Roman" pitchFamily="18" charset="0"/>
              </a:rPr>
              <a:t>n + </a:t>
            </a:r>
            <a:r>
              <a:rPr lang="hr-HR" sz="2400" smtClean="0">
                <a:latin typeface="Times New Roman" pitchFamily="18" charset="0"/>
              </a:rPr>
              <a:t>1) + 1</a:t>
            </a:r>
          </a:p>
          <a:p>
            <a:pPr lvl="2">
              <a:buFontTx/>
              <a:buNone/>
              <a:defRPr/>
            </a:pPr>
            <a:r>
              <a:rPr lang="hr-HR" sz="2400" smtClean="0">
                <a:latin typeface="Times New Roman" pitchFamily="18" charset="0"/>
                <a:sym typeface="Wingdings" pitchFamily="2" charset="2"/>
              </a:rPr>
              <a:t>n + 1 </a:t>
            </a:r>
            <a:r>
              <a:rPr lang="hr-HR" sz="2400" i="1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hr-HR" sz="2400" i="1" smtClean="0">
                <a:latin typeface="Times New Roman" pitchFamily="18" charset="0"/>
              </a:rPr>
              <a:t> </a:t>
            </a:r>
            <a:r>
              <a:rPr lang="hr-HR" sz="2400" smtClean="0">
                <a:latin typeface="Times New Roman" pitchFamily="18" charset="0"/>
              </a:rPr>
              <a:t>2</a:t>
            </a:r>
            <a:r>
              <a:rPr lang="hr-HR" sz="2400" i="1" baseline="30000" smtClean="0">
                <a:latin typeface="Times New Roman" pitchFamily="18" charset="0"/>
              </a:rPr>
              <a:t>k</a:t>
            </a:r>
            <a:r>
              <a:rPr lang="hr-HR" sz="2400" smtClean="0">
                <a:latin typeface="Times New Roman" pitchFamily="18" charset="0"/>
              </a:rPr>
              <a:t> </a:t>
            </a:r>
            <a:r>
              <a:rPr lang="hr-HR" sz="2400" smtClean="0">
                <a:latin typeface="Times New Roman" pitchFamily="18" charset="0"/>
                <a:sym typeface="Wingdings" pitchFamily="2" charset="2"/>
              </a:rPr>
              <a:t> log (n+1) </a:t>
            </a:r>
            <a:r>
              <a:rPr lang="hr-HR" sz="2400" i="1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hr-HR" sz="2400" i="1" smtClean="0">
                <a:latin typeface="Times New Roman" pitchFamily="18" charset="0"/>
              </a:rPr>
              <a:t> k</a:t>
            </a:r>
            <a:r>
              <a:rPr lang="hr-HR" sz="2400" smtClean="0">
                <a:latin typeface="Times New Roman" pitchFamily="18" charset="0"/>
              </a:rPr>
              <a:t> log</a:t>
            </a:r>
            <a:r>
              <a:rPr lang="hr-HR" sz="2400" i="1" smtClean="0">
                <a:latin typeface="Times New Roman" pitchFamily="18" charset="0"/>
              </a:rPr>
              <a:t> </a:t>
            </a:r>
            <a:r>
              <a:rPr lang="hr-HR" sz="2400" smtClean="0">
                <a:latin typeface="Times New Roman" pitchFamily="18" charset="0"/>
              </a:rPr>
              <a:t>2</a:t>
            </a:r>
            <a:r>
              <a:rPr lang="hr-HR" sz="2400" i="1" smtClean="0">
                <a:latin typeface="Times New Roman" pitchFamily="18" charset="0"/>
              </a:rPr>
              <a:t> </a:t>
            </a:r>
            <a:r>
              <a:rPr lang="hr-HR" sz="2400" smtClean="0">
                <a:latin typeface="Times New Roman" pitchFamily="18" charset="0"/>
              </a:rPr>
              <a:t> </a:t>
            </a:r>
            <a:r>
              <a:rPr lang="hr-HR" sz="2400" smtClean="0">
                <a:latin typeface="Times New Roman" pitchFamily="18" charset="0"/>
                <a:sym typeface="Wingdings" pitchFamily="2" charset="2"/>
              </a:rPr>
              <a:t> log</a:t>
            </a:r>
            <a:r>
              <a:rPr lang="hr-HR" sz="2400" baseline="-25000" smtClean="0">
                <a:latin typeface="Times New Roman" pitchFamily="18" charset="0"/>
                <a:sym typeface="Wingdings" pitchFamily="2" charset="2"/>
              </a:rPr>
              <a:t>2</a:t>
            </a:r>
            <a:r>
              <a:rPr lang="hr-HR" sz="2400" smtClean="0">
                <a:latin typeface="Times New Roman" pitchFamily="18" charset="0"/>
                <a:sym typeface="Wingdings" pitchFamily="2" charset="2"/>
              </a:rPr>
              <a:t> (n+1) </a:t>
            </a:r>
            <a:r>
              <a:rPr lang="hr-HR" sz="2400" i="1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hr-HR" sz="2400" i="1" smtClean="0">
                <a:latin typeface="Times New Roman" pitchFamily="18" charset="0"/>
              </a:rPr>
              <a:t> k</a:t>
            </a:r>
          </a:p>
          <a:p>
            <a:pPr lvl="2">
              <a:buFontTx/>
              <a:buNone/>
              <a:defRPr/>
            </a:pPr>
            <a:r>
              <a:rPr lang="hr-HR" sz="2400" smtClean="0">
                <a:latin typeface="Times New Roman" pitchFamily="18" charset="0"/>
                <a:sym typeface="Wingdings" pitchFamily="2" charset="2"/>
              </a:rPr>
              <a:t>log</a:t>
            </a:r>
            <a:r>
              <a:rPr lang="hr-HR" sz="2400" baseline="-25000" smtClean="0">
                <a:latin typeface="Times New Roman" pitchFamily="18" charset="0"/>
                <a:sym typeface="Wingdings" pitchFamily="2" charset="2"/>
              </a:rPr>
              <a:t>2</a:t>
            </a:r>
            <a:r>
              <a:rPr lang="hr-HR" sz="2400" smtClean="0">
                <a:latin typeface="Times New Roman" pitchFamily="18" charset="0"/>
                <a:sym typeface="Wingdings" pitchFamily="2" charset="2"/>
              </a:rPr>
              <a:t> (n+1) </a:t>
            </a:r>
            <a:r>
              <a:rPr lang="hr-HR" sz="2400" i="1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hr-HR" sz="2400" i="1" smtClean="0">
                <a:latin typeface="Times New Roman" pitchFamily="18" charset="0"/>
              </a:rPr>
              <a:t> k &lt; </a:t>
            </a:r>
            <a:r>
              <a:rPr lang="hr-HR" sz="2400" smtClean="0">
                <a:latin typeface="Times New Roman" pitchFamily="18" charset="0"/>
              </a:rPr>
              <a:t>log</a:t>
            </a:r>
            <a:r>
              <a:rPr lang="hr-HR" sz="2400" baseline="-25000" smtClean="0">
                <a:latin typeface="Times New Roman" pitchFamily="18" charset="0"/>
              </a:rPr>
              <a:t>2</a:t>
            </a:r>
            <a:r>
              <a:rPr lang="hr-HR" sz="2400" smtClean="0">
                <a:latin typeface="Times New Roman" pitchFamily="18" charset="0"/>
              </a:rPr>
              <a:t> (</a:t>
            </a:r>
            <a:r>
              <a:rPr lang="hr-HR" sz="2400" i="1" smtClean="0">
                <a:latin typeface="Times New Roman" pitchFamily="18" charset="0"/>
              </a:rPr>
              <a:t>n + </a:t>
            </a:r>
            <a:r>
              <a:rPr lang="hr-HR" sz="2400" smtClean="0">
                <a:latin typeface="Times New Roman" pitchFamily="18" charset="0"/>
              </a:rPr>
              <a:t>1) + 1 </a:t>
            </a:r>
            <a:r>
              <a:rPr lang="hr-HR" sz="2400" smtClean="0"/>
              <a:t>odnosno </a:t>
            </a:r>
            <a:r>
              <a:rPr lang="hr-HR" sz="2400" i="1" smtClean="0">
                <a:latin typeface="Times New Roman" pitchFamily="18" charset="0"/>
              </a:rPr>
              <a:t>k = </a:t>
            </a:r>
            <a:r>
              <a:rPr lang="hr-HR" smtClean="0">
                <a:sym typeface="Symbol" pitchFamily="18" charset="2"/>
              </a:rPr>
              <a:t></a:t>
            </a:r>
            <a:r>
              <a:rPr lang="hr-HR" sz="2400" i="1" smtClean="0">
                <a:latin typeface="Times New Roman" pitchFamily="18" charset="0"/>
              </a:rPr>
              <a:t>log</a:t>
            </a:r>
            <a:r>
              <a:rPr lang="hr-HR" sz="2400" baseline="-25000" smtClean="0">
                <a:latin typeface="Times New Roman" pitchFamily="18" charset="0"/>
              </a:rPr>
              <a:t>2</a:t>
            </a:r>
            <a:r>
              <a:rPr lang="hr-HR" sz="2400" i="1" smtClean="0">
                <a:latin typeface="Times New Roman" pitchFamily="18" charset="0"/>
              </a:rPr>
              <a:t>(n+</a:t>
            </a:r>
            <a:r>
              <a:rPr lang="hr-HR" sz="2400" smtClean="0">
                <a:latin typeface="Times New Roman" pitchFamily="18" charset="0"/>
              </a:rPr>
              <a:t>1</a:t>
            </a:r>
            <a:r>
              <a:rPr lang="hr-HR" sz="2400" i="1" smtClean="0">
                <a:latin typeface="Times New Roman" pitchFamily="18" charset="0"/>
              </a:rPr>
              <a:t>)</a:t>
            </a:r>
            <a:r>
              <a:rPr lang="hr-HR" smtClean="0">
                <a:sym typeface="Symbol" pitchFamily="18" charset="2"/>
              </a:rPr>
              <a:t></a:t>
            </a:r>
            <a:endParaRPr lang="hr-HR" sz="2400" smtClean="0">
              <a:sym typeface="Wingdings" pitchFamily="2" charset="2"/>
            </a:endParaRPr>
          </a:p>
          <a:p>
            <a:pPr lvl="1">
              <a:buFont typeface="Wingdings" pitchFamily="2" charset="2"/>
              <a:buNone/>
              <a:defRPr/>
            </a:pPr>
            <a:endParaRPr lang="hr-HR" smtClean="0">
              <a:solidFill>
                <a:srgbClr val="00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Primjer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 </a:t>
            </a:r>
            <a:r>
              <a:rPr lang="hr-HR" sz="3200" i="1" smtClean="0">
                <a:latin typeface="Times New Roman" pitchFamily="18" charset="0"/>
              </a:rPr>
              <a:t>n</a:t>
            </a:r>
            <a:r>
              <a:rPr lang="hr-HR" smtClean="0"/>
              <a:t> = 14 treba </a:t>
            </a:r>
            <a:r>
              <a:rPr lang="hr-HR" smtClean="0">
                <a:sym typeface="Symbol" pitchFamily="18" charset="2"/>
              </a:rPr>
              <a:t></a:t>
            </a:r>
            <a:r>
              <a:rPr lang="hr-HR" smtClean="0"/>
              <a:t>log</a:t>
            </a:r>
            <a:r>
              <a:rPr lang="hr-HR" baseline="-25000" smtClean="0"/>
              <a:t>2 </a:t>
            </a:r>
            <a:r>
              <a:rPr lang="hr-HR" smtClean="0"/>
              <a:t>15</a:t>
            </a:r>
            <a:r>
              <a:rPr lang="hr-HR" smtClean="0">
                <a:sym typeface="Symbol" pitchFamily="18" charset="2"/>
              </a:rPr>
              <a:t></a:t>
            </a:r>
            <a:r>
              <a:rPr lang="hr-HR" smtClean="0"/>
              <a:t> = </a:t>
            </a:r>
            <a:r>
              <a:rPr lang="hr-HR" smtClean="0">
                <a:sym typeface="Symbol" pitchFamily="18" charset="2"/>
              </a:rPr>
              <a:t></a:t>
            </a:r>
            <a:r>
              <a:rPr lang="hr-HR" smtClean="0"/>
              <a:t>ln</a:t>
            </a:r>
            <a:r>
              <a:rPr lang="hr-HR" baseline="-25000" smtClean="0"/>
              <a:t> </a:t>
            </a:r>
            <a:r>
              <a:rPr lang="hr-HR" smtClean="0"/>
              <a:t>15/ln 2</a:t>
            </a:r>
            <a:r>
              <a:rPr lang="hr-HR" smtClean="0">
                <a:sym typeface="Symbol" pitchFamily="18" charset="2"/>
              </a:rPr>
              <a:t></a:t>
            </a:r>
            <a:r>
              <a:rPr lang="hr-HR" smtClean="0"/>
              <a:t> = </a:t>
            </a:r>
            <a:r>
              <a:rPr lang="hr-HR" smtClean="0">
                <a:sym typeface="Symbol" pitchFamily="18" charset="2"/>
              </a:rPr>
              <a:t></a:t>
            </a:r>
            <a:r>
              <a:rPr lang="hr-HR" smtClean="0"/>
              <a:t>2.70805/0.693147</a:t>
            </a:r>
            <a:r>
              <a:rPr lang="hr-HR" smtClean="0">
                <a:sym typeface="Symbol" pitchFamily="18" charset="2"/>
              </a:rPr>
              <a:t></a:t>
            </a:r>
            <a:r>
              <a:rPr lang="hr-HR" smtClean="0"/>
              <a:t> = </a:t>
            </a:r>
            <a:r>
              <a:rPr lang="hr-HR" smtClean="0">
                <a:sym typeface="Symbol" pitchFamily="18" charset="2"/>
              </a:rPr>
              <a:t></a:t>
            </a:r>
            <a:r>
              <a:rPr lang="hr-HR" smtClean="0"/>
              <a:t>3.9</a:t>
            </a:r>
            <a:r>
              <a:rPr lang="hr-HR" smtClean="0">
                <a:sym typeface="Symbol" pitchFamily="18" charset="2"/>
              </a:rPr>
              <a:t></a:t>
            </a:r>
            <a:r>
              <a:rPr lang="hr-HR" smtClean="0"/>
              <a:t>  = 4 razine</a:t>
            </a:r>
          </a:p>
          <a:p>
            <a:pPr>
              <a:defRPr/>
            </a:pPr>
            <a:r>
              <a:rPr lang="hr-HR" smtClean="0"/>
              <a:t>za </a:t>
            </a:r>
            <a:r>
              <a:rPr lang="hr-HR" sz="3200" i="1" smtClean="0">
                <a:latin typeface="Times New Roman" pitchFamily="18" charset="0"/>
              </a:rPr>
              <a:t>n</a:t>
            </a:r>
            <a:r>
              <a:rPr lang="hr-HR" smtClean="0"/>
              <a:t> = 15 treba </a:t>
            </a:r>
            <a:r>
              <a:rPr lang="hr-HR" smtClean="0">
                <a:sym typeface="Symbol" pitchFamily="18" charset="2"/>
              </a:rPr>
              <a:t></a:t>
            </a:r>
            <a:r>
              <a:rPr lang="hr-HR" smtClean="0"/>
              <a:t>log</a:t>
            </a:r>
            <a:r>
              <a:rPr lang="hr-HR" baseline="-25000" smtClean="0"/>
              <a:t>2 </a:t>
            </a:r>
            <a:r>
              <a:rPr lang="hr-HR" smtClean="0"/>
              <a:t>16</a:t>
            </a:r>
            <a:r>
              <a:rPr lang="hr-HR" smtClean="0">
                <a:sym typeface="Symbol" pitchFamily="18" charset="2"/>
              </a:rPr>
              <a:t></a:t>
            </a:r>
            <a:r>
              <a:rPr lang="hr-HR" smtClean="0"/>
              <a:t> = </a:t>
            </a:r>
            <a:r>
              <a:rPr lang="hr-HR" smtClean="0">
                <a:sym typeface="Symbol" pitchFamily="18" charset="2"/>
              </a:rPr>
              <a:t></a:t>
            </a:r>
            <a:r>
              <a:rPr lang="hr-HR" smtClean="0"/>
              <a:t>4</a:t>
            </a:r>
            <a:r>
              <a:rPr lang="hr-HR" smtClean="0">
                <a:sym typeface="Symbol" pitchFamily="18" charset="2"/>
              </a:rPr>
              <a:t></a:t>
            </a:r>
            <a:r>
              <a:rPr lang="hr-HR" smtClean="0"/>
              <a:t> = 4 razine</a:t>
            </a:r>
          </a:p>
          <a:p>
            <a:pPr>
              <a:defRPr/>
            </a:pPr>
            <a:r>
              <a:rPr lang="hr-HR" smtClean="0"/>
              <a:t>za </a:t>
            </a:r>
            <a:r>
              <a:rPr lang="hr-HR" sz="3200" i="1" smtClean="0">
                <a:latin typeface="Times New Roman" pitchFamily="18" charset="0"/>
              </a:rPr>
              <a:t>n</a:t>
            </a:r>
            <a:r>
              <a:rPr lang="hr-HR" smtClean="0"/>
              <a:t> = 16 treba </a:t>
            </a:r>
            <a:r>
              <a:rPr lang="hr-HR" smtClean="0">
                <a:sym typeface="Symbol" pitchFamily="18" charset="2"/>
              </a:rPr>
              <a:t></a:t>
            </a:r>
            <a:r>
              <a:rPr lang="hr-HR" smtClean="0"/>
              <a:t>log</a:t>
            </a:r>
            <a:r>
              <a:rPr lang="hr-HR" baseline="-25000" smtClean="0"/>
              <a:t>2 </a:t>
            </a:r>
            <a:r>
              <a:rPr lang="hr-HR" smtClean="0"/>
              <a:t>17</a:t>
            </a:r>
            <a:r>
              <a:rPr lang="hr-HR" smtClean="0">
                <a:sym typeface="Symbol" pitchFamily="18" charset="2"/>
              </a:rPr>
              <a:t></a:t>
            </a:r>
            <a:r>
              <a:rPr lang="hr-HR" smtClean="0"/>
              <a:t> = </a:t>
            </a:r>
            <a:r>
              <a:rPr lang="hr-HR" smtClean="0">
                <a:sym typeface="Symbol" pitchFamily="18" charset="2"/>
              </a:rPr>
              <a:t></a:t>
            </a:r>
            <a:r>
              <a:rPr lang="hr-HR" smtClean="0"/>
              <a:t>4.087</a:t>
            </a:r>
            <a:r>
              <a:rPr lang="hr-HR" smtClean="0">
                <a:sym typeface="Symbol" pitchFamily="18" charset="2"/>
              </a:rPr>
              <a:t></a:t>
            </a:r>
            <a:r>
              <a:rPr lang="hr-HR" smtClean="0"/>
              <a:t> = 5 razina</a:t>
            </a:r>
          </a:p>
          <a:p>
            <a:pPr>
              <a:defRPr/>
            </a:pPr>
            <a:endParaRPr lang="hr-HR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Ubrzanje algoritma - I</a:t>
            </a:r>
          </a:p>
        </p:txBody>
      </p:sp>
      <p:sp>
        <p:nvSpPr>
          <p:cNvPr id="17213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hr-HR" smtClean="0"/>
              <a:t>u najgorem slučaju, petlja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while</a:t>
            </a:r>
            <a:r>
              <a:rPr lang="hr-HR" smtClean="0">
                <a:latin typeface="Times New Roman" pitchFamily="18" charset="0"/>
              </a:rPr>
              <a:t> </a:t>
            </a:r>
            <a:r>
              <a:rPr lang="hr-HR" smtClean="0"/>
              <a:t>izvršava se proporcionalno broju razina u gomili</a:t>
            </a:r>
          </a:p>
          <a:p>
            <a:pPr lvl="1"/>
            <a:r>
              <a:rPr lang="hr-HR" smtClean="0"/>
              <a:t>skup podataka koji predstavlja najgori slučaj za ovaj algoritam je polje s rastućim podacima</a:t>
            </a:r>
          </a:p>
          <a:p>
            <a:r>
              <a:rPr lang="hr-HR" smtClean="0"/>
              <a:t>tada svaki novi element, onaj koji se ubacuje u gomilu pozivom funkcije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ubaci</a:t>
            </a:r>
            <a:r>
              <a:rPr lang="hr-HR" smtClean="0"/>
              <a:t>, postaje korijen pa se kroz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i="1" smtClean="0"/>
              <a:t> </a:t>
            </a:r>
            <a:r>
              <a:rPr lang="hr-HR" smtClean="0"/>
              <a:t>razina obavlja zamjena</a:t>
            </a:r>
          </a:p>
          <a:p>
            <a:r>
              <a:rPr lang="hr-HR" smtClean="0"/>
              <a:t>vrijeme izvođenja je tada</a:t>
            </a:r>
            <a:r>
              <a:rPr lang="hr-HR" smtClean="0">
                <a:latin typeface="Times New Roman" pitchFamily="18" charset="0"/>
              </a:rPr>
              <a:t>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O(n log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 n)</a:t>
            </a:r>
          </a:p>
          <a:p>
            <a:r>
              <a:rPr lang="hr-HR" smtClean="0"/>
              <a:t>za prosječne podatke vrijeme za stvaranje gomile iz skupa podataka je</a:t>
            </a:r>
            <a:r>
              <a:rPr lang="hr-HR" smtClean="0">
                <a:latin typeface="Times New Roman" pitchFamily="18" charset="0"/>
              </a:rPr>
              <a:t>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O(n)</a:t>
            </a:r>
            <a:r>
              <a:rPr lang="hr-HR" smtClean="0"/>
              <a:t>, što je za red veličine bolje</a:t>
            </a:r>
            <a:endParaRPr lang="hr-HR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P">
  <a:themeElements>
    <a:clrScheme name="ASP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ASP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ASP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25024</TotalTime>
  <Words>1284</Words>
  <Application>Microsoft Office PowerPoint</Application>
  <PresentationFormat>A4 Paper (210x297 mm)</PresentationFormat>
  <Paragraphs>167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Courier New</vt:lpstr>
      <vt:lpstr>Wingdings</vt:lpstr>
      <vt:lpstr>Arial Narrow</vt:lpstr>
      <vt:lpstr>Arial</vt:lpstr>
      <vt:lpstr>Monotype Sorts</vt:lpstr>
      <vt:lpstr>Times New Roman</vt:lpstr>
      <vt:lpstr>Symbol</vt:lpstr>
      <vt:lpstr>ASP</vt:lpstr>
      <vt:lpstr>Microsoft Equation 3.0</vt:lpstr>
      <vt:lpstr>Microsoft Word Picture</vt:lpstr>
      <vt:lpstr>Algoritmi i strukture podataka</vt:lpstr>
      <vt:lpstr>Creative Commons</vt:lpstr>
      <vt:lpstr>Gomila</vt:lpstr>
      <vt:lpstr>Osnovni pojmovi</vt:lpstr>
      <vt:lpstr>Gomila</vt:lpstr>
      <vt:lpstr>Oblikovanje strukture gomila</vt:lpstr>
      <vt:lpstr>Analiza najgoreg slučaja</vt:lpstr>
      <vt:lpstr>Primjer</vt:lpstr>
      <vt:lpstr>Ubrzanje algoritma - I</vt:lpstr>
      <vt:lpstr>Ubrzanje algoritma - II</vt:lpstr>
      <vt:lpstr>Primjer stvaranja gomile</vt:lpstr>
      <vt:lpstr>Ubrzanje algoritma</vt:lpstr>
      <vt:lpstr>Ubrzanje algoritma</vt:lpstr>
      <vt:lpstr>Ubrzanje algoritma</vt:lpstr>
      <vt:lpstr>Sortiranje gomilom</vt:lpstr>
      <vt:lpstr>Zadaci za vježbu</vt:lpstr>
      <vt:lpstr>Zadaci za vježbu</vt:lpstr>
      <vt:lpstr>Zadaci za vježbu</vt:lpstr>
    </vt:vector>
  </TitlesOfParts>
  <Manager>Damir Kalpić</Manager>
  <Company>ZPR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</dc:title>
  <dc:creator>Gordan Gledec</dc:creator>
  <cp:lastModifiedBy>Nikica Hlupić</cp:lastModifiedBy>
  <cp:revision>992</cp:revision>
  <cp:lastPrinted>1999-09-23T14:23:06Z</cp:lastPrinted>
  <dcterms:created xsi:type="dcterms:W3CDTF">1998-09-29T08:27:49Z</dcterms:created>
  <dcterms:modified xsi:type="dcterms:W3CDTF">2013-03-04T09:02:54Z</dcterms:modified>
</cp:coreProperties>
</file>