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356E4-6A5F-1B97-6F1F-9FFAD3E28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E94762-BF6F-15ED-8D26-277CEA304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86E5B-7AE2-8D5B-D350-9810A729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C8661-40D3-2825-0B66-34B12943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2086B-1166-C8CD-FEA0-CAE2111A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756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21653-96E8-78EF-4E7A-4A0E19C3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57AA14-3782-6EAB-8DE5-705F39F06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4136F-E5E4-78A4-719D-FCA1F421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360BB-C0CF-6FBF-3952-528DBD13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7DB24-3229-70C5-1226-2DC520C8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23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B6B269-5041-68BB-71FE-555580C8A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0AD576-1EAD-CABE-7E87-F4BE17994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2103E-FE77-7F21-DA18-C461FF0B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73D3E-191B-12FA-E784-1BC01C9B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80602-7A5C-6B82-3760-7329CB4D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856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E980C-1C84-6A3D-C6DF-365AF73F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49365-B8C4-F441-FA52-A33AB3E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26AA6-3A6F-804A-115B-A7C997F1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B5D41-2FD7-E650-A23E-2CEC9F5C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FE290-2213-8B9E-07E4-9534CB13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931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B9BD1-C4B7-C5D9-5907-8604A465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50582-91E3-B3D5-FE6C-199494DF1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952AC-9813-6A4A-5F5A-2F5E111A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1EAA8-D8A6-399C-9485-6A68A527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00BD9-02E0-4DA0-F0C1-E3745BB3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416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D44C1-470A-1A11-29AE-CB03289A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7B41D-518D-DBBF-8203-146BB949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5C7E59-3959-0B65-7933-D6FFFA2E2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1432BF-57B3-A0D6-973B-E7E220CC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B83F1E-3CCB-998F-DA91-641210FC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545F0-F8AC-DFAB-8F75-1C8EAF1A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4436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9C913-A4E5-89B6-F0DF-171FED5B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C6BFA-0AAE-196C-B1A2-E8CE3C0F7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8EECE6-6FD4-F1D4-1A98-A54BEDE75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EF0A81-3904-DDD1-9724-92890B7D2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B8F205-3E8E-C85F-1080-D28DF99EA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A82F76-16DB-3FA3-3180-FD83EAB2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B50B74-3D72-339A-DE36-E72E9015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6B591D-2F10-6D17-BF9F-942B09E3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583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78B2D-3E0F-A560-0B87-D7357EA3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4436D-E171-F663-331E-C80993E8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0FD5A0-DFEB-3E39-FF68-798808A2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06674-245D-C308-C2FA-1227A3BB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448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95DD3C-8861-99C5-E0EF-E45845D1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9B8C00-AEEE-9365-5AB8-94203D7B9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4708C2-4301-4742-0B11-093D4CAC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858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0B2DB-F27F-5C55-2AD6-74F77CC4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D28A8-04E3-9785-779C-10800EBED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A82F9F-EE51-9278-604D-9DD27E314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979846-19C7-AA93-D9FD-1A92900D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E14D5B-2FC1-16DC-AC1C-E6D16DC0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4304A-36C3-6082-42A2-B4CE6507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316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3A8C0-98F1-943D-D202-65BEAF75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1B4102-17AA-031C-A662-5F13D7C2A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3A36CB-1E4C-53A1-9C73-0909B7139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575D1-200B-C73C-625C-7558624F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5B5E6-2828-01E3-1C21-77423B9B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286B18-C16D-D342-7B24-BAC31039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478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68EE92-0B77-DAFB-3A1D-592402A3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D290E3-3DFE-BDA0-DC5B-ABC2FC6DB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DF880-54AE-D909-F65F-4003250D2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7/2/2025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0BC7F-9458-3150-245B-84EB693C0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85189-9043-A440-D1A1-855FE3A19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6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发光背景上的全息霓虹灯">
            <a:extLst>
              <a:ext uri="{FF2B5EF4-FFF2-40B4-BE49-F238E27FC236}">
                <a16:creationId xmlns:a16="http://schemas.microsoft.com/office/drawing/2014/main" id="{A65018EF-991C-BACE-5843-2F3FDCD8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54" r="18989" b="2"/>
          <a:stretch>
            <a:fillRect/>
          </a:stretch>
        </p:blipFill>
        <p:spPr>
          <a:xfrm>
            <a:off x="20" y="1450"/>
            <a:ext cx="6095980" cy="6855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06EAC72-1A81-35E4-90F2-632897E6C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2482" y="2947252"/>
            <a:ext cx="6320378" cy="1871330"/>
          </a:xfrm>
        </p:spPr>
        <p:txBody>
          <a:bodyPr anchor="b">
            <a:normAutofit fontScale="90000"/>
          </a:bodyPr>
          <a:lstStyle/>
          <a:p>
            <a:r>
              <a:rPr lang="en-US" altLang="zh-CN" sz="4000" b="1" dirty="0"/>
              <a:t>Cryptocurrency Trading System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1A6416-4DCC-DCB2-0219-9B3DCEB65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7179" y="4657063"/>
            <a:ext cx="6250985" cy="648583"/>
          </a:xfrm>
        </p:spPr>
        <p:txBody>
          <a:bodyPr>
            <a:normAutofit/>
          </a:bodyPr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97439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C822A0F4-768E-C302-9EAF-124E50CCBB0C}"/>
              </a:ext>
            </a:extLst>
          </p:cNvPr>
          <p:cNvSpPr/>
          <p:nvPr/>
        </p:nvSpPr>
        <p:spPr>
          <a:xfrm>
            <a:off x="7161775" y="1027933"/>
            <a:ext cx="2338166" cy="492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CF0DDB-0FE1-1C34-D084-5882A8AB1F19}"/>
              </a:ext>
            </a:extLst>
          </p:cNvPr>
          <p:cNvSpPr/>
          <p:nvPr/>
        </p:nvSpPr>
        <p:spPr>
          <a:xfrm>
            <a:off x="4391987" y="1027932"/>
            <a:ext cx="2338166" cy="4927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4E45A9-DC58-4E1A-8774-5FA24D35C725}"/>
              </a:ext>
            </a:extLst>
          </p:cNvPr>
          <p:cNvSpPr/>
          <p:nvPr/>
        </p:nvSpPr>
        <p:spPr>
          <a:xfrm>
            <a:off x="342132" y="1087759"/>
            <a:ext cx="3717951" cy="4927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3A0E2E-183F-B132-6DA0-1E25437BBA21}"/>
              </a:ext>
            </a:extLst>
          </p:cNvPr>
          <p:cNvSpPr txBox="1"/>
          <p:nvPr/>
        </p:nvSpPr>
        <p:spPr>
          <a:xfrm>
            <a:off x="1778685" y="1229484"/>
            <a:ext cx="1749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CCXT Services</a:t>
            </a:r>
            <a:endParaRPr lang="zh-CN" altLang="en-US" sz="10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D03113E-400D-8874-9E22-426B31FDC155}"/>
              </a:ext>
            </a:extLst>
          </p:cNvPr>
          <p:cNvSpPr/>
          <p:nvPr/>
        </p:nvSpPr>
        <p:spPr>
          <a:xfrm>
            <a:off x="3007087" y="3489745"/>
            <a:ext cx="1016432" cy="4265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向交易所下单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EFBA4A-B4FA-F639-3309-3BCDDF813BA8}"/>
              </a:ext>
            </a:extLst>
          </p:cNvPr>
          <p:cNvSpPr txBox="1"/>
          <p:nvPr/>
        </p:nvSpPr>
        <p:spPr>
          <a:xfrm>
            <a:off x="4491201" y="1229484"/>
            <a:ext cx="2295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Market Data Processor</a:t>
            </a:r>
            <a:endParaRPr lang="zh-CN" altLang="en-US" sz="10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5DD22CD-0EBC-B973-4A5E-C83622DB303B}"/>
              </a:ext>
            </a:extLst>
          </p:cNvPr>
          <p:cNvSpPr/>
          <p:nvPr/>
        </p:nvSpPr>
        <p:spPr>
          <a:xfrm>
            <a:off x="4589392" y="1814167"/>
            <a:ext cx="2033364" cy="45189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Kafka </a:t>
            </a:r>
            <a:r>
              <a:rPr lang="zh-CN" altLang="en-US" sz="1000" dirty="0"/>
              <a:t>接收价格消息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7B0F8A-B991-9B45-22EB-ABE83F258707}"/>
              </a:ext>
            </a:extLst>
          </p:cNvPr>
          <p:cNvCxnSpPr>
            <a:cxnSpLocks/>
          </p:cNvCxnSpPr>
          <p:nvPr/>
        </p:nvCxnSpPr>
        <p:spPr>
          <a:xfrm>
            <a:off x="3472474" y="2070799"/>
            <a:ext cx="1073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54B800-444F-C256-AE00-E5260B2B4F4D}"/>
              </a:ext>
            </a:extLst>
          </p:cNvPr>
          <p:cNvCxnSpPr/>
          <p:nvPr/>
        </p:nvCxnSpPr>
        <p:spPr>
          <a:xfrm>
            <a:off x="5595846" y="2327431"/>
            <a:ext cx="0" cy="687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762A528-54C1-3440-4330-550304241409}"/>
              </a:ext>
            </a:extLst>
          </p:cNvPr>
          <p:cNvSpPr/>
          <p:nvPr/>
        </p:nvSpPr>
        <p:spPr>
          <a:xfrm>
            <a:off x="4546434" y="3100683"/>
            <a:ext cx="2076322" cy="3912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Flink</a:t>
            </a:r>
            <a:r>
              <a:rPr lang="zh-CN" altLang="en-US" sz="1000" dirty="0"/>
              <a:t>计算符合条件货币交易所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57E2A80-55B5-C217-CEE6-A6F1A435EEE7}"/>
              </a:ext>
            </a:extLst>
          </p:cNvPr>
          <p:cNvCxnSpPr/>
          <p:nvPr/>
        </p:nvCxnSpPr>
        <p:spPr>
          <a:xfrm>
            <a:off x="5595846" y="3573225"/>
            <a:ext cx="0" cy="533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0EFC3AF-E5F1-FAE4-7B63-F6430DD36A02}"/>
              </a:ext>
            </a:extLst>
          </p:cNvPr>
          <p:cNvSpPr/>
          <p:nvPr/>
        </p:nvSpPr>
        <p:spPr>
          <a:xfrm>
            <a:off x="4536207" y="4180780"/>
            <a:ext cx="2076322" cy="3912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Redis</a:t>
            </a:r>
            <a:r>
              <a:rPr lang="zh-CN" altLang="en-US" sz="1000" dirty="0"/>
              <a:t>缓存市场最新数据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2405E3C-AEC0-A1D1-7B96-7ED1D92A1A17}"/>
              </a:ext>
            </a:extLst>
          </p:cNvPr>
          <p:cNvSpPr txBox="1"/>
          <p:nvPr/>
        </p:nvSpPr>
        <p:spPr>
          <a:xfrm>
            <a:off x="7806153" y="1287462"/>
            <a:ext cx="1693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Trading Engine</a:t>
            </a:r>
            <a:endParaRPr lang="zh-CN" altLang="en-US" sz="1000" dirty="0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32C31C9-B113-7410-411C-1DC29A38E23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612529" y="2040114"/>
            <a:ext cx="235247" cy="23362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B87C68D-9960-979D-E4B6-429C825ACEB2}"/>
              </a:ext>
            </a:extLst>
          </p:cNvPr>
          <p:cNvCxnSpPr/>
          <p:nvPr/>
        </p:nvCxnSpPr>
        <p:spPr>
          <a:xfrm>
            <a:off x="6847776" y="2040114"/>
            <a:ext cx="4111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F952D1CF-AB8D-9D05-2A41-60B9D60A2E07}"/>
              </a:ext>
            </a:extLst>
          </p:cNvPr>
          <p:cNvSpPr/>
          <p:nvPr/>
        </p:nvSpPr>
        <p:spPr>
          <a:xfrm>
            <a:off x="7301908" y="1870840"/>
            <a:ext cx="1785841" cy="3385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Market Making Strategy</a:t>
            </a:r>
            <a:endParaRPr lang="zh-CN" altLang="en-US" sz="1000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AAF6CA0-701C-98DF-B7A7-086498C9988E}"/>
              </a:ext>
            </a:extLst>
          </p:cNvPr>
          <p:cNvSpPr/>
          <p:nvPr/>
        </p:nvSpPr>
        <p:spPr>
          <a:xfrm>
            <a:off x="7301908" y="2738605"/>
            <a:ext cx="1804253" cy="3620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Arbitrage</a:t>
            </a:r>
            <a:endParaRPr lang="zh-CN" altLang="en-US" sz="10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8C71E5B-6ABE-396B-6F05-9CD7EFCD238C}"/>
              </a:ext>
            </a:extLst>
          </p:cNvPr>
          <p:cNvCxnSpPr/>
          <p:nvPr/>
        </p:nvCxnSpPr>
        <p:spPr>
          <a:xfrm>
            <a:off x="6858003" y="2904302"/>
            <a:ext cx="4009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58BD13B-47BC-33B1-2396-73EEEBF81E2F}"/>
              </a:ext>
            </a:extLst>
          </p:cNvPr>
          <p:cNvCxnSpPr/>
          <p:nvPr/>
        </p:nvCxnSpPr>
        <p:spPr>
          <a:xfrm>
            <a:off x="9106161" y="1983765"/>
            <a:ext cx="1350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0CB9AF8-51E8-6AD3-525F-9FF208392F2E}"/>
              </a:ext>
            </a:extLst>
          </p:cNvPr>
          <p:cNvCxnSpPr/>
          <p:nvPr/>
        </p:nvCxnSpPr>
        <p:spPr>
          <a:xfrm>
            <a:off x="9247309" y="1983765"/>
            <a:ext cx="0" cy="2197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3131AE9-4E20-77F2-9E6C-956719A743D9}"/>
              </a:ext>
            </a:extLst>
          </p:cNvPr>
          <p:cNvCxnSpPr/>
          <p:nvPr/>
        </p:nvCxnSpPr>
        <p:spPr>
          <a:xfrm>
            <a:off x="9106161" y="2904302"/>
            <a:ext cx="1350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D26229E-1510-EEEC-81E0-823F16A9663D}"/>
              </a:ext>
            </a:extLst>
          </p:cNvPr>
          <p:cNvCxnSpPr/>
          <p:nvPr/>
        </p:nvCxnSpPr>
        <p:spPr>
          <a:xfrm flipH="1">
            <a:off x="8823862" y="4180780"/>
            <a:ext cx="4173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69E26D82-FD21-F788-8483-D5AB4EDAF398}"/>
              </a:ext>
            </a:extLst>
          </p:cNvPr>
          <p:cNvSpPr/>
          <p:nvPr/>
        </p:nvSpPr>
        <p:spPr>
          <a:xfrm>
            <a:off x="7295777" y="3947962"/>
            <a:ext cx="1519910" cy="5146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Order Book</a:t>
            </a:r>
            <a:r>
              <a:rPr lang="zh-CN" altLang="en-US" sz="1000" dirty="0"/>
              <a:t>，撮合交易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09034B9-A26D-54CD-E4F8-31FB62B49D7F}"/>
              </a:ext>
            </a:extLst>
          </p:cNvPr>
          <p:cNvSpPr/>
          <p:nvPr/>
        </p:nvSpPr>
        <p:spPr>
          <a:xfrm>
            <a:off x="9819060" y="1087759"/>
            <a:ext cx="1761287" cy="4927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0D68468-D124-D110-03F7-80D62392F662}"/>
              </a:ext>
            </a:extLst>
          </p:cNvPr>
          <p:cNvSpPr txBox="1"/>
          <p:nvPr/>
        </p:nvSpPr>
        <p:spPr>
          <a:xfrm>
            <a:off x="9941799" y="1289311"/>
            <a:ext cx="1509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User Interface/Backend</a:t>
            </a:r>
            <a:endParaRPr lang="zh-CN" altLang="en-US" sz="1000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4B6E0ECC-7F81-0621-A86D-192ED7032CF6}"/>
              </a:ext>
            </a:extLst>
          </p:cNvPr>
          <p:cNvSpPr/>
          <p:nvPr/>
        </p:nvSpPr>
        <p:spPr>
          <a:xfrm>
            <a:off x="4491202" y="5117643"/>
            <a:ext cx="2131546" cy="3912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使用</a:t>
            </a:r>
            <a:r>
              <a:rPr lang="en-US" altLang="zh-CN" sz="1000" dirty="0"/>
              <a:t>Timescale DB</a:t>
            </a:r>
            <a:r>
              <a:rPr lang="zh-CN" altLang="en-US" sz="1000" dirty="0"/>
              <a:t>存储市场数据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7D724C29-E5FE-6D31-5EB5-0363BFD2E74D}"/>
              </a:ext>
            </a:extLst>
          </p:cNvPr>
          <p:cNvCxnSpPr>
            <a:stCxn id="23" idx="1"/>
          </p:cNvCxnSpPr>
          <p:nvPr/>
        </p:nvCxnSpPr>
        <p:spPr>
          <a:xfrm rot="10800000" flipV="1">
            <a:off x="4086168" y="3296292"/>
            <a:ext cx="460267" cy="20934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AC68B72-BE5B-9EBE-1DD9-96F2841BD74D}"/>
              </a:ext>
            </a:extLst>
          </p:cNvPr>
          <p:cNvCxnSpPr/>
          <p:nvPr/>
        </p:nvCxnSpPr>
        <p:spPr>
          <a:xfrm>
            <a:off x="4073892" y="5352930"/>
            <a:ext cx="4173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10C2E0A0-6342-C88D-4368-BDC201C84B30}"/>
              </a:ext>
            </a:extLst>
          </p:cNvPr>
          <p:cNvSpPr/>
          <p:nvPr/>
        </p:nvSpPr>
        <p:spPr>
          <a:xfrm>
            <a:off x="10058400" y="3074593"/>
            <a:ext cx="1438800" cy="4173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User Order</a:t>
            </a:r>
            <a:endParaRPr lang="zh-CN" altLang="en-US" sz="1000" dirty="0"/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5897FA4-0FEF-DCE3-2B2C-FFC0E12616B1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8055732" y="4462603"/>
            <a:ext cx="15347" cy="466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B5EE9A0-B2B9-9DBD-EE65-DAE7482841F3}"/>
              </a:ext>
            </a:extLst>
          </p:cNvPr>
          <p:cNvCxnSpPr>
            <a:cxnSpLocks/>
          </p:cNvCxnSpPr>
          <p:nvPr/>
        </p:nvCxnSpPr>
        <p:spPr>
          <a:xfrm flipH="1">
            <a:off x="3515303" y="4929484"/>
            <a:ext cx="4555776" cy="638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50E0E07-7A70-A543-287F-01D5F488F45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515303" y="3916262"/>
            <a:ext cx="0" cy="1077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854A1C8-D03D-4F5F-70EF-FB93940D3F6F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9499941" y="3283248"/>
            <a:ext cx="5584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FC612B0-B07C-EB8A-51C8-E9EFA7DE96B5}"/>
              </a:ext>
            </a:extLst>
          </p:cNvPr>
          <p:cNvSpPr txBox="1"/>
          <p:nvPr/>
        </p:nvSpPr>
        <p:spPr>
          <a:xfrm>
            <a:off x="9406870" y="3498556"/>
            <a:ext cx="1252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ZeroMQ</a:t>
            </a:r>
            <a:r>
              <a:rPr lang="zh-CN" altLang="en-US" sz="1000" dirty="0"/>
              <a:t>传输消息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EC24DE9-A2FF-4F59-540D-C08601CFA9FD}"/>
              </a:ext>
            </a:extLst>
          </p:cNvPr>
          <p:cNvSpPr txBox="1"/>
          <p:nvPr/>
        </p:nvSpPr>
        <p:spPr>
          <a:xfrm>
            <a:off x="5045571" y="4715361"/>
            <a:ext cx="289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ZeroMQ</a:t>
            </a:r>
            <a:r>
              <a:rPr lang="zh-CN" altLang="en-US" sz="1000" dirty="0"/>
              <a:t>传输消息</a:t>
            </a:r>
          </a:p>
          <a:p>
            <a:endParaRPr lang="zh-CN" altLang="en-US" sz="100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59A6AF8-AF14-B17D-9FA0-2F2848892B19}"/>
              </a:ext>
            </a:extLst>
          </p:cNvPr>
          <p:cNvSpPr txBox="1"/>
          <p:nvPr/>
        </p:nvSpPr>
        <p:spPr>
          <a:xfrm>
            <a:off x="2945718" y="374352"/>
            <a:ext cx="5965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Architecture design</a:t>
            </a:r>
            <a:endParaRPr lang="zh-CN" altLang="en-US" sz="1000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5A8FAE7-1FC3-CBC4-EC08-F4F0261A49A4}"/>
              </a:ext>
            </a:extLst>
          </p:cNvPr>
          <p:cNvSpPr/>
          <p:nvPr/>
        </p:nvSpPr>
        <p:spPr>
          <a:xfrm>
            <a:off x="2801089" y="1792874"/>
            <a:ext cx="671385" cy="55845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获取市场价格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57C8200-F859-951A-23ED-ADD9A6626CA1}"/>
              </a:ext>
            </a:extLst>
          </p:cNvPr>
          <p:cNvSpPr/>
          <p:nvPr/>
        </p:nvSpPr>
        <p:spPr>
          <a:xfrm>
            <a:off x="595337" y="1802067"/>
            <a:ext cx="671385" cy="55845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Bitmart</a:t>
            </a:r>
            <a:endParaRPr lang="zh-CN" altLang="en-US" sz="1000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204F5FB-42AF-1A8E-E55F-7469618B1B6C}"/>
              </a:ext>
            </a:extLst>
          </p:cNvPr>
          <p:cNvSpPr/>
          <p:nvPr/>
        </p:nvSpPr>
        <p:spPr>
          <a:xfrm>
            <a:off x="546185" y="2933319"/>
            <a:ext cx="901866" cy="42344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Crypto.com</a:t>
            </a:r>
            <a:endParaRPr lang="zh-CN" altLang="en-US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BB68B95-8C4B-CB24-3636-2D4380091220}"/>
              </a:ext>
            </a:extLst>
          </p:cNvPr>
          <p:cNvSpPr txBox="1"/>
          <p:nvPr/>
        </p:nvSpPr>
        <p:spPr>
          <a:xfrm>
            <a:off x="2722133" y="2337931"/>
            <a:ext cx="844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支持多交易所行情获取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79D53F3-7923-400A-AE47-ECC1E5D3A45A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1266722" y="2072104"/>
            <a:ext cx="1534367" cy="9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C726DE8F-6AEE-3382-6897-813FC31B1DBA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 flipV="1">
            <a:off x="1448051" y="2072104"/>
            <a:ext cx="1353038" cy="10729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1839D22-DD8D-D182-AFFD-EA28E282C458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448051" y="3145043"/>
            <a:ext cx="1545227" cy="557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B575DDF-4376-E574-127F-16387209EAC0}"/>
              </a:ext>
            </a:extLst>
          </p:cNvPr>
          <p:cNvCxnSpPr>
            <a:cxnSpLocks/>
            <a:stCxn id="10" idx="1"/>
            <a:endCxn id="38" idx="2"/>
          </p:cNvCxnSpPr>
          <p:nvPr/>
        </p:nvCxnSpPr>
        <p:spPr>
          <a:xfrm flipH="1" flipV="1">
            <a:off x="931030" y="2360526"/>
            <a:ext cx="2076057" cy="1342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11967F6-5A12-FDB9-9713-2B7543853D19}"/>
              </a:ext>
            </a:extLst>
          </p:cNvPr>
          <p:cNvSpPr txBox="1"/>
          <p:nvPr/>
        </p:nvSpPr>
        <p:spPr>
          <a:xfrm>
            <a:off x="1934397" y="1835076"/>
            <a:ext cx="1110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主动获取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3843F06-4317-7C9D-6820-D8F816620041}"/>
              </a:ext>
            </a:extLst>
          </p:cNvPr>
          <p:cNvSpPr/>
          <p:nvPr/>
        </p:nvSpPr>
        <p:spPr>
          <a:xfrm>
            <a:off x="657820" y="4025811"/>
            <a:ext cx="1477953" cy="65358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后续更多交易所部署（确定可用</a:t>
            </a:r>
            <a:r>
              <a:rPr lang="en-US" altLang="zh-CN" sz="1000" dirty="0"/>
              <a:t>MEXC</a:t>
            </a:r>
            <a:r>
              <a:rPr lang="zh-CN" altLang="en-US" sz="1000" dirty="0"/>
              <a:t>，</a:t>
            </a:r>
            <a:r>
              <a:rPr lang="en-US" altLang="zh-CN" sz="1000" dirty="0"/>
              <a:t>Hash</a:t>
            </a:r>
            <a:r>
              <a:rPr lang="zh-CN" altLang="en-US" sz="1000" dirty="0"/>
              <a:t>可以）</a:t>
            </a:r>
          </a:p>
        </p:txBody>
      </p:sp>
    </p:spTree>
    <p:extLst>
      <p:ext uri="{BB962C8B-B14F-4D97-AF65-F5344CB8AC3E}">
        <p14:creationId xmlns:p14="http://schemas.microsoft.com/office/powerpoint/2010/main" val="382286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84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Cryptocurrency Trading System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Wen, Yuqi</dc:creator>
  <cp:lastModifiedBy>Wen, Yuqi</cp:lastModifiedBy>
  <cp:revision>6</cp:revision>
  <dcterms:created xsi:type="dcterms:W3CDTF">2025-06-14T05:11:28Z</dcterms:created>
  <dcterms:modified xsi:type="dcterms:W3CDTF">2025-07-03T01:15:25Z</dcterms:modified>
</cp:coreProperties>
</file>