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3" r:id="rId1"/>
    <p:sldMasterId id="214748383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92" r:id="rId13"/>
    <p:sldId id="267" r:id="rId14"/>
    <p:sldId id="268" r:id="rId15"/>
    <p:sldId id="269" r:id="rId16"/>
    <p:sldId id="270" r:id="rId17"/>
    <p:sldId id="273" r:id="rId18"/>
    <p:sldId id="290" r:id="rId19"/>
    <p:sldId id="274" r:id="rId20"/>
    <p:sldId id="275" r:id="rId21"/>
    <p:sldId id="291" r:id="rId22"/>
    <p:sldId id="286" r:id="rId23"/>
    <p:sldId id="289" r:id="rId24"/>
  </p:sldIdLst>
  <p:sldSz cx="18288000" cy="10287000"/>
  <p:notesSz cx="6858000" cy="9144000"/>
  <p:embeddedFontLst>
    <p:embeddedFont>
      <p:font typeface="Wingdings 3" panose="05040102010807070707" pitchFamily="18" charset="2"/>
      <p:regular r:id="rId26"/>
    </p:embeddedFont>
    <p:embeddedFont>
      <p:font typeface="Now" panose="020B0604020202020204" charset="0"/>
      <p:regular r:id="rId27"/>
    </p:embeddedFont>
    <p:embeddedFont>
      <p:font typeface="Now Bold" panose="020B0604020202020204" charset="0"/>
      <p:regular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" initials="D" lastIdx="1" clrIdx="0">
    <p:extLst>
      <p:ext uri="{19B8F6BF-5375-455C-9EA6-DF929625EA0E}">
        <p15:presenceInfo xmlns:p15="http://schemas.microsoft.com/office/powerpoint/2012/main" userId="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5" d="100"/>
          <a:sy n="35" d="100"/>
        </p:scale>
        <p:origin x="11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9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1105-F985-4C8A-9271-BD05F1760C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6D149D3-32FE-4F1D-9385-07C2C81563A6}">
      <dgm:prSet custT="1"/>
      <dgm:spPr/>
      <dgm:t>
        <a:bodyPr/>
        <a:lstStyle/>
        <a:p>
          <a:pPr algn="ctr"/>
          <a:r>
            <a:rPr lang="en-US" sz="4000" dirty="0">
              <a:latin typeface="+mn-lt"/>
            </a:rPr>
            <a:t>El proyecto BlogApp es una API REST desarrollada con Spring Boot que permite la gestión de usuarios, publicaciones y comentarios. Su funcionalidad incluye la creación, consulta, listado y eliminación de estos elementos, </a:t>
          </a:r>
          <a:r>
            <a:rPr lang="en-US" sz="4000" dirty="0">
              <a:latin typeface="+mn-lt"/>
              <a:ea typeface="Cambria" panose="02040503050406030204" pitchFamily="18" charset="0"/>
            </a:rPr>
            <a:t>proporcionando</a:t>
          </a:r>
          <a:r>
            <a:rPr lang="en-US" sz="4000" dirty="0">
              <a:latin typeface="+mn-lt"/>
            </a:rPr>
            <a:t> endpoints estructurados y documentados con Swagger. </a:t>
          </a:r>
          <a:br>
            <a:rPr lang="en-US" sz="4000" dirty="0">
              <a:latin typeface="+mn-lt"/>
            </a:rPr>
          </a:br>
          <a:r>
            <a:rPr lang="en-US" sz="4000" dirty="0">
              <a:latin typeface="+mn-lt"/>
            </a:rPr>
            <a:t>La API utiliza Spring Boot, MySQL y Hibernate (JPA) para garantizar una arquitectura modular y escalable. Su diseño RESTful facilita la integración con cualquier frontend o aplicación externa que requiera gestionar contenido de blogs de manera eficiente y segura.</a:t>
          </a:r>
          <a:endParaRPr lang="es-PE" sz="4000" dirty="0">
            <a:latin typeface="+mn-lt"/>
          </a:endParaRPr>
        </a:p>
      </dgm:t>
    </dgm:pt>
    <dgm:pt modelId="{6E4F5DA2-543B-4E63-88A1-A449D1CDC377}" type="parTrans" cxnId="{78686B07-9295-4DC8-BC36-D86217174D6B}">
      <dgm:prSet/>
      <dgm:spPr/>
      <dgm:t>
        <a:bodyPr/>
        <a:lstStyle/>
        <a:p>
          <a:endParaRPr lang="es-PE"/>
        </a:p>
      </dgm:t>
    </dgm:pt>
    <dgm:pt modelId="{E9AF1587-E0F4-48AE-B734-9E086AD4A5B8}" type="sibTrans" cxnId="{78686B07-9295-4DC8-BC36-D86217174D6B}">
      <dgm:prSet/>
      <dgm:spPr/>
      <dgm:t>
        <a:bodyPr/>
        <a:lstStyle/>
        <a:p>
          <a:endParaRPr lang="es-PE"/>
        </a:p>
      </dgm:t>
    </dgm:pt>
    <dgm:pt modelId="{1009198C-7232-4F96-A649-EFF1ABE1245A}" type="pres">
      <dgm:prSet presAssocID="{82041105-F985-4C8A-9271-BD05F1760C5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57F8F74-19AB-4FB6-95BD-0B16E3426BC4}" type="pres">
      <dgm:prSet presAssocID="{36D149D3-32FE-4F1D-9385-07C2C81563A6}" presName="parentText" presStyleLbl="node1" presStyleIdx="0" presStyleCnt="1" custScaleX="79435" custScaleY="134876" custLinFactNeighborX="-6889" custLinFactNeighborY="-632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8686B07-9295-4DC8-BC36-D86217174D6B}" srcId="{82041105-F985-4C8A-9271-BD05F1760C5D}" destId="{36D149D3-32FE-4F1D-9385-07C2C81563A6}" srcOrd="0" destOrd="0" parTransId="{6E4F5DA2-543B-4E63-88A1-A449D1CDC377}" sibTransId="{E9AF1587-E0F4-48AE-B734-9E086AD4A5B8}"/>
    <dgm:cxn modelId="{6B514330-1733-44F4-925D-1A719110B328}" type="presOf" srcId="{36D149D3-32FE-4F1D-9385-07C2C81563A6}" destId="{457F8F74-19AB-4FB6-95BD-0B16E3426BC4}" srcOrd="0" destOrd="0" presId="urn:microsoft.com/office/officeart/2005/8/layout/vList2"/>
    <dgm:cxn modelId="{D0A0BEAD-0404-4D84-8BE2-A8FE2FBE3BAA}" type="presOf" srcId="{82041105-F985-4C8A-9271-BD05F1760C5D}" destId="{1009198C-7232-4F96-A649-EFF1ABE1245A}" srcOrd="0" destOrd="0" presId="urn:microsoft.com/office/officeart/2005/8/layout/vList2"/>
    <dgm:cxn modelId="{66CE585B-A021-407A-B558-058D33A76399}" type="presParOf" srcId="{1009198C-7232-4F96-A649-EFF1ABE1245A}" destId="{457F8F74-19AB-4FB6-95BD-0B16E3426BC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02CA094-4D81-4F34-9B47-24F8159734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065B222-8056-4D1E-AE6D-3C4410470DCE}">
      <dgm:prSet custT="1"/>
      <dgm:spPr/>
      <dgm:t>
        <a:bodyPr/>
        <a:lstStyle/>
        <a:p>
          <a:pPr algn="ctr"/>
          <a:r>
            <a:rPr lang="en-US" sz="2200" dirty="0"/>
            <a:t>OPTIMIZAR LA INTERFAZ DE CREACIÓN Y EDICIÓN DE BLOGS</a:t>
          </a:r>
          <a:br>
            <a:rPr lang="en-US" sz="2200" dirty="0"/>
          </a:br>
          <a:r>
            <a:rPr lang="en-US" sz="2200" dirty="0"/>
            <a:t/>
          </a:r>
          <a:br>
            <a:rPr lang="en-US" sz="2200" dirty="0"/>
          </a:br>
          <a:r>
            <a:rPr lang="en-US" sz="2200" dirty="0"/>
            <a:t>El objetivo es mejorar la creación y edición de publicaciones, garantizando accesibilidad en dispositivos móviles y de escritorio. Se medirá la satisfacción del usuario, buscando que el 90% pueda crear y editar blogs sin ayuda. Se aplicará diseño responsivo y pruebas de usabilidad. La optimización debe completarse en 3 meses.</a:t>
          </a:r>
          <a:endParaRPr lang="es-PE" sz="2200" dirty="0"/>
        </a:p>
      </dgm:t>
    </dgm:pt>
    <dgm:pt modelId="{ADFCD615-5613-47ED-85A4-A8DFFF1F3305}" type="parTrans" cxnId="{927F67F4-690F-49F3-A030-BE364D0B04A1}">
      <dgm:prSet/>
      <dgm:spPr/>
      <dgm:t>
        <a:bodyPr/>
        <a:lstStyle/>
        <a:p>
          <a:endParaRPr lang="es-PE" sz="2200"/>
        </a:p>
      </dgm:t>
    </dgm:pt>
    <dgm:pt modelId="{022EA36B-0B25-4B75-ACB3-992BE5D1E634}" type="sibTrans" cxnId="{927F67F4-690F-49F3-A030-BE364D0B04A1}">
      <dgm:prSet/>
      <dgm:spPr/>
      <dgm:t>
        <a:bodyPr/>
        <a:lstStyle/>
        <a:p>
          <a:endParaRPr lang="es-PE" sz="2200"/>
        </a:p>
      </dgm:t>
    </dgm:pt>
    <dgm:pt modelId="{959D8A64-E424-4282-93F6-65C64E24F9FA}" type="pres">
      <dgm:prSet presAssocID="{D02CA094-4D81-4F34-9B47-24F81597347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E16CAF0-B029-4D57-88D2-4BAC46E6CCAF}" type="pres">
      <dgm:prSet presAssocID="{7065B222-8056-4D1E-AE6D-3C4410470DCE}" presName="parentText" presStyleLbl="node1" presStyleIdx="0" presStyleCnt="1" custScaleX="91482" custScaleY="304699" custLinFactNeighborX="2989" custLinFactNeighborY="572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4E77CE7-3D99-439C-85C0-AFE20D89278F}" type="presOf" srcId="{D02CA094-4D81-4F34-9B47-24F815973473}" destId="{959D8A64-E424-4282-93F6-65C64E24F9FA}" srcOrd="0" destOrd="0" presId="urn:microsoft.com/office/officeart/2005/8/layout/vList2"/>
    <dgm:cxn modelId="{D93B4DCB-ECF1-4291-9EF6-287B59EE0365}" type="presOf" srcId="{7065B222-8056-4D1E-AE6D-3C4410470DCE}" destId="{0E16CAF0-B029-4D57-88D2-4BAC46E6CCAF}" srcOrd="0" destOrd="0" presId="urn:microsoft.com/office/officeart/2005/8/layout/vList2"/>
    <dgm:cxn modelId="{927F67F4-690F-49F3-A030-BE364D0B04A1}" srcId="{D02CA094-4D81-4F34-9B47-24F815973473}" destId="{7065B222-8056-4D1E-AE6D-3C4410470DCE}" srcOrd="0" destOrd="0" parTransId="{ADFCD615-5613-47ED-85A4-A8DFFF1F3305}" sibTransId="{022EA36B-0B25-4B75-ACB3-992BE5D1E634}"/>
    <dgm:cxn modelId="{817235AB-E40E-4F54-B66A-3B6918EA756C}" type="presParOf" srcId="{959D8A64-E424-4282-93F6-65C64E24F9FA}" destId="{0E16CAF0-B029-4D57-88D2-4BAC46E6CCA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F20C21-165D-40F0-BA21-0D41FD43C8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5F13E1B-E196-4BAC-9511-52372D6E7DC9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83820" tIns="83820" rIns="83820" bIns="83820" numCol="1" spcCol="1270" anchor="ctr" anchorCtr="0"/>
        <a:lstStyle/>
        <a:p>
          <a:pPr algn="ctr"/>
          <a:r>
            <a:rPr lang="en-US" sz="2200" kern="1200" dirty="0"/>
            <a:t>INCORPORAR UNA SECCIÓN DE COMENTARIOS </a:t>
          </a:r>
          <a:r>
            <a:rPr lang="en-US" sz="2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INTERACTIVOS</a:t>
          </a:r>
          <a:r>
            <a:rPr lang="en-US" sz="2200" kern="1200" dirty="0"/>
            <a:t> EN LAS PUBLICACIONES. </a:t>
          </a:r>
        </a:p>
        <a:p>
          <a:pPr algn="ctr"/>
          <a:r>
            <a:rPr lang="en-US" sz="2200" kern="1200" dirty="0"/>
            <a:t>El objetivo es integrar una sección de comentarios en cada publicación para fomentar la interacción entre usuarios. Se medirá el número de comentarios y la tasa de interacción, con la meta de alcanzar 100 comentarios diarios en publicaciones populares. Se usará Spring Boot y Thymeleaf para crear el sistema, y la implementación debe completarse en 4 meses.</a:t>
          </a:r>
          <a:endParaRPr lang="es-PE" sz="2200" kern="1200" dirty="0"/>
        </a:p>
      </dgm:t>
    </dgm:pt>
    <dgm:pt modelId="{E4DB9E22-D42B-47F1-8071-D383674C0DC0}" type="parTrans" cxnId="{D1A70279-8B4C-4DC4-9460-8BF14569EC38}">
      <dgm:prSet/>
      <dgm:spPr/>
      <dgm:t>
        <a:bodyPr/>
        <a:lstStyle/>
        <a:p>
          <a:endParaRPr lang="es-PE"/>
        </a:p>
      </dgm:t>
    </dgm:pt>
    <dgm:pt modelId="{688E0C6D-33D3-4350-93DD-2F4613103B79}" type="sibTrans" cxnId="{D1A70279-8B4C-4DC4-9460-8BF14569EC38}">
      <dgm:prSet/>
      <dgm:spPr/>
      <dgm:t>
        <a:bodyPr/>
        <a:lstStyle/>
        <a:p>
          <a:endParaRPr lang="es-PE"/>
        </a:p>
      </dgm:t>
    </dgm:pt>
    <dgm:pt modelId="{8AF7E25A-C423-4C55-AE9E-3147FD810A3F}" type="pres">
      <dgm:prSet presAssocID="{B8F20C21-165D-40F0-BA21-0D41FD43C83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DEF8641-8927-4D90-89CA-DDC1A9AE8F69}" type="pres">
      <dgm:prSet presAssocID="{F5F13E1B-E196-4BAC-9511-52372D6E7DC9}" presName="parentText" presStyleLbl="node1" presStyleIdx="0" presStyleCnt="1" custScaleY="494024" custLinFactNeighborX="3266" custLinFactNeighborY="-5996">
        <dgm:presLayoutVars>
          <dgm:chMax val="0"/>
          <dgm:bulletEnabled val="1"/>
        </dgm:presLayoutVars>
      </dgm:prSet>
      <dgm:spPr>
        <a:xfrm>
          <a:off x="0" y="436734"/>
          <a:ext cx="4808982" cy="5052393"/>
        </a:xfrm>
        <a:prstGeom prst="roundRect">
          <a:avLst/>
        </a:prstGeom>
      </dgm:spPr>
      <dgm:t>
        <a:bodyPr/>
        <a:lstStyle/>
        <a:p>
          <a:endParaRPr lang="es-ES"/>
        </a:p>
      </dgm:t>
    </dgm:pt>
  </dgm:ptLst>
  <dgm:cxnLst>
    <dgm:cxn modelId="{D1A70279-8B4C-4DC4-9460-8BF14569EC38}" srcId="{B8F20C21-165D-40F0-BA21-0D41FD43C83A}" destId="{F5F13E1B-E196-4BAC-9511-52372D6E7DC9}" srcOrd="0" destOrd="0" parTransId="{E4DB9E22-D42B-47F1-8071-D383674C0DC0}" sibTransId="{688E0C6D-33D3-4350-93DD-2F4613103B79}"/>
    <dgm:cxn modelId="{F82283EF-8C67-4D5A-9E09-91BB69595749}" type="presOf" srcId="{B8F20C21-165D-40F0-BA21-0D41FD43C83A}" destId="{8AF7E25A-C423-4C55-AE9E-3147FD810A3F}" srcOrd="0" destOrd="0" presId="urn:microsoft.com/office/officeart/2005/8/layout/vList2"/>
    <dgm:cxn modelId="{3D8F57B1-85E4-4297-83BD-FA8A77D228B6}" type="presOf" srcId="{F5F13E1B-E196-4BAC-9511-52372D6E7DC9}" destId="{FDEF8641-8927-4D90-89CA-DDC1A9AE8F69}" srcOrd="0" destOrd="0" presId="urn:microsoft.com/office/officeart/2005/8/layout/vList2"/>
    <dgm:cxn modelId="{00C04B05-71F9-4454-98BA-93C617464164}" type="presParOf" srcId="{8AF7E25A-C423-4C55-AE9E-3147FD810A3F}" destId="{FDEF8641-8927-4D90-89CA-DDC1A9AE8F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35F4285-CA38-4551-837C-1E35AC631E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BE4DEF13-5638-40C4-8760-7017F9980760}">
      <dgm:prSet/>
      <dgm:spPr/>
      <dgm:t>
        <a:bodyPr/>
        <a:lstStyle/>
        <a:p>
          <a:pPr algn="ctr"/>
          <a:r>
            <a:rPr lang="en-US" b="1" dirty="0"/>
            <a:t>LA IMPLEMENTACIÓN DE UN SISTEMA DE REGISTRO, LA CREACIÓN Y EDICIÓN DE PUBLICACIONES, Y LA INTERACCIÓN CON COMENTARIOS SON CARACTERÍSTICAS CLAVE QUE CONTRIBUYEN A UNA EXPERIENCIA COMPLETA PARA EL USUARIO.</a:t>
          </a:r>
          <a:endParaRPr lang="es-PE" dirty="0"/>
        </a:p>
      </dgm:t>
    </dgm:pt>
    <dgm:pt modelId="{49BD4AEA-E9B4-43BD-ACD8-923AB9704FD8}" type="parTrans" cxnId="{14D3AC26-E869-4C6D-8155-F7E731A8D153}">
      <dgm:prSet/>
      <dgm:spPr/>
      <dgm:t>
        <a:bodyPr/>
        <a:lstStyle/>
        <a:p>
          <a:endParaRPr lang="es-PE"/>
        </a:p>
      </dgm:t>
    </dgm:pt>
    <dgm:pt modelId="{D0434261-45F4-4981-94A1-FA6E8861B5D8}" type="sibTrans" cxnId="{14D3AC26-E869-4C6D-8155-F7E731A8D153}">
      <dgm:prSet/>
      <dgm:spPr/>
      <dgm:t>
        <a:bodyPr/>
        <a:lstStyle/>
        <a:p>
          <a:endParaRPr lang="es-PE"/>
        </a:p>
      </dgm:t>
    </dgm:pt>
    <dgm:pt modelId="{5279572E-C311-449C-A0F0-081F498764E0}" type="pres">
      <dgm:prSet presAssocID="{D35F4285-CA38-4551-837C-1E35AC631E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ECAAE26-EB4D-42F2-A71E-3D0961A31280}" type="pres">
      <dgm:prSet presAssocID="{BE4DEF13-5638-40C4-8760-7017F9980760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B8AD7BAF-8241-4EEC-9AF8-96391B9E805B}" type="presOf" srcId="{D35F4285-CA38-4551-837C-1E35AC631E83}" destId="{5279572E-C311-449C-A0F0-081F498764E0}" srcOrd="0" destOrd="0" presId="urn:microsoft.com/office/officeart/2005/8/layout/vList2"/>
    <dgm:cxn modelId="{4C041483-2D54-48E0-B27B-D85DDE3E3A1E}" type="presOf" srcId="{BE4DEF13-5638-40C4-8760-7017F9980760}" destId="{DECAAE26-EB4D-42F2-A71E-3D0961A31280}" srcOrd="0" destOrd="0" presId="urn:microsoft.com/office/officeart/2005/8/layout/vList2"/>
    <dgm:cxn modelId="{14D3AC26-E869-4C6D-8155-F7E731A8D153}" srcId="{D35F4285-CA38-4551-837C-1E35AC631E83}" destId="{BE4DEF13-5638-40C4-8760-7017F9980760}" srcOrd="0" destOrd="0" parTransId="{49BD4AEA-E9B4-43BD-ACD8-923AB9704FD8}" sibTransId="{D0434261-45F4-4981-94A1-FA6E8861B5D8}"/>
    <dgm:cxn modelId="{06A8A7D1-88F4-41E7-8894-4C907EB25DC4}" type="presParOf" srcId="{5279572E-C311-449C-A0F0-081F498764E0}" destId="{DECAAE26-EB4D-42F2-A71E-3D0961A3128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052ED4-E5CE-4908-8756-F0A1D83548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526B7A7-3208-4703-BB58-5CD8475E1956}">
      <dgm:prSet custT="1"/>
      <dgm:spPr/>
      <dgm:t>
        <a:bodyPr/>
        <a:lstStyle/>
        <a:p>
          <a:pPr algn="ctr"/>
          <a:r>
            <a:rPr lang="en-US" sz="2800" b="1" dirty="0"/>
            <a:t>LA INTEGRACIÓN CON TECNOLOGÍAS COMO SPRING BOOT Y </a:t>
          </a:r>
          <a:r>
            <a:rPr lang="en-US" sz="2800" b="1" dirty="0" smtClean="0"/>
            <a:t>ANGULAR </a:t>
          </a:r>
          <a:r>
            <a:rPr lang="en-US" sz="2800" b="1" dirty="0"/>
            <a:t>PERMITIÓ UNA CONSTRUCCIÓN EFICIENTE TANTO EN EL BACKEND COMO EN EL FRONTEND, ASEGURANDO UNA PLATAFORMA ROBUSTA.</a:t>
          </a:r>
          <a:endParaRPr lang="es-PE" sz="2800" dirty="0"/>
        </a:p>
      </dgm:t>
    </dgm:pt>
    <dgm:pt modelId="{A0CB8279-9A6C-4DC3-AD56-813D5F3552E9}" type="parTrans" cxnId="{342D35D5-A862-4D53-B185-AA23739FC4B8}">
      <dgm:prSet/>
      <dgm:spPr/>
      <dgm:t>
        <a:bodyPr/>
        <a:lstStyle/>
        <a:p>
          <a:endParaRPr lang="es-PE"/>
        </a:p>
      </dgm:t>
    </dgm:pt>
    <dgm:pt modelId="{B34524E8-9388-4F21-9BDA-F6F13E87DDD2}" type="sibTrans" cxnId="{342D35D5-A862-4D53-B185-AA23739FC4B8}">
      <dgm:prSet/>
      <dgm:spPr/>
      <dgm:t>
        <a:bodyPr/>
        <a:lstStyle/>
        <a:p>
          <a:endParaRPr lang="es-PE"/>
        </a:p>
      </dgm:t>
    </dgm:pt>
    <dgm:pt modelId="{CEDBB6CC-FC62-4F93-B607-4E8A51DF2901}" type="pres">
      <dgm:prSet presAssocID="{6A052ED4-E5CE-4908-8756-F0A1D83548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450C859-174C-4FCA-ACD6-6355CBBDD04C}" type="pres">
      <dgm:prSet presAssocID="{8526B7A7-3208-4703-BB58-5CD8475E1956}" presName="parentText" presStyleLbl="node1" presStyleIdx="0" presStyleCnt="1" custScaleY="1109147" custLinFactY="318276" custLinFactNeighborX="41429" custLinFactNeighborY="40000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2CEC092-A094-49A5-9019-459076119D0A}" type="presOf" srcId="{6A052ED4-E5CE-4908-8756-F0A1D835487E}" destId="{CEDBB6CC-FC62-4F93-B607-4E8A51DF2901}" srcOrd="0" destOrd="0" presId="urn:microsoft.com/office/officeart/2005/8/layout/vList2"/>
    <dgm:cxn modelId="{342D35D5-A862-4D53-B185-AA23739FC4B8}" srcId="{6A052ED4-E5CE-4908-8756-F0A1D835487E}" destId="{8526B7A7-3208-4703-BB58-5CD8475E1956}" srcOrd="0" destOrd="0" parTransId="{A0CB8279-9A6C-4DC3-AD56-813D5F3552E9}" sibTransId="{B34524E8-9388-4F21-9BDA-F6F13E87DDD2}"/>
    <dgm:cxn modelId="{85BB69F3-6814-4021-B77D-315A42110768}" type="presOf" srcId="{8526B7A7-3208-4703-BB58-5CD8475E1956}" destId="{E450C859-174C-4FCA-ACD6-6355CBBDD04C}" srcOrd="0" destOrd="0" presId="urn:microsoft.com/office/officeart/2005/8/layout/vList2"/>
    <dgm:cxn modelId="{88C1CB58-DF18-44B9-A471-B8479A7561B3}" type="presParOf" srcId="{CEDBB6CC-FC62-4F93-B607-4E8A51DF2901}" destId="{E450C859-174C-4FCA-ACD6-6355CBBDD04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18B704-2440-46D4-98EB-F4FB322E67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96E54DA-34BC-422A-A0CA-189B3B3B5985}">
      <dgm:prSet/>
      <dgm:spPr/>
      <dgm:t>
        <a:bodyPr/>
        <a:lstStyle/>
        <a:p>
          <a:pPr algn="ctr"/>
          <a:r>
            <a:rPr lang="en-US" b="1" dirty="0"/>
            <a:t>EL PROYECTO </a:t>
          </a:r>
          <a:r>
            <a:rPr lang="en-US" b="1" dirty="0" smtClean="0"/>
            <a:t>BLOGUEATE </a:t>
          </a:r>
          <a:r>
            <a:rPr lang="en-US" b="1" dirty="0"/>
            <a:t>LOGRÓ CUMPLIR CON LOS OBJETIVOS PROPUESTOS, COMO LA CREACIÓN DE UNA PLATAFORMA DE BLOGS FUNCIONAL, SEGURA Y FÁCIL DE USAR.</a:t>
          </a:r>
          <a:endParaRPr lang="es-PE" dirty="0"/>
        </a:p>
      </dgm:t>
    </dgm:pt>
    <dgm:pt modelId="{5B96C16E-5BC0-4144-909F-9F73FDE0610D}" type="parTrans" cxnId="{86DACD53-1CC3-41A5-AC33-68E753E044FE}">
      <dgm:prSet/>
      <dgm:spPr/>
      <dgm:t>
        <a:bodyPr/>
        <a:lstStyle/>
        <a:p>
          <a:endParaRPr lang="es-PE"/>
        </a:p>
      </dgm:t>
    </dgm:pt>
    <dgm:pt modelId="{3B92D161-BD28-4B6F-97DF-E0AC46C9E20D}" type="sibTrans" cxnId="{86DACD53-1CC3-41A5-AC33-68E753E044FE}">
      <dgm:prSet/>
      <dgm:spPr/>
      <dgm:t>
        <a:bodyPr/>
        <a:lstStyle/>
        <a:p>
          <a:endParaRPr lang="es-PE"/>
        </a:p>
      </dgm:t>
    </dgm:pt>
    <dgm:pt modelId="{A70AD046-52E1-439B-840C-569EA66DD3ED}" type="pres">
      <dgm:prSet presAssocID="{0E18B704-2440-46D4-98EB-F4FB322E67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00088E7-469C-4203-B6BC-8B44FB69C845}" type="pres">
      <dgm:prSet presAssocID="{696E54DA-34BC-422A-A0CA-189B3B3B5985}" presName="parentText" presStyleLbl="node1" presStyleIdx="0" presStyleCnt="1" custLinFactNeighborX="765" custLinFactNeighborY="-11468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6DACD53-1CC3-41A5-AC33-68E753E044FE}" srcId="{0E18B704-2440-46D4-98EB-F4FB322E670D}" destId="{696E54DA-34BC-422A-A0CA-189B3B3B5985}" srcOrd="0" destOrd="0" parTransId="{5B96C16E-5BC0-4144-909F-9F73FDE0610D}" sibTransId="{3B92D161-BD28-4B6F-97DF-E0AC46C9E20D}"/>
    <dgm:cxn modelId="{7DDE1CF0-F67D-4AFF-B8C3-22AF01CB4EBE}" type="presOf" srcId="{0E18B704-2440-46D4-98EB-F4FB322E670D}" destId="{A70AD046-52E1-439B-840C-569EA66DD3ED}" srcOrd="0" destOrd="0" presId="urn:microsoft.com/office/officeart/2005/8/layout/vList2"/>
    <dgm:cxn modelId="{107A37E2-707B-4F15-81B7-A3FE5F3CEEF2}" type="presOf" srcId="{696E54DA-34BC-422A-A0CA-189B3B3B5985}" destId="{400088E7-469C-4203-B6BC-8B44FB69C845}" srcOrd="0" destOrd="0" presId="urn:microsoft.com/office/officeart/2005/8/layout/vList2"/>
    <dgm:cxn modelId="{54862242-7B93-496C-A8A4-6C5A1DEAB9F3}" type="presParOf" srcId="{A70AD046-52E1-439B-840C-569EA66DD3ED}" destId="{400088E7-469C-4203-B6BC-8B44FB69C84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428DA-97C5-4697-B5A5-B4405792A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8C752DE2-6ED2-4D2F-B8EA-8D006193682E}">
      <dgm:prSet custT="1"/>
      <dgm:spPr/>
      <dgm:t>
        <a:bodyPr/>
        <a:lstStyle/>
        <a:p>
          <a:pPr algn="ctr"/>
          <a:r>
            <a:rPr lang="en-US" sz="3800" dirty="0"/>
            <a:t>En la actualidad, la gestión de contenido digital es fundamental para la interacción en línea, especialmente en plataforma de blogs, donde los usuarios pueden compartir publicaciones y generar discusiones a través de comentarios. Para facilitar esta dinámica, se requiere una infraestructura backend eficiente que permita administrar estos elementos de manera estructurada y accesible. Este proyecto no solo ofrece una solución para la gestión de blogs, sino que también establece una base sólida para futuras mejoras, como la implementación de autenticación y autorización, optimización de consultas y mejoras en la seguridad de los datos.</a:t>
          </a:r>
          <a:endParaRPr lang="es-PE" sz="3800" dirty="0"/>
        </a:p>
      </dgm:t>
    </dgm:pt>
    <dgm:pt modelId="{FC1D0E2E-077B-4BFD-823D-A714E546DFC1}" type="parTrans" cxnId="{4FFC6772-2E15-48A0-90BE-E75FAA27D666}">
      <dgm:prSet/>
      <dgm:spPr/>
      <dgm:t>
        <a:bodyPr/>
        <a:lstStyle/>
        <a:p>
          <a:pPr algn="ctr"/>
          <a:endParaRPr lang="es-PE" sz="3800"/>
        </a:p>
      </dgm:t>
    </dgm:pt>
    <dgm:pt modelId="{1D7DC61D-26F5-476F-AB96-73C88A38668B}" type="sibTrans" cxnId="{4FFC6772-2E15-48A0-90BE-E75FAA27D666}">
      <dgm:prSet/>
      <dgm:spPr/>
      <dgm:t>
        <a:bodyPr/>
        <a:lstStyle/>
        <a:p>
          <a:pPr algn="ctr"/>
          <a:endParaRPr lang="es-PE" sz="3800"/>
        </a:p>
      </dgm:t>
    </dgm:pt>
    <dgm:pt modelId="{D51CB098-4CBA-4FF4-BB7C-9FDF6DFE8219}" type="pres">
      <dgm:prSet presAssocID="{9CB428DA-97C5-4697-B5A5-B4405792AA5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1F6AB57-4D61-4673-8E97-5E19A874968E}" type="pres">
      <dgm:prSet presAssocID="{8C752DE2-6ED2-4D2F-B8EA-8D006193682E}" presName="parentText" presStyleLbl="node1" presStyleIdx="0" presStyleCnt="1" custLinFactNeighborX="-24177" custLinFactNeighborY="-1028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691BF71-5FBC-496E-A23E-91D68A2829A1}" type="presOf" srcId="{8C752DE2-6ED2-4D2F-B8EA-8D006193682E}" destId="{81F6AB57-4D61-4673-8E97-5E19A874968E}" srcOrd="0" destOrd="0" presId="urn:microsoft.com/office/officeart/2005/8/layout/vList2"/>
    <dgm:cxn modelId="{4FFC6772-2E15-48A0-90BE-E75FAA27D666}" srcId="{9CB428DA-97C5-4697-B5A5-B4405792AA58}" destId="{8C752DE2-6ED2-4D2F-B8EA-8D006193682E}" srcOrd="0" destOrd="0" parTransId="{FC1D0E2E-077B-4BFD-823D-A714E546DFC1}" sibTransId="{1D7DC61D-26F5-476F-AB96-73C88A38668B}"/>
    <dgm:cxn modelId="{257891F1-2880-433F-92BB-320FD6316938}" type="presOf" srcId="{9CB428DA-97C5-4697-B5A5-B4405792AA58}" destId="{D51CB098-4CBA-4FF4-BB7C-9FDF6DFE8219}" srcOrd="0" destOrd="0" presId="urn:microsoft.com/office/officeart/2005/8/layout/vList2"/>
    <dgm:cxn modelId="{F1A956D3-C363-4357-AC48-B3DE96810FC7}" type="presParOf" srcId="{D51CB098-4CBA-4FF4-BB7C-9FDF6DFE8219}" destId="{81F6AB57-4D61-4673-8E97-5E19A87496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44E1BA-1F85-4956-8B1B-1E6A28D57D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FA52270-12DA-4132-A900-0A7DE3224E32}">
      <dgm:prSet custT="1"/>
      <dgm:spPr/>
      <dgm:t>
        <a:bodyPr/>
        <a:lstStyle/>
        <a:p>
          <a:pPr algn="just"/>
          <a:r>
            <a:rPr lang="en-US" sz="3000" b="1" dirty="0"/>
            <a:t>El desarrollo de la API REST de BlogApp ha sido exitoso, validado mediante pruebas con Postman y Swagger UI, garantizando respuestas consistentes y una interacción adecuada con la base de datos.</a:t>
          </a:r>
          <a:endParaRPr lang="es-PE" sz="3000" dirty="0"/>
        </a:p>
      </dgm:t>
    </dgm:pt>
    <dgm:pt modelId="{70B61BD9-0667-4665-951F-CE8DF722C2B7}" type="parTrans" cxnId="{B0140D74-8BCB-428F-A963-C3C9C9F9CDDA}">
      <dgm:prSet/>
      <dgm:spPr/>
      <dgm:t>
        <a:bodyPr/>
        <a:lstStyle/>
        <a:p>
          <a:endParaRPr lang="es-PE" sz="3000"/>
        </a:p>
      </dgm:t>
    </dgm:pt>
    <dgm:pt modelId="{2183CEC1-EAAE-48C7-B61F-B89C097FED0F}" type="sibTrans" cxnId="{B0140D74-8BCB-428F-A963-C3C9C9F9CDDA}">
      <dgm:prSet/>
      <dgm:spPr/>
      <dgm:t>
        <a:bodyPr/>
        <a:lstStyle/>
        <a:p>
          <a:endParaRPr lang="es-PE" sz="3000"/>
        </a:p>
      </dgm:t>
    </dgm:pt>
    <dgm:pt modelId="{C96FC4CC-2BF0-474D-B7C4-A1050A912AE2}" type="pres">
      <dgm:prSet presAssocID="{8144E1BA-1F85-4956-8B1B-1E6A28D57D4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5CF6985-5631-47A2-B337-16D04C1F1AF8}" type="pres">
      <dgm:prSet presAssocID="{AFA52270-12DA-4132-A900-0A7DE3224E32}" presName="parentText" presStyleLbl="node1" presStyleIdx="0" presStyleCnt="1" custScaleY="100058" custLinFactNeighborY="-14783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B8F5B8-CDBC-44C8-BF46-4919DC81B570}" type="presOf" srcId="{AFA52270-12DA-4132-A900-0A7DE3224E32}" destId="{05CF6985-5631-47A2-B337-16D04C1F1AF8}" srcOrd="0" destOrd="0" presId="urn:microsoft.com/office/officeart/2005/8/layout/vList2"/>
    <dgm:cxn modelId="{B47E6E70-FCF2-444B-8688-68D79095F526}" type="presOf" srcId="{8144E1BA-1F85-4956-8B1B-1E6A28D57D4E}" destId="{C96FC4CC-2BF0-474D-B7C4-A1050A912AE2}" srcOrd="0" destOrd="0" presId="urn:microsoft.com/office/officeart/2005/8/layout/vList2"/>
    <dgm:cxn modelId="{B0140D74-8BCB-428F-A963-C3C9C9F9CDDA}" srcId="{8144E1BA-1F85-4956-8B1B-1E6A28D57D4E}" destId="{AFA52270-12DA-4132-A900-0A7DE3224E32}" srcOrd="0" destOrd="0" parTransId="{70B61BD9-0667-4665-951F-CE8DF722C2B7}" sibTransId="{2183CEC1-EAAE-48C7-B61F-B89C097FED0F}"/>
    <dgm:cxn modelId="{EE605418-080F-485C-B5CE-4358979EFB71}" type="presParOf" srcId="{C96FC4CC-2BF0-474D-B7C4-A1050A912AE2}" destId="{05CF6985-5631-47A2-B337-16D04C1F1AF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1F2973-DEB1-43F4-B1B9-2ADD2899D8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FD93E4D7-7787-41C3-B1E7-C6DA269EE3B7}">
      <dgm:prSet custT="1"/>
      <dgm:spPr/>
      <dgm:t>
        <a:bodyPr/>
        <a:lstStyle/>
        <a:p>
          <a:r>
            <a:rPr lang="en-US" sz="3000" b="1" dirty="0"/>
            <a:t>La arquitectura modular permite futuras mejoras como la integración de autenticación y optimización de consultas.</a:t>
          </a:r>
          <a:endParaRPr lang="es-PE" sz="3000" dirty="0"/>
        </a:p>
      </dgm:t>
    </dgm:pt>
    <dgm:pt modelId="{358C7536-59F9-42F7-A644-8CE75CAC2A9A}" type="parTrans" cxnId="{0CF79488-ADD7-4F62-90FA-BB7B4807D6AA}">
      <dgm:prSet/>
      <dgm:spPr/>
      <dgm:t>
        <a:bodyPr/>
        <a:lstStyle/>
        <a:p>
          <a:endParaRPr lang="es-PE" sz="3000"/>
        </a:p>
      </dgm:t>
    </dgm:pt>
    <dgm:pt modelId="{87C46A92-38B8-441F-A130-7B4329239FB6}" type="sibTrans" cxnId="{0CF79488-ADD7-4F62-90FA-BB7B4807D6AA}">
      <dgm:prSet/>
      <dgm:spPr/>
      <dgm:t>
        <a:bodyPr/>
        <a:lstStyle/>
        <a:p>
          <a:endParaRPr lang="es-PE" sz="3000"/>
        </a:p>
      </dgm:t>
    </dgm:pt>
    <dgm:pt modelId="{3A518D02-F834-4FC8-B8C9-A8B9B7FD3D39}" type="pres">
      <dgm:prSet presAssocID="{601F2973-DEB1-43F4-B1B9-2ADD2899D85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67C51B8-CFF6-4F48-A856-853F029CECCB}" type="pres">
      <dgm:prSet presAssocID="{FD93E4D7-7787-41C3-B1E7-C6DA269EE3B7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02A9C59-9BDF-4B5E-9CA9-31226CAEBFE0}" type="presOf" srcId="{601F2973-DEB1-43F4-B1B9-2ADD2899D85C}" destId="{3A518D02-F834-4FC8-B8C9-A8B9B7FD3D39}" srcOrd="0" destOrd="0" presId="urn:microsoft.com/office/officeart/2005/8/layout/vList2"/>
    <dgm:cxn modelId="{CF0D3582-D6C5-423E-BD99-E815D053A5B8}" type="presOf" srcId="{FD93E4D7-7787-41C3-B1E7-C6DA269EE3B7}" destId="{767C51B8-CFF6-4F48-A856-853F029CECCB}" srcOrd="0" destOrd="0" presId="urn:microsoft.com/office/officeart/2005/8/layout/vList2"/>
    <dgm:cxn modelId="{0CF79488-ADD7-4F62-90FA-BB7B4807D6AA}" srcId="{601F2973-DEB1-43F4-B1B9-2ADD2899D85C}" destId="{FD93E4D7-7787-41C3-B1E7-C6DA269EE3B7}" srcOrd="0" destOrd="0" parTransId="{358C7536-59F9-42F7-A644-8CE75CAC2A9A}" sibTransId="{87C46A92-38B8-441F-A130-7B4329239FB6}"/>
    <dgm:cxn modelId="{0692A47F-C1A6-4928-9247-A48A7CAE752F}" type="presParOf" srcId="{3A518D02-F834-4FC8-B8C9-A8B9B7FD3D39}" destId="{767C51B8-CFF6-4F48-A856-853F029CEC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CF60DA-1395-4F3B-A707-BD60A460CE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BA07D1BF-8769-460F-B6FE-C2E0C50AB0AC}">
      <dgm:prSet custT="1"/>
      <dgm:spPr/>
      <dgm:t>
        <a:bodyPr/>
        <a:lstStyle/>
        <a:p>
          <a:r>
            <a:rPr lang="en-US" sz="3000" b="1" dirty="0"/>
            <a:t>Sin embargo, se pueden mejorar aspectos como la seguridad con JWT, la gestión de errores y el rendimiento en consultas con paginación. </a:t>
          </a:r>
          <a:endParaRPr lang="es-PE" sz="3000" dirty="0"/>
        </a:p>
      </dgm:t>
    </dgm:pt>
    <dgm:pt modelId="{F6542B7A-E62B-4499-A744-982E0BDD8400}" type="parTrans" cxnId="{582185EB-F2C5-449E-B9C4-C1F9267E4171}">
      <dgm:prSet/>
      <dgm:spPr/>
      <dgm:t>
        <a:bodyPr/>
        <a:lstStyle/>
        <a:p>
          <a:endParaRPr lang="es-PE" sz="3000"/>
        </a:p>
      </dgm:t>
    </dgm:pt>
    <dgm:pt modelId="{46101F2C-B09B-4E08-929B-376F09FB17ED}" type="sibTrans" cxnId="{582185EB-F2C5-449E-B9C4-C1F9267E4171}">
      <dgm:prSet/>
      <dgm:spPr/>
      <dgm:t>
        <a:bodyPr/>
        <a:lstStyle/>
        <a:p>
          <a:endParaRPr lang="es-PE" sz="3000"/>
        </a:p>
      </dgm:t>
    </dgm:pt>
    <dgm:pt modelId="{7626114F-A4C9-4A04-97A3-B9A12500A97F}" type="pres">
      <dgm:prSet presAssocID="{8BCF60DA-1395-4F3B-A707-BD60A460CEE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EDCB854-F72A-437B-80A2-49D0B223054F}" type="pres">
      <dgm:prSet presAssocID="{BA07D1BF-8769-460F-B6FE-C2E0C50AB0AC}" presName="parentText" presStyleLbl="node1" presStyleIdx="0" presStyleCnt="1" custLinFactNeighborX="186" custLinFactNeighborY="-1398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582185EB-F2C5-449E-B9C4-C1F9267E4171}" srcId="{8BCF60DA-1395-4F3B-A707-BD60A460CEEB}" destId="{BA07D1BF-8769-460F-B6FE-C2E0C50AB0AC}" srcOrd="0" destOrd="0" parTransId="{F6542B7A-E62B-4499-A744-982E0BDD8400}" sibTransId="{46101F2C-B09B-4E08-929B-376F09FB17ED}"/>
    <dgm:cxn modelId="{9247D6C0-5CEE-40BB-BDB4-9B4FAC1008AC}" type="presOf" srcId="{8BCF60DA-1395-4F3B-A707-BD60A460CEEB}" destId="{7626114F-A4C9-4A04-97A3-B9A12500A97F}" srcOrd="0" destOrd="0" presId="urn:microsoft.com/office/officeart/2005/8/layout/vList2"/>
    <dgm:cxn modelId="{C4BD12CF-2F27-480F-A9C0-A509D0E3EA0C}" type="presOf" srcId="{BA07D1BF-8769-460F-B6FE-C2E0C50AB0AC}" destId="{6EDCB854-F72A-437B-80A2-49D0B223054F}" srcOrd="0" destOrd="0" presId="urn:microsoft.com/office/officeart/2005/8/layout/vList2"/>
    <dgm:cxn modelId="{C3381438-59AC-4563-84EB-98FFA515625E}" type="presParOf" srcId="{7626114F-A4C9-4A04-97A3-B9A12500A97F}" destId="{6EDCB854-F72A-437B-80A2-49D0B223054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286719-E57B-4229-AB12-5E8C20B0DD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0C2CEF8D-3509-4676-8C31-FF8C072312D5}">
      <dgm:prSet custT="1"/>
      <dgm:spPr>
        <a:solidFill>
          <a:srgbClr val="4A66AC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US" sz="3000" b="1" kern="1200" dirty="0">
              <a:latin typeface="+mj-lt"/>
            </a:rPr>
            <a:t>En general, la API es </a:t>
          </a:r>
          <a:r>
            <a:rPr lang="en-US" sz="3000" b="1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eficiente</a:t>
          </a:r>
          <a:r>
            <a:rPr lang="en-US" sz="3000" b="1" kern="1200" dirty="0">
              <a:latin typeface="+mj-lt"/>
            </a:rPr>
            <a:t>, bien estructurada y lista para integrarse con frontend u otras aplicaciones.</a:t>
          </a:r>
          <a:endParaRPr lang="es-PE" sz="3000" kern="1200" dirty="0">
            <a:latin typeface="+mj-lt"/>
          </a:endParaRPr>
        </a:p>
      </dgm:t>
    </dgm:pt>
    <dgm:pt modelId="{2941549A-3EA9-40D3-9E81-0828F5CDDF95}" type="parTrans" cxnId="{BE5AB5BC-5E6E-446D-A20D-565AEBA719F2}">
      <dgm:prSet/>
      <dgm:spPr/>
      <dgm:t>
        <a:bodyPr/>
        <a:lstStyle/>
        <a:p>
          <a:endParaRPr lang="es-PE" sz="3000"/>
        </a:p>
      </dgm:t>
    </dgm:pt>
    <dgm:pt modelId="{7774F420-6101-49BA-B623-6E3503D60554}" type="sibTrans" cxnId="{BE5AB5BC-5E6E-446D-A20D-565AEBA719F2}">
      <dgm:prSet/>
      <dgm:spPr/>
      <dgm:t>
        <a:bodyPr/>
        <a:lstStyle/>
        <a:p>
          <a:endParaRPr lang="es-PE" sz="3000"/>
        </a:p>
      </dgm:t>
    </dgm:pt>
    <dgm:pt modelId="{6961010C-139A-4BC2-B594-E3CD6E414433}" type="pres">
      <dgm:prSet presAssocID="{1C286719-E57B-4229-AB12-5E8C20B0DD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7661CCE-22EC-4A27-BC72-176BCC6F4119}" type="pres">
      <dgm:prSet presAssocID="{0C2CEF8D-3509-4676-8C31-FF8C072312D5}" presName="parentText" presStyleLbl="node1" presStyleIdx="0" presStyleCnt="1">
        <dgm:presLayoutVars>
          <dgm:chMax val="0"/>
          <dgm:bulletEnabled val="1"/>
        </dgm:presLayoutVars>
      </dgm:prSet>
      <dgm:spPr>
        <a:xfrm>
          <a:off x="0" y="18623"/>
          <a:ext cx="8526371" cy="656370"/>
        </a:xfrm>
        <a:prstGeom prst="roundRect">
          <a:avLst/>
        </a:prstGeom>
      </dgm:spPr>
      <dgm:t>
        <a:bodyPr/>
        <a:lstStyle/>
        <a:p>
          <a:endParaRPr lang="es-ES"/>
        </a:p>
      </dgm:t>
    </dgm:pt>
  </dgm:ptLst>
  <dgm:cxnLst>
    <dgm:cxn modelId="{BE5AB5BC-5E6E-446D-A20D-565AEBA719F2}" srcId="{1C286719-E57B-4229-AB12-5E8C20B0DD33}" destId="{0C2CEF8D-3509-4676-8C31-FF8C072312D5}" srcOrd="0" destOrd="0" parTransId="{2941549A-3EA9-40D3-9E81-0828F5CDDF95}" sibTransId="{7774F420-6101-49BA-B623-6E3503D60554}"/>
    <dgm:cxn modelId="{E32F6CED-40B3-4122-A720-3A26B4A5D6A6}" type="presOf" srcId="{0C2CEF8D-3509-4676-8C31-FF8C072312D5}" destId="{87661CCE-22EC-4A27-BC72-176BCC6F4119}" srcOrd="0" destOrd="0" presId="urn:microsoft.com/office/officeart/2005/8/layout/vList2"/>
    <dgm:cxn modelId="{252976C5-187B-4135-87D6-B74E18008551}" type="presOf" srcId="{1C286719-E57B-4229-AB12-5E8C20B0DD33}" destId="{6961010C-139A-4BC2-B594-E3CD6E414433}" srcOrd="0" destOrd="0" presId="urn:microsoft.com/office/officeart/2005/8/layout/vList2"/>
    <dgm:cxn modelId="{C8C0A130-810E-431C-9233-9A142514D628}" type="presParOf" srcId="{6961010C-139A-4BC2-B594-E3CD6E414433}" destId="{87661CCE-22EC-4A27-BC72-176BCC6F411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380F1A-0CAB-4EF8-ACA7-B4B1C40EFB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F02BBC45-1938-438A-B9A0-5641502EE323}">
      <dgm:prSet custT="1"/>
      <dgm:spPr/>
      <dgm:t>
        <a:bodyPr/>
        <a:lstStyle/>
        <a:p>
          <a:r>
            <a:rPr lang="en-US" sz="2600" b="1" dirty="0"/>
            <a:t/>
          </a:r>
          <a:br>
            <a:rPr lang="en-US" sz="2600" b="1" dirty="0"/>
          </a:br>
          <a:r>
            <a:rPr lang="en-US" sz="2600" b="1" dirty="0" err="1" smtClean="0"/>
            <a:t>BlogApp</a:t>
          </a:r>
          <a:r>
            <a:rPr lang="en-US" sz="2600" b="1" dirty="0" smtClean="0"/>
            <a:t> </a:t>
          </a:r>
          <a:r>
            <a:rPr lang="en-US" sz="2600" b="1" dirty="0"/>
            <a:t>es una plataforma que facilita la creación y gestión de blogs, utilizando Spring Boot y Thymeleaf. Su objetivo es ofrecer una solución sencilla para bloggers y usuarios, promoviendo la interacción y el intercambio de ideas.</a:t>
          </a:r>
        </a:p>
        <a:p>
          <a:endParaRPr lang="en-US" sz="2600" b="1" dirty="0"/>
        </a:p>
        <a:p>
          <a:r>
            <a:rPr lang="en-US" sz="2600" b="1" u="sng" dirty="0"/>
            <a:t>Beneficiarios directos:</a:t>
          </a:r>
        </a:p>
        <a:p>
          <a:r>
            <a:rPr lang="en-US" sz="2600" b="1" dirty="0"/>
            <a:t>- Creadores de contenido (bloggers): Usuarios que desean una plataforma fácil de usar para crear, editar y gestionar sus publicaciones.</a:t>
          </a:r>
          <a:endParaRPr lang="es-PE" sz="2600" dirty="0"/>
        </a:p>
        <a:p>
          <a:r>
            <a:rPr lang="en-US" sz="2600" b="1" dirty="0"/>
            <a:t>- Usuarios de la plataforma: Personas interesadas en consumir contenido, participar en debates y seguir temas de su interés.</a:t>
          </a:r>
        </a:p>
        <a:p>
          <a:endParaRPr lang="en-US" sz="2600" b="1" dirty="0"/>
        </a:p>
        <a:p>
          <a:r>
            <a:rPr lang="en-US" sz="2600" b="1" u="sng" dirty="0"/>
            <a:t>Beneficiarios indirectos:</a:t>
          </a:r>
          <a:endParaRPr lang="es-PE" sz="2600" u="sng" dirty="0"/>
        </a:p>
        <a:p>
          <a:r>
            <a:rPr lang="en-US" sz="2600" b="1" dirty="0"/>
            <a:t>- Desarrolladores: Interesados en aprender y aplicar tecnologías modernas como Spring Boot y Thymeleaf.</a:t>
          </a:r>
          <a:endParaRPr lang="es-PE" sz="2600" dirty="0"/>
        </a:p>
        <a:p>
          <a:r>
            <a:rPr lang="en-US" sz="2600" b="1" dirty="0"/>
            <a:t>- Empresas de marketing y publicidad: Que pueden utilizar la plataforma para promocionar productos o   Servicios mediante contenido patrocinado o colaboraciones con bloggers.</a:t>
          </a:r>
          <a:endParaRPr lang="es-PE" sz="2600" dirty="0"/>
        </a:p>
        <a:p>
          <a:r>
            <a:rPr lang="en-US" sz="2600" b="1" dirty="0"/>
            <a:t>- Comunidad en general: Personas que buscan información, entretenimiento y aprendizaje a través del contenido generado por los </a:t>
          </a:r>
          <a:r>
            <a:rPr lang="en-US" sz="2600" b="1" dirty="0" err="1"/>
            <a:t>usuarios</a:t>
          </a:r>
          <a:r>
            <a:rPr lang="en-US" sz="2600" b="1" dirty="0" smtClean="0"/>
            <a:t>.</a:t>
          </a:r>
          <a:endParaRPr lang="en-US" sz="2600" b="1" dirty="0"/>
        </a:p>
        <a:p>
          <a:endParaRPr lang="es-PE" sz="2600" dirty="0"/>
        </a:p>
      </dgm:t>
    </dgm:pt>
    <dgm:pt modelId="{5E64AB0C-D036-4CD4-8FE7-A1B31629BF26}" type="parTrans" cxnId="{9357AD95-B8A1-4D65-A22F-C8461D1DE518}">
      <dgm:prSet/>
      <dgm:spPr/>
      <dgm:t>
        <a:bodyPr/>
        <a:lstStyle/>
        <a:p>
          <a:endParaRPr lang="es-PE" sz="2800"/>
        </a:p>
      </dgm:t>
    </dgm:pt>
    <dgm:pt modelId="{D308B85C-A2B1-442C-A9F2-6D6EBED4E583}" type="sibTrans" cxnId="{9357AD95-B8A1-4D65-A22F-C8461D1DE518}">
      <dgm:prSet/>
      <dgm:spPr/>
      <dgm:t>
        <a:bodyPr/>
        <a:lstStyle/>
        <a:p>
          <a:endParaRPr lang="es-PE" sz="2800"/>
        </a:p>
      </dgm:t>
    </dgm:pt>
    <dgm:pt modelId="{B5655CC0-BF99-4E18-B68B-777559302D65}">
      <dgm:prSet custT="1"/>
      <dgm:spPr/>
      <dgm:t>
        <a:bodyPr/>
        <a:lstStyle/>
        <a:p>
          <a:endParaRPr lang="es-PE" sz="2800" dirty="0"/>
        </a:p>
      </dgm:t>
    </dgm:pt>
    <dgm:pt modelId="{0E8DF6C5-52AA-46F2-B10F-D44DBEE2B023}" type="parTrans" cxnId="{CF38DF36-740D-4B74-9062-2F612D6BD21D}">
      <dgm:prSet/>
      <dgm:spPr/>
      <dgm:t>
        <a:bodyPr/>
        <a:lstStyle/>
        <a:p>
          <a:endParaRPr lang="es-PE" sz="2800"/>
        </a:p>
      </dgm:t>
    </dgm:pt>
    <dgm:pt modelId="{9F106E93-88E3-4819-84A9-A64319092D48}" type="sibTrans" cxnId="{CF38DF36-740D-4B74-9062-2F612D6BD21D}">
      <dgm:prSet/>
      <dgm:spPr/>
      <dgm:t>
        <a:bodyPr/>
        <a:lstStyle/>
        <a:p>
          <a:endParaRPr lang="es-PE" sz="2800"/>
        </a:p>
      </dgm:t>
    </dgm:pt>
    <dgm:pt modelId="{6213731D-5707-4E5E-A0F9-B954D214D7A4}">
      <dgm:prSet custT="1"/>
      <dgm:spPr/>
      <dgm:t>
        <a:bodyPr/>
        <a:lstStyle/>
        <a:p>
          <a:endParaRPr lang="es-PE" sz="2800" dirty="0"/>
        </a:p>
      </dgm:t>
    </dgm:pt>
    <dgm:pt modelId="{D3B299A0-EC55-49AA-AA2C-EF976758CF61}" type="parTrans" cxnId="{A1C9F75C-052A-49AE-9A70-712CA240B0C6}">
      <dgm:prSet/>
      <dgm:spPr/>
      <dgm:t>
        <a:bodyPr/>
        <a:lstStyle/>
        <a:p>
          <a:endParaRPr lang="es-PE" sz="2800"/>
        </a:p>
      </dgm:t>
    </dgm:pt>
    <dgm:pt modelId="{BE831714-16A4-4BB0-B2E6-0DD350CE656E}" type="sibTrans" cxnId="{A1C9F75C-052A-49AE-9A70-712CA240B0C6}">
      <dgm:prSet/>
      <dgm:spPr/>
      <dgm:t>
        <a:bodyPr/>
        <a:lstStyle/>
        <a:p>
          <a:endParaRPr lang="es-PE" sz="2800"/>
        </a:p>
      </dgm:t>
    </dgm:pt>
    <dgm:pt modelId="{7BF1B7CD-2EA2-4DDC-9AD1-8E758B895347}">
      <dgm:prSet custT="1"/>
      <dgm:spPr/>
      <dgm:t>
        <a:bodyPr/>
        <a:lstStyle/>
        <a:p>
          <a:endParaRPr lang="es-PE" sz="2800" dirty="0"/>
        </a:p>
      </dgm:t>
    </dgm:pt>
    <dgm:pt modelId="{6022DFF3-2EED-4937-9229-6B0EC1A103B8}" type="parTrans" cxnId="{501CC41E-20B4-4C00-B804-2A8D4ED0B987}">
      <dgm:prSet/>
      <dgm:spPr/>
      <dgm:t>
        <a:bodyPr/>
        <a:lstStyle/>
        <a:p>
          <a:endParaRPr lang="es-PE" sz="2800"/>
        </a:p>
      </dgm:t>
    </dgm:pt>
    <dgm:pt modelId="{1437B2EA-4497-4958-8528-9FF5AFFDC728}" type="sibTrans" cxnId="{501CC41E-20B4-4C00-B804-2A8D4ED0B987}">
      <dgm:prSet/>
      <dgm:spPr/>
      <dgm:t>
        <a:bodyPr/>
        <a:lstStyle/>
        <a:p>
          <a:endParaRPr lang="es-PE" sz="2800"/>
        </a:p>
      </dgm:t>
    </dgm:pt>
    <dgm:pt modelId="{EB3B72C4-2780-4353-960E-586C756EA724}" type="pres">
      <dgm:prSet presAssocID="{69380F1A-0CAB-4EF8-ACA7-B4B1C40EFB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81FECC8-0D09-4283-9E85-BE4FF991D96C}" type="pres">
      <dgm:prSet presAssocID="{F02BBC45-1938-438A-B9A0-5641502EE323}" presName="parentText" presStyleLbl="node1" presStyleIdx="0" presStyleCnt="1" custScaleY="2000000" custLinFactNeighborX="0" custLinFactNeighborY="86789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3A4494-57C8-460E-B287-B4859664D480}" type="pres">
      <dgm:prSet presAssocID="{F02BBC45-1938-438A-B9A0-5641502EE323}" presName="childText" presStyleLbl="revTx" presStyleIdx="0" presStyleCnt="1" custScaleY="13968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357AD95-B8A1-4D65-A22F-C8461D1DE518}" srcId="{69380F1A-0CAB-4EF8-ACA7-B4B1C40EFB99}" destId="{F02BBC45-1938-438A-B9A0-5641502EE323}" srcOrd="0" destOrd="0" parTransId="{5E64AB0C-D036-4CD4-8FE7-A1B31629BF26}" sibTransId="{D308B85C-A2B1-442C-A9F2-6D6EBED4E583}"/>
    <dgm:cxn modelId="{7801C674-1DE1-4F33-B456-C7C7643B0EA1}" type="presOf" srcId="{69380F1A-0CAB-4EF8-ACA7-B4B1C40EFB99}" destId="{EB3B72C4-2780-4353-960E-586C756EA724}" srcOrd="0" destOrd="0" presId="urn:microsoft.com/office/officeart/2005/8/layout/vList2"/>
    <dgm:cxn modelId="{7084C3B7-ED92-4384-83E2-9E86A17BCEAB}" type="presOf" srcId="{B5655CC0-BF99-4E18-B68B-777559302D65}" destId="{303A4494-57C8-460E-B287-B4859664D480}" srcOrd="0" destOrd="0" presId="urn:microsoft.com/office/officeart/2005/8/layout/vList2"/>
    <dgm:cxn modelId="{49339D05-8E62-4E85-80A5-27C9FBAFEB10}" type="presOf" srcId="{6213731D-5707-4E5E-A0F9-B954D214D7A4}" destId="{303A4494-57C8-460E-B287-B4859664D480}" srcOrd="0" destOrd="1" presId="urn:microsoft.com/office/officeart/2005/8/layout/vList2"/>
    <dgm:cxn modelId="{501CC41E-20B4-4C00-B804-2A8D4ED0B987}" srcId="{F02BBC45-1938-438A-B9A0-5641502EE323}" destId="{7BF1B7CD-2EA2-4DDC-9AD1-8E758B895347}" srcOrd="2" destOrd="0" parTransId="{6022DFF3-2EED-4937-9229-6B0EC1A103B8}" sibTransId="{1437B2EA-4497-4958-8528-9FF5AFFDC728}"/>
    <dgm:cxn modelId="{CF38DF36-740D-4B74-9062-2F612D6BD21D}" srcId="{F02BBC45-1938-438A-B9A0-5641502EE323}" destId="{B5655CC0-BF99-4E18-B68B-777559302D65}" srcOrd="0" destOrd="0" parTransId="{0E8DF6C5-52AA-46F2-B10F-D44DBEE2B023}" sibTransId="{9F106E93-88E3-4819-84A9-A64319092D48}"/>
    <dgm:cxn modelId="{A1C9F75C-052A-49AE-9A70-712CA240B0C6}" srcId="{F02BBC45-1938-438A-B9A0-5641502EE323}" destId="{6213731D-5707-4E5E-A0F9-B954D214D7A4}" srcOrd="1" destOrd="0" parTransId="{D3B299A0-EC55-49AA-AA2C-EF976758CF61}" sibTransId="{BE831714-16A4-4BB0-B2E6-0DD350CE656E}"/>
    <dgm:cxn modelId="{84B7D5A0-93E0-4DFF-9243-0B13937E4B37}" type="presOf" srcId="{7BF1B7CD-2EA2-4DDC-9AD1-8E758B895347}" destId="{303A4494-57C8-460E-B287-B4859664D480}" srcOrd="0" destOrd="2" presId="urn:microsoft.com/office/officeart/2005/8/layout/vList2"/>
    <dgm:cxn modelId="{A4EAFC27-B985-4DB8-9BB1-ADB842F02DA7}" type="presOf" srcId="{F02BBC45-1938-438A-B9A0-5641502EE323}" destId="{C81FECC8-0D09-4283-9E85-BE4FF991D96C}" srcOrd="0" destOrd="0" presId="urn:microsoft.com/office/officeart/2005/8/layout/vList2"/>
    <dgm:cxn modelId="{49C8CE61-EC8D-43B5-AB58-62BFEF9A2565}" type="presParOf" srcId="{EB3B72C4-2780-4353-960E-586C756EA724}" destId="{C81FECC8-0D09-4283-9E85-BE4FF991D96C}" srcOrd="0" destOrd="0" presId="urn:microsoft.com/office/officeart/2005/8/layout/vList2"/>
    <dgm:cxn modelId="{16B039E3-44DA-498C-BB74-5EF2C7B85AB9}" type="presParOf" srcId="{EB3B72C4-2780-4353-960E-586C756EA724}" destId="{303A4494-57C8-460E-B287-B4859664D4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02A46E-A3AB-45B3-BE9D-A4BB0A9F9B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DC0569C0-B5EF-44A1-9034-9F4B2267CC55}">
      <dgm:prSet custT="1"/>
      <dgm:spPr/>
      <dgm:t>
        <a:bodyPr/>
        <a:lstStyle/>
        <a:p>
          <a:r>
            <a:rPr lang="en-US" sz="3600" dirty="0"/>
            <a:t>Lograr una plataforma web de blogs eficiente en términos de funcionalidad, usabilidad y diseño, que permita a los usuarios crear, editar y gestionar contenido de manera efectiva.</a:t>
          </a:r>
          <a:endParaRPr lang="es-PE" sz="3600" dirty="0"/>
        </a:p>
      </dgm:t>
    </dgm:pt>
    <dgm:pt modelId="{9F174408-77B6-4C4A-AB11-9E2ED17B629D}" type="parTrans" cxnId="{1FD6BF6B-7653-4C7B-9A4F-110081FE49A9}">
      <dgm:prSet/>
      <dgm:spPr/>
      <dgm:t>
        <a:bodyPr/>
        <a:lstStyle/>
        <a:p>
          <a:endParaRPr lang="es-PE" sz="3600"/>
        </a:p>
      </dgm:t>
    </dgm:pt>
    <dgm:pt modelId="{20559DCD-7913-4553-AC06-4B67564D6BB2}" type="sibTrans" cxnId="{1FD6BF6B-7653-4C7B-9A4F-110081FE49A9}">
      <dgm:prSet/>
      <dgm:spPr/>
      <dgm:t>
        <a:bodyPr/>
        <a:lstStyle/>
        <a:p>
          <a:endParaRPr lang="es-PE" sz="3600"/>
        </a:p>
      </dgm:t>
    </dgm:pt>
    <dgm:pt modelId="{C25A3CD6-210A-4C95-A846-2585A551ED8F}" type="pres">
      <dgm:prSet presAssocID="{7002A46E-A3AB-45B3-BE9D-A4BB0A9F9B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045249FB-294D-42FD-887C-38CEE858B541}" type="pres">
      <dgm:prSet presAssocID="{DC0569C0-B5EF-44A1-9034-9F4B2267CC55}" presName="linNode" presStyleCnt="0"/>
      <dgm:spPr/>
    </dgm:pt>
    <dgm:pt modelId="{953278B4-1273-4C0E-9C5F-EE375AFF13C2}" type="pres">
      <dgm:prSet presAssocID="{DC0569C0-B5EF-44A1-9034-9F4B2267CC55}" presName="parentText" presStyleLbl="node1" presStyleIdx="0" presStyleCnt="1" custScaleX="277778" custLinFactX="100000" custLinFactNeighborX="161101" custLinFactNeighborY="-443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s-ES"/>
        </a:p>
      </dgm:t>
    </dgm:pt>
  </dgm:ptLst>
  <dgm:cxnLst>
    <dgm:cxn modelId="{1FD6BF6B-7653-4C7B-9A4F-110081FE49A9}" srcId="{7002A46E-A3AB-45B3-BE9D-A4BB0A9F9B49}" destId="{DC0569C0-B5EF-44A1-9034-9F4B2267CC55}" srcOrd="0" destOrd="0" parTransId="{9F174408-77B6-4C4A-AB11-9E2ED17B629D}" sibTransId="{20559DCD-7913-4553-AC06-4B67564D6BB2}"/>
    <dgm:cxn modelId="{6E55FDF4-A68F-4D31-9828-8799FE9F2E17}" type="presOf" srcId="{DC0569C0-B5EF-44A1-9034-9F4B2267CC55}" destId="{953278B4-1273-4C0E-9C5F-EE375AFF13C2}" srcOrd="0" destOrd="0" presId="urn:microsoft.com/office/officeart/2005/8/layout/vList5"/>
    <dgm:cxn modelId="{65BB3382-B3DB-48D1-877B-C069ADEEB1E2}" type="presOf" srcId="{7002A46E-A3AB-45B3-BE9D-A4BB0A9F9B49}" destId="{C25A3CD6-210A-4C95-A846-2585A551ED8F}" srcOrd="0" destOrd="0" presId="urn:microsoft.com/office/officeart/2005/8/layout/vList5"/>
    <dgm:cxn modelId="{B4287B58-6BB5-4E5F-AB4D-934DBBC93E63}" type="presParOf" srcId="{C25A3CD6-210A-4C95-A846-2585A551ED8F}" destId="{045249FB-294D-42FD-887C-38CEE858B541}" srcOrd="0" destOrd="0" presId="urn:microsoft.com/office/officeart/2005/8/layout/vList5"/>
    <dgm:cxn modelId="{7D950B7C-E37D-4014-8CB1-CDB2B6C43377}" type="presParOf" srcId="{045249FB-294D-42FD-887C-38CEE858B541}" destId="{953278B4-1273-4C0E-9C5F-EE375AFF13C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FBD7B5-B8B1-4BB3-A30B-3CDAC4707B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B9B0AFB-BD92-42BC-85D1-A6AC231E0117}">
      <dgm:prSet custT="1"/>
      <dgm:spPr/>
      <dgm:t>
        <a:bodyPr/>
        <a:lstStyle/>
        <a:p>
          <a:pPr algn="ctr"/>
          <a:r>
            <a:rPr lang="en-US" sz="2200" dirty="0"/>
            <a:t>MEJORAR LA FUNCIONALIDAD DE </a:t>
          </a:r>
          <a:br>
            <a:rPr lang="en-US" sz="2200" dirty="0"/>
          </a:br>
          <a:r>
            <a:rPr lang="en-US" sz="2200" dirty="0"/>
            <a:t>REGISTRO Y AUTENTICACIÓN DE USUARIOS.</a:t>
          </a:r>
        </a:p>
        <a:p>
          <a:pPr algn="ctr"/>
          <a:r>
            <a:rPr lang="en-US" sz="2200" dirty="0"/>
            <a:t/>
          </a:r>
          <a:br>
            <a:rPr lang="en-US" sz="2200" dirty="0"/>
          </a:br>
          <a:r>
            <a:rPr lang="en-US" sz="2200" dirty="0"/>
            <a:t>El objetivo es implementar un sistema seguro para crear cuentas y acceder a la plataforma, con un tiempo de registro menor a 3 segundos y una tasa de éxito en autenticación del 90%. Se utilizará Spring Security y se realizarán pruebas de funcionalidad. La implementación debe completarse en 2 meses.</a:t>
          </a:r>
          <a:endParaRPr lang="es-PE" sz="2200" dirty="0"/>
        </a:p>
      </dgm:t>
    </dgm:pt>
    <dgm:pt modelId="{76DEF564-7ED5-4586-B2BF-22557E72E106}" type="parTrans" cxnId="{84A9ECCD-3390-4E83-B8A8-F9DF4F8C83B7}">
      <dgm:prSet/>
      <dgm:spPr/>
      <dgm:t>
        <a:bodyPr/>
        <a:lstStyle/>
        <a:p>
          <a:endParaRPr lang="es-PE" sz="2200"/>
        </a:p>
      </dgm:t>
    </dgm:pt>
    <dgm:pt modelId="{3E007915-A4C1-4ED2-B50F-9DFD48791383}" type="sibTrans" cxnId="{84A9ECCD-3390-4E83-B8A8-F9DF4F8C83B7}">
      <dgm:prSet/>
      <dgm:spPr/>
      <dgm:t>
        <a:bodyPr/>
        <a:lstStyle/>
        <a:p>
          <a:endParaRPr lang="es-PE" sz="2200"/>
        </a:p>
      </dgm:t>
    </dgm:pt>
    <dgm:pt modelId="{218890BF-86AE-4A71-B2F7-DF94A46FFE56}" type="pres">
      <dgm:prSet presAssocID="{1BFBD7B5-B8B1-4BB3-A30B-3CDAC4707B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37A70C1-628E-4447-ADE1-F4313A883229}" type="pres">
      <dgm:prSet presAssocID="{9B9B0AFB-BD92-42BC-85D1-A6AC231E0117}" presName="parentText" presStyleLbl="node1" presStyleIdx="0" presStyleCnt="1" custScaleX="100000" custScaleY="921712" custLinFactNeighborX="2331" custLinFactNeighborY="26281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4A9ECCD-3390-4E83-B8A8-F9DF4F8C83B7}" srcId="{1BFBD7B5-B8B1-4BB3-A30B-3CDAC4707BBE}" destId="{9B9B0AFB-BD92-42BC-85D1-A6AC231E0117}" srcOrd="0" destOrd="0" parTransId="{76DEF564-7ED5-4586-B2BF-22557E72E106}" sibTransId="{3E007915-A4C1-4ED2-B50F-9DFD48791383}"/>
    <dgm:cxn modelId="{2A939DE6-F976-47D6-9D1A-DF8EA22A80BB}" type="presOf" srcId="{9B9B0AFB-BD92-42BC-85D1-A6AC231E0117}" destId="{437A70C1-628E-4447-ADE1-F4313A883229}" srcOrd="0" destOrd="0" presId="urn:microsoft.com/office/officeart/2005/8/layout/vList2"/>
    <dgm:cxn modelId="{35434CB3-358F-4B81-8FD4-86DDA616C0B0}" type="presOf" srcId="{1BFBD7B5-B8B1-4BB3-A30B-3CDAC4707BBE}" destId="{218890BF-86AE-4A71-B2F7-DF94A46FFE56}" srcOrd="0" destOrd="0" presId="urn:microsoft.com/office/officeart/2005/8/layout/vList2"/>
    <dgm:cxn modelId="{A67E8BA7-BB51-44AB-AE87-B27D7DF0F805}" type="presParOf" srcId="{218890BF-86AE-4A71-B2F7-DF94A46FFE56}" destId="{437A70C1-628E-4447-ADE1-F4313A88322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F8F74-19AB-4FB6-95BD-0B16E3426BC4}">
      <dsp:nvSpPr>
        <dsp:cNvPr id="0" name=""/>
        <dsp:cNvSpPr/>
      </dsp:nvSpPr>
      <dsp:spPr>
        <a:xfrm>
          <a:off x="483553" y="0"/>
          <a:ext cx="11319010" cy="75115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>
              <a:latin typeface="+mn-lt"/>
            </a:rPr>
            <a:t>El proyecto BlogApp es una API REST desarrollada con Spring Boot que permite la gestión de usuarios, publicaciones y comentarios. Su funcionalidad incluye la creación, consulta, listado y eliminación de estos elementos, </a:t>
          </a:r>
          <a:r>
            <a:rPr lang="en-US" sz="4000" kern="1200" dirty="0">
              <a:latin typeface="+mn-lt"/>
              <a:ea typeface="Cambria" panose="02040503050406030204" pitchFamily="18" charset="0"/>
            </a:rPr>
            <a:t>proporcionando</a:t>
          </a:r>
          <a:r>
            <a:rPr lang="en-US" sz="4000" kern="1200" dirty="0">
              <a:latin typeface="+mn-lt"/>
            </a:rPr>
            <a:t> endpoints estructurados y documentados con Swagger. </a:t>
          </a:r>
          <a:br>
            <a:rPr lang="en-US" sz="4000" kern="1200" dirty="0">
              <a:latin typeface="+mn-lt"/>
            </a:rPr>
          </a:br>
          <a:r>
            <a:rPr lang="en-US" sz="4000" kern="1200" dirty="0">
              <a:latin typeface="+mn-lt"/>
            </a:rPr>
            <a:t>La API utiliza Spring Boot, MySQL y Hibernate (JPA) para garantizar una arquitectura modular y escalable. Su diseño RESTful facilita la integración con cualquier frontend o aplicación externa que requiera gestionar contenido de blogs de manera eficiente y segura.</a:t>
          </a:r>
          <a:endParaRPr lang="es-PE" sz="4000" kern="1200" dirty="0">
            <a:latin typeface="+mn-lt"/>
          </a:endParaRPr>
        </a:p>
      </dsp:txBody>
      <dsp:txXfrm>
        <a:off x="850235" y="366682"/>
        <a:ext cx="10585646" cy="67781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6CAF0-B029-4D57-88D2-4BAC46E6CCAF}">
      <dsp:nvSpPr>
        <dsp:cNvPr id="0" name=""/>
        <dsp:cNvSpPr/>
      </dsp:nvSpPr>
      <dsp:spPr>
        <a:xfrm>
          <a:off x="368733" y="252027"/>
          <a:ext cx="4654035" cy="5304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OPTIMIZAR LA INTERFAZ DE CREACIÓN Y EDICIÓN DE BLOGS</a:t>
          </a:r>
          <a:br>
            <a:rPr lang="en-US" sz="2200" kern="1200" dirty="0"/>
          </a:br>
          <a:r>
            <a:rPr lang="en-US" sz="2200" kern="1200" dirty="0"/>
            <a:t/>
          </a:r>
          <a:br>
            <a:rPr lang="en-US" sz="2200" kern="1200" dirty="0"/>
          </a:br>
          <a:r>
            <a:rPr lang="en-US" sz="2200" kern="1200" dirty="0"/>
            <a:t>El objetivo es mejorar la creación y edición de publicaciones, garantizando accesibilidad en dispositivos móviles y de escritorio. Se medirá la satisfacción del usuario, buscando que el 90% pueda crear y editar blogs sin ayuda. Se aplicará diseño responsivo y pruebas de usabilidad. La optimización debe completarse en 3 meses.</a:t>
          </a:r>
          <a:endParaRPr lang="es-PE" sz="2200" kern="1200" dirty="0"/>
        </a:p>
      </dsp:txBody>
      <dsp:txXfrm>
        <a:off x="595924" y="479218"/>
        <a:ext cx="4199653" cy="48503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F8641-8927-4D90-89CA-DDC1A9AE8F69}">
      <dsp:nvSpPr>
        <dsp:cNvPr id="0" name=""/>
        <dsp:cNvSpPr/>
      </dsp:nvSpPr>
      <dsp:spPr>
        <a:xfrm>
          <a:off x="0" y="3"/>
          <a:ext cx="4593090" cy="5178952"/>
        </a:xfrm>
        <a:prstGeom prst="roundRect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INCORPORAR UNA SECCIÓN DE COMENTARIOS </a:t>
          </a:r>
          <a:r>
            <a:rPr lang="en-US" sz="22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INTERACTIVOS</a:t>
          </a:r>
          <a:r>
            <a:rPr lang="en-US" sz="2200" kern="1200" dirty="0"/>
            <a:t> EN LAS PUBLICACIONES. 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El objetivo es integrar una sección de comentarios en cada publicación para fomentar la interacción entre usuarios. Se medirá el número de comentarios y la tasa de interacción, con la meta de alcanzar 100 comentarios diarios en publicaciones populares. Se usará Spring Boot y Thymeleaf para crear el sistema, y la implementación debe completarse en 4 meses.</a:t>
          </a:r>
          <a:endParaRPr lang="es-PE" sz="2200" kern="1200" dirty="0"/>
        </a:p>
      </dsp:txBody>
      <dsp:txXfrm>
        <a:off x="224216" y="224219"/>
        <a:ext cx="4144658" cy="4730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AAE26-EB4D-42F2-A71E-3D0961A31280}">
      <dsp:nvSpPr>
        <dsp:cNvPr id="0" name=""/>
        <dsp:cNvSpPr/>
      </dsp:nvSpPr>
      <dsp:spPr>
        <a:xfrm>
          <a:off x="0" y="250260"/>
          <a:ext cx="6400800" cy="353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LA IMPLEMENTACIÓN DE UN SISTEMA DE REGISTRO, LA CREACIÓN Y EDICIÓN DE PUBLICACIONES, Y LA INTERACCIÓN CON COMENTARIOS SON CARACTERÍSTICAS CLAVE QUE CONTRIBUYEN A UNA EXPERIENCIA COMPLETA PARA EL USUARIO.</a:t>
          </a:r>
          <a:endParaRPr lang="es-PE" sz="2800" kern="1200" dirty="0"/>
        </a:p>
      </dsp:txBody>
      <dsp:txXfrm>
        <a:off x="172715" y="422975"/>
        <a:ext cx="6055370" cy="31926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0C859-174C-4FCA-ACD6-6355CBBDD04C}">
      <dsp:nvSpPr>
        <dsp:cNvPr id="0" name=""/>
        <dsp:cNvSpPr/>
      </dsp:nvSpPr>
      <dsp:spPr>
        <a:xfrm>
          <a:off x="0" y="3758"/>
          <a:ext cx="6248400" cy="38447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LA INTEGRACIÓN CON TECNOLOGÍAS COMO SPRING BOOT Y </a:t>
          </a:r>
          <a:r>
            <a:rPr lang="en-US" sz="2800" b="1" kern="1200" dirty="0" smtClean="0"/>
            <a:t>ANGULAR </a:t>
          </a:r>
          <a:r>
            <a:rPr lang="en-US" sz="2800" b="1" kern="1200" dirty="0"/>
            <a:t>PERMITIÓ UNA CONSTRUCCIÓN EFICIENTE TANTO EN EL BACKEND COMO EN EL FRONTEND, ASEGURANDO UNA PLATAFORMA ROBUSTA.</a:t>
          </a:r>
          <a:endParaRPr lang="es-PE" sz="2800" kern="1200" dirty="0"/>
        </a:p>
      </dsp:txBody>
      <dsp:txXfrm>
        <a:off x="187685" y="191443"/>
        <a:ext cx="5873030" cy="346938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088E7-469C-4203-B6BC-8B44FB69C845}">
      <dsp:nvSpPr>
        <dsp:cNvPr id="0" name=""/>
        <dsp:cNvSpPr/>
      </dsp:nvSpPr>
      <dsp:spPr>
        <a:xfrm>
          <a:off x="0" y="0"/>
          <a:ext cx="6245674" cy="370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/>
            <a:t>EL PROYECTO </a:t>
          </a:r>
          <a:r>
            <a:rPr lang="en-US" sz="3300" b="1" kern="1200" dirty="0" smtClean="0"/>
            <a:t>BLOGUEATE </a:t>
          </a:r>
          <a:r>
            <a:rPr lang="en-US" sz="3300" b="1" kern="1200" dirty="0"/>
            <a:t>LOGRÓ CUMPLIR CON LOS OBJETIVOS PROPUESTOS, COMO LA CREACIÓN DE UNA PLATAFORMA DE BLOGS FUNCIONAL, SEGURA Y FÁCIL DE USAR.</a:t>
          </a:r>
          <a:endParaRPr lang="es-PE" sz="3300" kern="1200" dirty="0"/>
        </a:p>
      </dsp:txBody>
      <dsp:txXfrm>
        <a:off x="180939" y="180939"/>
        <a:ext cx="5883796" cy="3344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F6AB57-4D61-4673-8E97-5E19A874968E}">
      <dsp:nvSpPr>
        <dsp:cNvPr id="0" name=""/>
        <dsp:cNvSpPr/>
      </dsp:nvSpPr>
      <dsp:spPr>
        <a:xfrm>
          <a:off x="0" y="0"/>
          <a:ext cx="12725400" cy="760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En la actualidad, la gestión de contenido digital es fundamental para la interacción en línea, especialmente en plataforma de blogs, donde los usuarios pueden compartir publicaciones y generar discusiones a través de comentarios. Para facilitar esta dinámica, se requiere una infraestructura backend eficiente que permita administrar estos elementos de manera estructurada y accesible. Este proyecto no solo ofrece una solución para la gestión de blogs, sino que también establece una base sólida para futuras mejoras, como la implementación de autenticación y autorización, optimización de consultas y mejoras en la seguridad de los datos.</a:t>
          </a:r>
          <a:endParaRPr lang="es-PE" sz="3800" kern="1200" dirty="0"/>
        </a:p>
      </dsp:txBody>
      <dsp:txXfrm>
        <a:off x="371245" y="371245"/>
        <a:ext cx="11982910" cy="6862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F6985-5631-47A2-B337-16D04C1F1AF8}">
      <dsp:nvSpPr>
        <dsp:cNvPr id="0" name=""/>
        <dsp:cNvSpPr/>
      </dsp:nvSpPr>
      <dsp:spPr>
        <a:xfrm>
          <a:off x="0" y="141697"/>
          <a:ext cx="10721662" cy="2054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El desarrollo de la API REST de BlogApp ha sido exitoso, validado mediante pruebas con Postman y Swagger UI, garantizando respuestas consistentes y una interacción adecuada con la base de datos.</a:t>
          </a:r>
          <a:endParaRPr lang="es-PE" sz="3000" kern="1200" dirty="0"/>
        </a:p>
      </dsp:txBody>
      <dsp:txXfrm>
        <a:off x="100294" y="241991"/>
        <a:ext cx="10521074" cy="1853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C51B8-CFF6-4F48-A856-853F029CECCB}">
      <dsp:nvSpPr>
        <dsp:cNvPr id="0" name=""/>
        <dsp:cNvSpPr/>
      </dsp:nvSpPr>
      <dsp:spPr>
        <a:xfrm>
          <a:off x="0" y="23337"/>
          <a:ext cx="1078779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La arquitectura modular permite futuras mejoras como la integración de autenticación y optimización de consultas.</a:t>
          </a:r>
          <a:endParaRPr lang="es-PE" sz="3000" kern="1200" dirty="0"/>
        </a:p>
      </dsp:txBody>
      <dsp:txXfrm>
        <a:off x="59399" y="82736"/>
        <a:ext cx="10668994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CB854-F72A-437B-80A2-49D0B223054F}">
      <dsp:nvSpPr>
        <dsp:cNvPr id="0" name=""/>
        <dsp:cNvSpPr/>
      </dsp:nvSpPr>
      <dsp:spPr>
        <a:xfrm>
          <a:off x="0" y="0"/>
          <a:ext cx="10834496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/>
            <a:t>Sin embargo, se pueden mejorar aspectos como la seguridad con JWT, la gestión de errores y el rendimiento en consultas con paginación. </a:t>
          </a:r>
          <a:endParaRPr lang="es-PE" sz="3000" kern="1200" dirty="0"/>
        </a:p>
      </dsp:txBody>
      <dsp:txXfrm>
        <a:off x="77962" y="77962"/>
        <a:ext cx="10678572" cy="14411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61CCE-22EC-4A27-BC72-176BCC6F4119}">
      <dsp:nvSpPr>
        <dsp:cNvPr id="0" name=""/>
        <dsp:cNvSpPr/>
      </dsp:nvSpPr>
      <dsp:spPr>
        <a:xfrm>
          <a:off x="0" y="71636"/>
          <a:ext cx="10814323" cy="1216800"/>
        </a:xfrm>
        <a:prstGeom prst="roundRect">
          <a:avLst/>
        </a:prstGeom>
        <a:solidFill>
          <a:srgbClr val="4A66AC">
            <a:hueOff val="0"/>
            <a:satOff val="0"/>
            <a:lumOff val="0"/>
            <a:alphaOff val="0"/>
          </a:srgbClr>
        </a:solidFill>
        <a:ln w="19050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>
              <a:latin typeface="+mj-lt"/>
            </a:rPr>
            <a:t>En general, la API es </a:t>
          </a:r>
          <a:r>
            <a:rPr lang="en-US" sz="3000" b="1" kern="1200" dirty="0">
              <a:solidFill>
                <a:prstClr val="white"/>
              </a:solidFill>
              <a:latin typeface="+mj-lt"/>
              <a:ea typeface="+mn-ea"/>
              <a:cs typeface="+mn-cs"/>
            </a:rPr>
            <a:t>eficiente</a:t>
          </a:r>
          <a:r>
            <a:rPr lang="en-US" sz="3000" b="1" kern="1200" dirty="0">
              <a:latin typeface="+mj-lt"/>
            </a:rPr>
            <a:t>, bien estructurada y lista para integrarse con frontend u otras aplicaciones.</a:t>
          </a:r>
          <a:endParaRPr lang="es-PE" sz="3000" kern="1200" dirty="0">
            <a:latin typeface="+mj-lt"/>
          </a:endParaRPr>
        </a:p>
      </dsp:txBody>
      <dsp:txXfrm>
        <a:off x="59399" y="131035"/>
        <a:ext cx="1069552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FECC8-0D09-4283-9E85-BE4FF991D96C}">
      <dsp:nvSpPr>
        <dsp:cNvPr id="0" name=""/>
        <dsp:cNvSpPr/>
      </dsp:nvSpPr>
      <dsp:spPr>
        <a:xfrm>
          <a:off x="0" y="993667"/>
          <a:ext cx="14325600" cy="815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/>
          </a:r>
          <a:br>
            <a:rPr lang="en-US" sz="2600" b="1" kern="1200" dirty="0"/>
          </a:br>
          <a:r>
            <a:rPr lang="en-US" sz="2600" b="1" kern="1200" dirty="0" err="1" smtClean="0"/>
            <a:t>BlogApp</a:t>
          </a:r>
          <a:r>
            <a:rPr lang="en-US" sz="2600" b="1" kern="1200" dirty="0" smtClean="0"/>
            <a:t> </a:t>
          </a:r>
          <a:r>
            <a:rPr lang="en-US" sz="2600" b="1" kern="1200" dirty="0"/>
            <a:t>es una plataforma que facilita la creación y gestión de blogs, utilizando Spring Boot y Thymeleaf. Su objetivo es ofrecer una solución sencilla para bloggers y usuarios, promoviendo la interacción y el intercambio de ideas.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b="1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/>
            <a:t>Beneficiarios directos: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- Creadores de contenido (bloggers): Usuarios que desean una plataforma fácil de usar para crear, editar y gestionar sus publicaciones.</a:t>
          </a:r>
          <a:endParaRPr lang="es-PE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- Usuarios de la plataforma: Personas interesadas en consumir contenido, participar en debates y seguir temas de su interés.</a:t>
          </a:r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b="1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u="sng" kern="1200" dirty="0"/>
            <a:t>Beneficiarios indirectos:</a:t>
          </a:r>
          <a:endParaRPr lang="es-PE" sz="2600" u="sng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- Desarrolladores: Interesados en aprender y aplicar tecnologías modernas como Spring Boot y Thymeleaf.</a:t>
          </a:r>
          <a:endParaRPr lang="es-PE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- Empresas de marketing y publicidad: Que pueden utilizar la plataforma para promocionar productos o   Servicios mediante contenido patrocinado o colaboraciones con bloggers.</a:t>
          </a:r>
          <a:endParaRPr lang="es-PE" sz="2600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/>
            <a:t>- Comunidad en general: Personas que buscan información, entretenimiento y aprendizaje a través del contenido generado por los </a:t>
          </a:r>
          <a:r>
            <a:rPr lang="en-US" sz="2600" b="1" kern="1200" dirty="0" err="1"/>
            <a:t>usuarios</a:t>
          </a:r>
          <a:r>
            <a:rPr lang="en-US" sz="2600" b="1" kern="1200" dirty="0" smtClean="0"/>
            <a:t>.</a:t>
          </a:r>
          <a:endParaRPr lang="en-US" sz="2600" b="1" kern="1200" dirty="0"/>
        </a:p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600" kern="1200" dirty="0"/>
        </a:p>
      </dsp:txBody>
      <dsp:txXfrm>
        <a:off x="398016" y="1391683"/>
        <a:ext cx="13529568" cy="7357367"/>
      </dsp:txXfrm>
    </dsp:sp>
    <dsp:sp modelId="{303A4494-57C8-460E-B287-B4859664D480}">
      <dsp:nvSpPr>
        <dsp:cNvPr id="0" name=""/>
        <dsp:cNvSpPr/>
      </dsp:nvSpPr>
      <dsp:spPr>
        <a:xfrm>
          <a:off x="0" y="8155886"/>
          <a:ext cx="14325600" cy="1595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4838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PE" sz="2800" kern="1200" dirty="0"/>
        </a:p>
      </dsp:txBody>
      <dsp:txXfrm>
        <a:off x="0" y="8155886"/>
        <a:ext cx="14325600" cy="15952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278B4-1273-4C0E-9C5F-EE375AFF13C2}">
      <dsp:nvSpPr>
        <dsp:cNvPr id="0" name=""/>
        <dsp:cNvSpPr/>
      </dsp:nvSpPr>
      <dsp:spPr>
        <a:xfrm>
          <a:off x="13309" y="0"/>
          <a:ext cx="13626490" cy="16176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Lograr una plataforma web de blogs eficiente en términos de funcionalidad, usabilidad y diseño, que permita a los usuarios crear, editar y gestionar contenido de manera efectiva.</a:t>
          </a:r>
          <a:endParaRPr lang="es-PE" sz="3600" kern="1200" dirty="0"/>
        </a:p>
      </dsp:txBody>
      <dsp:txXfrm>
        <a:off x="92276" y="78967"/>
        <a:ext cx="13468556" cy="14597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A70C1-628E-4447-ADE1-F4313A883229}">
      <dsp:nvSpPr>
        <dsp:cNvPr id="0" name=""/>
        <dsp:cNvSpPr/>
      </dsp:nvSpPr>
      <dsp:spPr>
        <a:xfrm>
          <a:off x="0" y="5231"/>
          <a:ext cx="4948169" cy="5352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MEJORAR LA FUNCIONALIDAD DE </a:t>
          </a:r>
          <a:br>
            <a:rPr lang="en-US" sz="2200" kern="1200" dirty="0"/>
          </a:br>
          <a:r>
            <a:rPr lang="en-US" sz="2200" kern="1200" dirty="0"/>
            <a:t>REGISTRO Y AUTENTICACIÓN DE USUARIOS.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/>
          </a:r>
          <a:br>
            <a:rPr lang="en-US" sz="2200" kern="1200" dirty="0"/>
          </a:br>
          <a:r>
            <a:rPr lang="en-US" sz="2200" kern="1200" dirty="0"/>
            <a:t>El objetivo es implementar un sistema seguro para crear cuentas y acceder a la plataforma, con un tiempo de registro menor a 3 segundos y una tasa de éxito en autenticación del 90%. Se utilizará Spring Security y se realizarán pruebas de funcionalidad. La implementación debe completarse en 2 meses.</a:t>
          </a:r>
          <a:endParaRPr lang="es-PE" sz="2200" kern="1200" dirty="0"/>
        </a:p>
      </dsp:txBody>
      <dsp:txXfrm>
        <a:off x="241550" y="246781"/>
        <a:ext cx="4465069" cy="4869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9E1C-59D2-4F65-8593-E0A7554277BA}" type="datetimeFigureOut">
              <a:rPr lang="es-PE" smtClean="0"/>
              <a:t>31/08/2025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1053-2E06-4A1A-B516-BE4CEE2E29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4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1053-2E06-4A1A-B516-BE4CEE2E29B7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628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54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5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50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2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3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59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5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8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66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25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457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0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78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50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88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6421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92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3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63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3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71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18" Type="http://schemas.openxmlformats.org/officeDocument/2006/relationships/diagramLayout" Target="../diagrams/layout6.xml"/><Relationship Id="rId3" Type="http://schemas.openxmlformats.org/officeDocument/2006/relationships/diagramLayout" Target="../diagrams/layout3.xml"/><Relationship Id="rId21" Type="http://schemas.microsoft.com/office/2007/relationships/diagramDrawing" Target="../diagrams/drawing6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17" Type="http://schemas.openxmlformats.org/officeDocument/2006/relationships/diagramData" Target="../diagrams/data6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20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19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18" Type="http://schemas.openxmlformats.org/officeDocument/2006/relationships/diagramData" Target="../diagrams/data11.xml"/><Relationship Id="rId3" Type="http://schemas.openxmlformats.org/officeDocument/2006/relationships/diagramData" Target="../diagrams/data8.xml"/><Relationship Id="rId21" Type="http://schemas.openxmlformats.org/officeDocument/2006/relationships/diagramColors" Target="../diagrams/colors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0.xml"/><Relationship Id="rId20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19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Relationship Id="rId22" Type="http://schemas.microsoft.com/office/2007/relationships/diagramDrawing" Target="../diagrams/drawing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57200" y="2171700"/>
            <a:ext cx="16230600" cy="511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8"/>
              </a:lnSpc>
            </a:pPr>
            <a:r>
              <a:rPr lang="en-US" sz="8000" b="1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TITULO DEL PROYECTO</a:t>
            </a:r>
          </a:p>
          <a:p>
            <a:pPr algn="ctr">
              <a:lnSpc>
                <a:spcPts val="5748"/>
              </a:lnSpc>
            </a:pPr>
            <a:endParaRPr lang="en-US" sz="4998" spc="84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5748"/>
              </a:lnSpc>
            </a:pPr>
            <a:endParaRPr lang="en-US" sz="4998" spc="84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5748"/>
              </a:lnSpc>
            </a:pPr>
            <a:r>
              <a:rPr lang="en-US" sz="4998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/>
            </a:r>
            <a:br>
              <a:rPr lang="en-US" sz="4998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</a:b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BLOGAPP: </a:t>
            </a:r>
          </a:p>
          <a:p>
            <a:pPr algn="ctr">
              <a:lnSpc>
                <a:spcPts val="5748"/>
              </a:lnSpc>
            </a:pP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PLATAFORMA WEB </a:t>
            </a:r>
          </a:p>
          <a:p>
            <a:pPr algn="ctr">
              <a:lnSpc>
                <a:spcPts val="5748"/>
              </a:lnSpc>
              <a:spcBef>
                <a:spcPct val="0"/>
              </a:spcBef>
            </a:pP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CON API REST Y FRONTEND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86C2907-D280-496D-A8A0-F32D32FF7D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"/>
            <a:ext cx="2514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343400" y="876300"/>
            <a:ext cx="9296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996" b="1" spc="175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AUTENTICACION DE</a:t>
            </a: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 </a:t>
            </a:r>
            <a:r>
              <a:rPr lang="en-US" sz="5996" b="1" spc="1750" dirty="0" smtClean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USUARIO</a:t>
            </a:r>
            <a:endParaRPr lang="en-US" sz="5996" b="1" spc="1750" dirty="0">
              <a:solidFill>
                <a:schemeClr val="accent3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59" y="3162300"/>
            <a:ext cx="16137281" cy="659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7239000" y="723900"/>
            <a:ext cx="9448800" cy="8839200"/>
          </a:xfrm>
          <a:custGeom>
            <a:avLst/>
            <a:gdLst/>
            <a:ahLst/>
            <a:cxnLst/>
            <a:rect l="l" t="t" r="r" b="b"/>
            <a:pathLst>
              <a:path w="7384731" h="7794994">
                <a:moveTo>
                  <a:pt x="0" y="0"/>
                </a:moveTo>
                <a:lnTo>
                  <a:pt x="7384731" y="0"/>
                </a:lnTo>
                <a:lnTo>
                  <a:pt x="7384731" y="7794994"/>
                </a:lnTo>
                <a:lnTo>
                  <a:pt x="0" y="7794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-3733800" y="3619500"/>
            <a:ext cx="15212217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REGISTRAR</a:t>
            </a:r>
          </a:p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USUARIOS</a:t>
            </a:r>
          </a:p>
        </p:txBody>
      </p:sp>
    </p:spTree>
    <p:extLst>
      <p:ext uri="{BB962C8B-B14F-4D97-AF65-F5344CB8AC3E}">
        <p14:creationId xmlns:p14="http://schemas.microsoft.com/office/powerpoint/2010/main" val="41003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914400" y="2476500"/>
            <a:ext cx="7391400" cy="7086600"/>
          </a:xfrm>
          <a:custGeom>
            <a:avLst/>
            <a:gdLst/>
            <a:ahLst/>
            <a:cxnLst/>
            <a:rect l="l" t="t" r="r" b="b"/>
            <a:pathLst>
              <a:path w="6634589" h="6223673">
                <a:moveTo>
                  <a:pt x="0" y="0"/>
                </a:moveTo>
                <a:lnTo>
                  <a:pt x="6634589" y="0"/>
                </a:lnTo>
                <a:lnTo>
                  <a:pt x="6634589" y="6223673"/>
                </a:lnTo>
                <a:lnTo>
                  <a:pt x="0" y="6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8915400" y="2476500"/>
            <a:ext cx="7010400" cy="7100888"/>
          </a:xfrm>
          <a:custGeom>
            <a:avLst/>
            <a:gdLst/>
            <a:ahLst/>
            <a:cxnLst/>
            <a:rect l="l" t="t" r="r" b="b"/>
            <a:pathLst>
              <a:path w="6271712" h="6193316">
                <a:moveTo>
                  <a:pt x="0" y="0"/>
                </a:moveTo>
                <a:lnTo>
                  <a:pt x="6271713" y="0"/>
                </a:lnTo>
                <a:lnTo>
                  <a:pt x="6271713" y="6193316"/>
                </a:lnTo>
                <a:lnTo>
                  <a:pt x="0" y="6193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TextBox 7"/>
          <p:cNvSpPr txBox="1"/>
          <p:nvPr/>
        </p:nvSpPr>
        <p:spPr>
          <a:xfrm>
            <a:off x="4231694" y="419100"/>
            <a:ext cx="77724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6600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OBTENER USUARIOS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895600" y="2552700"/>
            <a:ext cx="8534400" cy="7239000"/>
          </a:xfrm>
          <a:custGeom>
            <a:avLst/>
            <a:gdLst/>
            <a:ahLst/>
            <a:cxnLst/>
            <a:rect l="l" t="t" r="r" b="b"/>
            <a:pathLst>
              <a:path w="8314076" h="7748492">
                <a:moveTo>
                  <a:pt x="0" y="0"/>
                </a:moveTo>
                <a:lnTo>
                  <a:pt x="8314076" y="0"/>
                </a:lnTo>
                <a:lnTo>
                  <a:pt x="8314076" y="7748493"/>
                </a:lnTo>
                <a:lnTo>
                  <a:pt x="0" y="7748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1524000" y="519208"/>
            <a:ext cx="11658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OBTENER USUARIOS POR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533400" y="158228"/>
            <a:ext cx="10820400" cy="6280672"/>
          </a:xfrm>
          <a:custGeom>
            <a:avLst/>
            <a:gdLst/>
            <a:ahLst/>
            <a:cxnLst/>
            <a:rect l="l" t="t" r="r" b="b"/>
            <a:pathLst>
              <a:path w="9442206" h="5603911">
                <a:moveTo>
                  <a:pt x="0" y="0"/>
                </a:moveTo>
                <a:lnTo>
                  <a:pt x="9442207" y="0"/>
                </a:lnTo>
                <a:lnTo>
                  <a:pt x="9442207" y="5603911"/>
                </a:lnTo>
                <a:lnTo>
                  <a:pt x="0" y="5603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7696200" y="6917066"/>
            <a:ext cx="10242170" cy="2554325"/>
          </a:xfrm>
          <a:custGeom>
            <a:avLst/>
            <a:gdLst/>
            <a:ahLst/>
            <a:cxnLst/>
            <a:rect l="l" t="t" r="r" b="b"/>
            <a:pathLst>
              <a:path w="9975470" h="2375112">
                <a:moveTo>
                  <a:pt x="0" y="0"/>
                </a:moveTo>
                <a:lnTo>
                  <a:pt x="9975470" y="0"/>
                </a:lnTo>
                <a:lnTo>
                  <a:pt x="9975470" y="2375112"/>
                </a:lnTo>
                <a:lnTo>
                  <a:pt x="0" y="237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TextBox 7"/>
          <p:cNvSpPr txBox="1"/>
          <p:nvPr/>
        </p:nvSpPr>
        <p:spPr>
          <a:xfrm>
            <a:off x="956090" y="7309372"/>
            <a:ext cx="6342980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ELIMINAR</a:t>
            </a:r>
          </a:p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5996" b="1" spc="1750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USUARIO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57200" y="3619500"/>
            <a:ext cx="16806168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spc="1692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PUBLICACIÓN-</a:t>
            </a:r>
          </a:p>
          <a:p>
            <a:pPr algn="ctr"/>
            <a:r>
              <a:rPr lang="en-US" sz="9600" b="1" spc="1692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CONTROLLER</a:t>
            </a:r>
            <a:endParaRPr lang="en-US" sz="9600" b="1" spc="1692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932192" y="571500"/>
            <a:ext cx="10730309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5996" b="1" spc="1750" dirty="0" smtClean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LISTAR TODAS LAS </a:t>
            </a:r>
            <a:r>
              <a:rPr lang="en-US" sz="5996" b="1" spc="175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PUBLICACIONES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12801600" cy="7131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00443" y="571500"/>
            <a:ext cx="14593808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5996" b="1" spc="1750" dirty="0" smtClean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LISTAR PUBLICACIONES POR USUARIO</a:t>
            </a:r>
            <a:endParaRPr lang="en-US" sz="5996" b="1" spc="1750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81300"/>
            <a:ext cx="14526436" cy="703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16479" y="355327"/>
            <a:ext cx="9495802" cy="265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996" b="1" spc="175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OBTENER</a:t>
            </a:r>
          </a:p>
          <a:p>
            <a:pPr algn="ctr">
              <a:lnSpc>
                <a:spcPts val="6895"/>
              </a:lnSpc>
            </a:pPr>
            <a:r>
              <a:rPr lang="en-US" sz="5996" b="1" spc="175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PUBLICACIONES</a:t>
            </a:r>
          </a:p>
          <a:p>
            <a:pPr algn="ctr">
              <a:lnSpc>
                <a:spcPts val="6895"/>
              </a:lnSpc>
            </a:pPr>
            <a:r>
              <a:rPr lang="en-US" sz="5996" b="1" spc="1750" dirty="0" smtClean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POR ID</a:t>
            </a:r>
            <a:endParaRPr lang="en-US" sz="5996" b="1" spc="1750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20291"/>
            <a:ext cx="13335000" cy="6679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-6927" y="3162300"/>
            <a:ext cx="6172200" cy="17177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4800" b="1" spc="300" dirty="0" smtClean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ACTUALIZAR</a:t>
            </a:r>
            <a:endParaRPr lang="en-US" sz="4800" b="1" spc="300" dirty="0">
              <a:solidFill>
                <a:srgbClr val="000000"/>
              </a:solidFill>
              <a:latin typeface="Now Bold"/>
              <a:ea typeface="Now Bold"/>
              <a:cs typeface="Now Bold"/>
              <a:sym typeface="Now Bold"/>
            </a:endParaRPr>
          </a:p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4800" b="1" spc="30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PUBLICACION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75188"/>
            <a:ext cx="11963400" cy="676090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085230"/>
            <a:ext cx="7603003" cy="266304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400" y="7353300"/>
            <a:ext cx="9077581" cy="2550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133600" y="1738086"/>
            <a:ext cx="12398826" cy="8249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CURSO: DESARROLLO DE APLICACIONES WEB I</a:t>
            </a:r>
          </a:p>
          <a:p>
            <a:pPr algn="ctr">
              <a:lnSpc>
                <a:spcPts val="4293"/>
              </a:lnSpc>
            </a:pPr>
            <a:endParaRPr lang="en-US" sz="4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CICLO: V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SECCION: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SEMESTRE: 2025 – 02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PROFESOR: Franklin Ruiz Asto Leon</a:t>
            </a:r>
          </a:p>
          <a:p>
            <a:pPr algn="ctr">
              <a:lnSpc>
                <a:spcPts val="4293"/>
              </a:lnSpc>
            </a:pPr>
            <a:endParaRPr lang="en-US" sz="4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COORDINADOR: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Leonardo Raphael Pereyra Pacheco (i202401202)</a:t>
            </a:r>
          </a:p>
          <a:p>
            <a:pPr algn="ctr">
              <a:lnSpc>
                <a:spcPts val="4293"/>
              </a:lnSpc>
            </a:pPr>
            <a:endParaRPr lang="en-US" sz="4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INTEGRANTES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1. Sebastian Daniel Lopez Huaman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+mj-lt"/>
                <a:ea typeface="Cambria" panose="02040503050406030204" pitchFamily="18" charset="0"/>
                <a:cs typeface="Now"/>
                <a:sym typeface="Now"/>
              </a:rPr>
              <a:t>(</a:t>
            </a:r>
            <a:r>
              <a:rPr lang="es-PE" sz="4000" i="0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i202213150)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2. Anthony Aldair Espinoza Perez (i202400317)</a:t>
            </a:r>
          </a:p>
          <a:p>
            <a:pPr algn="ctr">
              <a:lnSpc>
                <a:spcPts val="4293"/>
              </a:lnSpc>
            </a:pPr>
            <a:endParaRPr lang="en-US" sz="4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endParaRPr lang="en-US" sz="3066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D29D1D-09EE-4AC6-AE0D-611530F73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886"/>
            <a:ext cx="37338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0" y="7413323"/>
            <a:ext cx="8622588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5"/>
              </a:lnSpc>
            </a:pPr>
            <a:r>
              <a:rPr lang="en-US" sz="5400" b="1" spc="175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ELIMINAR</a:t>
            </a:r>
          </a:p>
          <a:p>
            <a:pPr algn="ctr">
              <a:lnSpc>
                <a:spcPts val="6895"/>
              </a:lnSpc>
              <a:spcBef>
                <a:spcPct val="0"/>
              </a:spcBef>
            </a:pPr>
            <a:r>
              <a:rPr lang="en-US" sz="5400" b="1" spc="1750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PUBLICACION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47700"/>
            <a:ext cx="14665886" cy="6019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88" y="7040411"/>
            <a:ext cx="8929501" cy="251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A13E3F54-33E8-40E9-8885-7A489CC04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4085926"/>
              </p:ext>
            </p:extLst>
          </p:nvPr>
        </p:nvGraphicFramePr>
        <p:xfrm>
          <a:off x="4419600" y="5905500"/>
          <a:ext cx="6400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586C597B-2065-4491-84D8-A70C505DE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099394"/>
              </p:ext>
            </p:extLst>
          </p:nvPr>
        </p:nvGraphicFramePr>
        <p:xfrm>
          <a:off x="8153400" y="1761012"/>
          <a:ext cx="6248400" cy="384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3943004" y="876300"/>
            <a:ext cx="8420792" cy="702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89"/>
              </a:lnSpc>
              <a:spcBef>
                <a:spcPct val="0"/>
              </a:spcBef>
            </a:pPr>
            <a:r>
              <a:rPr lang="en-US" sz="6600" b="1" spc="1343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CONCLUSIONES: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815416F7-38FD-45A2-B4EB-E225BBDC1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901119"/>
              </p:ext>
            </p:extLst>
          </p:nvPr>
        </p:nvGraphicFramePr>
        <p:xfrm>
          <a:off x="1066800" y="1861383"/>
          <a:ext cx="6245675" cy="3761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352800" y="2857500"/>
            <a:ext cx="9177312" cy="4247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spc="113" dirty="0">
                <a:solidFill>
                  <a:schemeClr val="accent2">
                    <a:lumMod val="50000"/>
                  </a:schemeClr>
                </a:solidFill>
                <a:latin typeface="Now"/>
                <a:ea typeface="Now"/>
                <a:cs typeface="Now"/>
                <a:sym typeface="Now"/>
              </a:rPr>
              <a:t>¡</a:t>
            </a:r>
            <a:r>
              <a:rPr lang="en-US" sz="13800" spc="113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MUCHAS GRACIAS!</a:t>
            </a:r>
            <a:endParaRPr lang="en-US" sz="9600" spc="113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8A80F4D0-3987-4F50-B958-BCBEF581D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507703"/>
              </p:ext>
            </p:extLst>
          </p:nvPr>
        </p:nvGraphicFramePr>
        <p:xfrm>
          <a:off x="1600200" y="1892038"/>
          <a:ext cx="14249400" cy="789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5410200" y="952500"/>
            <a:ext cx="5236512" cy="613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7200" b="1" spc="1077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RESUMEN</a:t>
            </a:r>
            <a:endParaRPr lang="en-US" sz="3690" b="1" spc="1077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271750" y="952500"/>
            <a:ext cx="8925099" cy="613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244"/>
              </a:lnSpc>
              <a:spcBef>
                <a:spcPct val="0"/>
              </a:spcBef>
              <a:defRPr sz="7200" b="1" spc="1077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</a:defRPr>
            </a:lvl1pPr>
          </a:lstStyle>
          <a:p>
            <a:r>
              <a:rPr lang="en-US" dirty="0">
                <a:sym typeface="Now Bold"/>
              </a:rPr>
              <a:t>INTRODUCCIÓN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50DCB57D-06AD-4290-98DF-43A9FC90BE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922310"/>
              </p:ext>
            </p:extLst>
          </p:nvPr>
        </p:nvGraphicFramePr>
        <p:xfrm>
          <a:off x="1371600" y="1866900"/>
          <a:ext cx="12725400" cy="800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176185" y="1906659"/>
            <a:ext cx="8341048" cy="561451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23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105250" y="672490"/>
            <a:ext cx="6341927" cy="777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9"/>
              </a:lnSpc>
              <a:spcBef>
                <a:spcPct val="0"/>
              </a:spcBef>
            </a:pPr>
            <a:r>
              <a:rPr lang="en-US" sz="6000" b="1" spc="88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DIAGNOSTICO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6934" y="2702803"/>
            <a:ext cx="596680" cy="49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sz="3200" b="1" spc="54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1</a:t>
            </a: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1F90744A-8BEE-4E6C-8FE5-3E15F2B03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634314"/>
              </p:ext>
            </p:extLst>
          </p:nvPr>
        </p:nvGraphicFramePr>
        <p:xfrm>
          <a:off x="2971800" y="1720476"/>
          <a:ext cx="10721662" cy="2945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6"/>
          <p:cNvSpPr txBox="1"/>
          <p:nvPr/>
        </p:nvSpPr>
        <p:spPr>
          <a:xfrm>
            <a:off x="2106934" y="4727094"/>
            <a:ext cx="596680" cy="49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sz="3200" b="1" spc="54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2</a:t>
            </a:r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DC653E7E-2A55-4D0B-BDE7-76329FEC1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19480"/>
              </p:ext>
            </p:extLst>
          </p:nvPr>
        </p:nvGraphicFramePr>
        <p:xfrm>
          <a:off x="2971800" y="4304681"/>
          <a:ext cx="10787792" cy="1263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4" name="TextBox 24"/>
          <p:cNvSpPr txBox="1"/>
          <p:nvPr/>
        </p:nvSpPr>
        <p:spPr>
          <a:xfrm>
            <a:off x="2113068" y="6766625"/>
            <a:ext cx="596680" cy="49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sz="3200" b="1" spc="54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3</a:t>
            </a:r>
          </a:p>
        </p:txBody>
      </p:sp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6724FF8E-7FCE-40D1-9A6B-1D56816E5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467128"/>
              </p:ext>
            </p:extLst>
          </p:nvPr>
        </p:nvGraphicFramePr>
        <p:xfrm>
          <a:off x="2881322" y="6114712"/>
          <a:ext cx="10834496" cy="1661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6" name="TextBox 26"/>
          <p:cNvSpPr txBox="1"/>
          <p:nvPr/>
        </p:nvSpPr>
        <p:spPr>
          <a:xfrm>
            <a:off x="2106934" y="8428030"/>
            <a:ext cx="596680" cy="49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sz="3200" b="1" spc="54" dirty="0">
                <a:solidFill>
                  <a:srgbClr val="000000"/>
                </a:solidFill>
                <a:latin typeface="Now Bold"/>
                <a:ea typeface="Now Bold"/>
                <a:cs typeface="Now Bold"/>
                <a:sym typeface="Now Bold"/>
              </a:rPr>
              <a:t>4</a:t>
            </a:r>
          </a:p>
        </p:txBody>
      </p: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0EE6A6FF-FFE9-4EA8-B4B3-ED52F6334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8782873"/>
              </p:ext>
            </p:extLst>
          </p:nvPr>
        </p:nvGraphicFramePr>
        <p:xfrm>
          <a:off x="2879139" y="7966179"/>
          <a:ext cx="10814323" cy="1360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80D3A21-819A-43A6-8A5A-9D52C04FE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7453669"/>
              </p:ext>
            </p:extLst>
          </p:nvPr>
        </p:nvGraphicFramePr>
        <p:xfrm>
          <a:off x="656365" y="876300"/>
          <a:ext cx="14325600" cy="975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3666263" y="647700"/>
            <a:ext cx="830580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n-US" sz="6000" b="1" spc="1077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JUSTIFICACIÓN DEL PROYECTO: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591843" y="1038225"/>
            <a:ext cx="3943491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0"/>
              </a:lnSpc>
              <a:spcBef>
                <a:spcPct val="0"/>
              </a:spcBef>
            </a:pPr>
            <a:r>
              <a:rPr lang="en-US" sz="2000" b="1" spc="34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OBJETIVO GENERAL:</a:t>
            </a: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57972719-27DF-4731-9B97-DE1F517C8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833779"/>
              </p:ext>
            </p:extLst>
          </p:nvPr>
        </p:nvGraphicFramePr>
        <p:xfrm>
          <a:off x="1066800" y="1390667"/>
          <a:ext cx="13639800" cy="161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4128792" y="787296"/>
            <a:ext cx="7558779" cy="577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algn="ctr">
              <a:lnSpc>
                <a:spcPts val="4244"/>
              </a:lnSpc>
              <a:spcBef>
                <a:spcPct val="0"/>
              </a:spcBef>
              <a:defRPr sz="6000" b="1" spc="1077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</a:defRPr>
            </a:lvl1pPr>
          </a:lstStyle>
          <a:p>
            <a:r>
              <a:rPr lang="en-US" dirty="0">
                <a:sym typeface="Now"/>
              </a:rPr>
              <a:t>OBJETIVOS</a:t>
            </a:r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399C662D-4603-4834-B4C1-7CAEBE7D5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602751"/>
              </p:ext>
            </p:extLst>
          </p:nvPr>
        </p:nvGraphicFramePr>
        <p:xfrm>
          <a:off x="506923" y="4457698"/>
          <a:ext cx="4948170" cy="535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2" name="Diagrama 31">
            <a:extLst>
              <a:ext uri="{FF2B5EF4-FFF2-40B4-BE49-F238E27FC236}">
                <a16:creationId xmlns:a16="http://schemas.microsoft.com/office/drawing/2014/main" id="{903F1370-2169-49C3-BB91-9536FE5D4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794245"/>
              </p:ext>
            </p:extLst>
          </p:nvPr>
        </p:nvGraphicFramePr>
        <p:xfrm>
          <a:off x="5455093" y="4205663"/>
          <a:ext cx="5087378" cy="560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34" name="Diagrama 33">
            <a:extLst>
              <a:ext uri="{FF2B5EF4-FFF2-40B4-BE49-F238E27FC236}">
                <a16:creationId xmlns:a16="http://schemas.microsoft.com/office/drawing/2014/main" id="{68E80832-124C-432A-8DD1-B83FFC85A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918397"/>
              </p:ext>
            </p:extLst>
          </p:nvPr>
        </p:nvGraphicFramePr>
        <p:xfrm>
          <a:off x="10873103" y="4457698"/>
          <a:ext cx="4593090" cy="530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sp>
        <p:nvSpPr>
          <p:cNvPr id="23" name="TextBox 23"/>
          <p:cNvSpPr txBox="1"/>
          <p:nvPr/>
        </p:nvSpPr>
        <p:spPr>
          <a:xfrm>
            <a:off x="5800965" y="5398769"/>
            <a:ext cx="3943491" cy="233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0"/>
              </a:lnSpc>
              <a:spcBef>
                <a:spcPct val="0"/>
              </a:spcBef>
            </a:pPr>
            <a:r>
              <a:rPr lang="en-US" sz="1600" spc="27" dirty="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35334" y="3691995"/>
            <a:ext cx="5406271" cy="31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00"/>
              </a:lnSpc>
              <a:spcBef>
                <a:spcPct val="0"/>
              </a:spcBef>
            </a:pPr>
            <a:r>
              <a:rPr lang="en-US" sz="3200" b="1" spc="3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OBJETIVOS ESPECÍFICOS: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895600" y="2857500"/>
            <a:ext cx="10755022" cy="4431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9600" b="1" spc="1248" dirty="0">
                <a:solidFill>
                  <a:schemeClr val="accent3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DESARROLLO</a:t>
            </a:r>
            <a:r>
              <a:rPr lang="en-US" sz="9600" b="1" spc="1248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 DEL PROYECTO: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828800" y="3543300"/>
            <a:ext cx="15212217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9600" b="1" spc="175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USUARIO-</a:t>
            </a:r>
          </a:p>
          <a:p>
            <a:pPr algn="ctr">
              <a:spcBef>
                <a:spcPct val="0"/>
              </a:spcBef>
            </a:pPr>
            <a:r>
              <a:rPr lang="en-US" sz="9600" b="1" spc="1750" dirty="0" smtClean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 Bold"/>
                <a:sym typeface="Now Bold"/>
              </a:rPr>
              <a:t>CONTROLLER</a:t>
            </a:r>
            <a:endParaRPr lang="en-US" sz="9600" b="1" spc="175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ceta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ólidos sutile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562</Words>
  <Application>Microsoft Office PowerPoint</Application>
  <PresentationFormat>Personalizado</PresentationFormat>
  <Paragraphs>80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1" baseType="lpstr">
      <vt:lpstr>Wingdings 3</vt:lpstr>
      <vt:lpstr>Now</vt:lpstr>
      <vt:lpstr>Arial</vt:lpstr>
      <vt:lpstr>Now Bold</vt:lpstr>
      <vt:lpstr>Trebuchet MS</vt:lpstr>
      <vt:lpstr>Cambria</vt:lpstr>
      <vt:lpstr>Calibri</vt:lpstr>
      <vt:lpstr>Faceta</vt:lpstr>
      <vt:lpstr>1_Faceta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Tecnológico Abstracto Psicodélico Azul</dc:title>
  <dc:creator>Daniel</dc:creator>
  <cp:lastModifiedBy>TERRY</cp:lastModifiedBy>
  <cp:revision>27</cp:revision>
  <dcterms:created xsi:type="dcterms:W3CDTF">2006-08-16T00:00:00Z</dcterms:created>
  <dcterms:modified xsi:type="dcterms:W3CDTF">2025-08-31T13:18:58Z</dcterms:modified>
  <dc:identifier>DAGfhVQgY5s</dc:identifier>
</cp:coreProperties>
</file>