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397" r:id="rId7"/>
    <p:sldId id="391" r:id="rId8"/>
    <p:sldId id="408" r:id="rId9"/>
    <p:sldId id="411" r:id="rId10"/>
    <p:sldId id="407" r:id="rId11"/>
    <p:sldId id="404" r:id="rId12"/>
    <p:sldId id="403" r:id="rId13"/>
    <p:sldId id="405" r:id="rId14"/>
    <p:sldId id="412" r:id="rId15"/>
    <p:sldId id="415" r:id="rId16"/>
    <p:sldId id="414" r:id="rId17"/>
    <p:sldId id="398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03.06.2025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03.06.2025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61EB-53C7-9DCA-059A-BC96FA76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0FF6F16-7E0A-3670-7E3C-2674358DF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607A50-A084-D1D5-AD5C-BE52FA774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11CFA-E029-DE79-6100-E21396315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96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Deskflex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66D956-2B17-8C6C-8C84-0A1D3ACD7AB3}"/>
              </a:ext>
            </a:extLst>
          </p:cNvPr>
          <p:cNvSpPr txBox="1"/>
          <p:nvPr/>
        </p:nvSpPr>
        <p:spPr>
          <a:xfrm>
            <a:off x="6309904" y="4059992"/>
            <a:ext cx="4016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Christoph Nie, Leon Rother, </a:t>
            </a:r>
          </a:p>
          <a:p>
            <a:r>
              <a:rPr lang="de-DE" dirty="0">
                <a:solidFill>
                  <a:schemeClr val="bg1"/>
                </a:solidFill>
              </a:rPr>
              <a:t>Moritz </a:t>
            </a:r>
            <a:r>
              <a:rPr lang="de-DE" dirty="0" err="1">
                <a:solidFill>
                  <a:schemeClr val="bg1"/>
                </a:solidFill>
              </a:rPr>
              <a:t>Mürle</a:t>
            </a:r>
            <a:r>
              <a:rPr lang="de-DE" dirty="0">
                <a:solidFill>
                  <a:schemeClr val="bg1"/>
                </a:solidFill>
              </a:rPr>
              <a:t>, Jannik </a:t>
            </a:r>
            <a:r>
              <a:rPr lang="de-DE" dirty="0" err="1">
                <a:solidFill>
                  <a:schemeClr val="bg1"/>
                </a:solidFill>
              </a:rPr>
              <a:t>Filpe</a:t>
            </a:r>
            <a:r>
              <a:rPr lang="de-DE" dirty="0">
                <a:solidFill>
                  <a:schemeClr val="bg1"/>
                </a:solidFill>
              </a:rPr>
              <a:t>,</a:t>
            </a:r>
          </a:p>
          <a:p>
            <a:r>
              <a:rPr lang="de-DE" dirty="0">
                <a:solidFill>
                  <a:schemeClr val="bg1"/>
                </a:solidFill>
              </a:rPr>
              <a:t>Hagen </a:t>
            </a:r>
            <a:r>
              <a:rPr lang="de-DE" dirty="0" err="1">
                <a:solidFill>
                  <a:schemeClr val="bg1"/>
                </a:solidFill>
              </a:rPr>
              <a:t>Zagola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CI/CD Setup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4361" y="2392926"/>
            <a:ext cx="2825115" cy="39990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Nutzen:</a:t>
            </a:r>
            <a:br>
              <a:rPr lang="de-DE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Zuverlässige Integration &amp; kontinuierliche Qualitätssicherung</a:t>
            </a:r>
          </a:p>
        </p:txBody>
      </p:sp>
      <p:graphicFrame>
        <p:nvGraphicFramePr>
          <p:cNvPr id="8" name="Tabellenplatzhalt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0230346"/>
              </p:ext>
            </p:extLst>
          </p:nvPr>
        </p:nvGraphicFramePr>
        <p:xfrm>
          <a:off x="5141152" y="655181"/>
          <a:ext cx="4976743" cy="39990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97674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</a:tblGrid>
              <a:tr h="948751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Pipeline über GitHub Actions:</a:t>
                      </a:r>
                      <a:endParaRPr lang="de-DE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5077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Automatischer </a:t>
                      </a:r>
                      <a:r>
                        <a:rPr lang="de-DE" dirty="0" err="1"/>
                        <a:t>Build</a:t>
                      </a:r>
                      <a:endParaRPr lang="de-DE" dirty="0"/>
                    </a:p>
                    <a:p>
                      <a:pPr algn="ctr" rtl="0"/>
                      <a:r>
                        <a:rPr lang="de-DE" dirty="0"/>
                        <a:t>bei jedem Push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50779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Automatischer Test bei jedem Push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948751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 err="1"/>
                        <a:t>Artefakterstellung</a:t>
                      </a:r>
                      <a:r>
                        <a:rPr lang="de-DE" dirty="0"/>
                        <a:t> für </a:t>
                      </a:r>
                      <a:r>
                        <a:rPr lang="de-DE" dirty="0" err="1"/>
                        <a:t>Deployment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8479B03-D632-DFF3-F7DC-3F8EED551A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D55B679-3A53-D849-929F-B099B377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2342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EE98D-2575-FD92-462A-D0D8BDF3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 &amp; Statistiken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7FD59-3482-BD75-A4A6-9910376CD0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b="1" dirty="0"/>
              <a:t>Tracking &amp; Planung: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GitHub </a:t>
            </a:r>
            <a:r>
              <a:rPr lang="de-DE" dirty="0" err="1"/>
              <a:t>Issues</a:t>
            </a:r>
            <a:r>
              <a:rPr lang="de-DE" dirty="0"/>
              <a:t> &amp; Milestones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Diskussionen im Team via GitHub </a:t>
            </a:r>
            <a:r>
              <a:rPr lang="de-DE" dirty="0" err="1"/>
              <a:t>Discussions</a:t>
            </a:r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b="1" dirty="0"/>
              <a:t>Kennzahlen: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Anzahl </a:t>
            </a:r>
            <a:r>
              <a:rPr lang="de-DE" dirty="0" err="1"/>
              <a:t>Commits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&amp; Pull </a:t>
            </a:r>
            <a:r>
              <a:rPr lang="de-DE" dirty="0" err="1"/>
              <a:t>Requests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Übersichtlicher Fortschritt durch Boards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15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A471E-2FC4-A351-D52D-7D510E9A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&amp;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7661A-1938-5E9B-5315-C195B565AC0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Stärken:</a:t>
            </a: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Funktionale Web-App mit klarer 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Stabiler Tech-Stack &amp; CI/CD</a:t>
            </a:r>
          </a:p>
          <a:p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177F55-5713-E9A5-C2D9-79CEB1B287C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b="1" dirty="0" err="1">
                <a:solidFill>
                  <a:schemeClr val="tx2">
                    <a:lumMod val="75000"/>
                  </a:schemeClr>
                </a:solidFill>
              </a:rPr>
              <a:t>Learnings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Hoher Kommunikationsbedarf bei Architektur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Frühzeitiges </a:t>
            </a:r>
            <a:r>
              <a:rPr lang="de-DE" sz="2400" dirty="0" err="1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zahlt sich aus</a:t>
            </a:r>
          </a:p>
          <a:p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7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3619831" cy="164592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Christoph Nie, Leon Rother, </a:t>
            </a:r>
          </a:p>
          <a:p>
            <a:r>
              <a:rPr lang="de-DE" dirty="0"/>
              <a:t>Moritz </a:t>
            </a:r>
            <a:r>
              <a:rPr lang="de-DE" dirty="0" err="1"/>
              <a:t>Mürle</a:t>
            </a:r>
            <a:r>
              <a:rPr lang="de-DE" dirty="0"/>
              <a:t>, Jannik </a:t>
            </a:r>
            <a:r>
              <a:rPr lang="de-DE" dirty="0" err="1"/>
              <a:t>Filpe</a:t>
            </a:r>
            <a:r>
              <a:rPr lang="de-DE" dirty="0"/>
              <a:t>,</a:t>
            </a:r>
          </a:p>
          <a:p>
            <a:r>
              <a:rPr lang="de-DE" dirty="0"/>
              <a:t>Hagen </a:t>
            </a:r>
            <a:r>
              <a:rPr lang="de-DE" dirty="0" err="1"/>
              <a:t>Zagola</a:t>
            </a: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365513"/>
            <a:ext cx="10041145" cy="3625712"/>
          </a:xfrm>
        </p:spPr>
        <p:txBody>
          <a:bodyPr tIns="45720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Projektvision &amp; Ziel</a:t>
            </a:r>
          </a:p>
          <a:p>
            <a:pPr rtl="0"/>
            <a:r>
              <a:rPr lang="de-DE" dirty="0"/>
              <a:t>Architekturentscheidungen</a:t>
            </a:r>
          </a:p>
          <a:p>
            <a:pPr rtl="0"/>
            <a:r>
              <a:rPr lang="de-DE" dirty="0"/>
              <a:t>Datenbankdesign</a:t>
            </a:r>
          </a:p>
          <a:p>
            <a:pPr rtl="0"/>
            <a:r>
              <a:rPr lang="de-DE" dirty="0"/>
              <a:t>Tech-Stack &amp; Tools</a:t>
            </a:r>
          </a:p>
          <a:p>
            <a:pPr rtl="0"/>
            <a:r>
              <a:rPr lang="de-DE" dirty="0"/>
              <a:t>Design Patterns</a:t>
            </a:r>
          </a:p>
          <a:p>
            <a:pPr rtl="0"/>
            <a:r>
              <a:rPr lang="de-DE" dirty="0"/>
              <a:t>Qualitätssicherung &amp;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784804C6-E4CC-D5F3-12C0-A15208872BA5}"/>
              </a:ext>
            </a:extLst>
          </p:cNvPr>
          <p:cNvSpPr txBox="1">
            <a:spLocks/>
          </p:cNvSpPr>
          <p:nvPr/>
        </p:nvSpPr>
        <p:spPr>
          <a:xfrm>
            <a:off x="5119342" y="2365513"/>
            <a:ext cx="10041145" cy="3625712"/>
          </a:xfrm>
          <a:prstGeom prst="rect">
            <a:avLst/>
          </a:prstGeom>
        </p:spPr>
        <p:txBody>
          <a:bodyPr vert="horz" lIns="0" tIns="457200" rIns="0" bIns="0" rtlCol="0">
            <a:normAutofit/>
          </a:bodyPr>
          <a:lstStyle>
            <a:defPPr>
              <a:defRPr lang="de-DE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de-DE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de-DE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de-DE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de-DE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Metriken zur Codequalität</a:t>
            </a:r>
          </a:p>
          <a:p>
            <a:r>
              <a:rPr lang="de-DE" dirty="0"/>
              <a:t>CI/CD Setup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Projektmanagement &amp; Statistiken</a:t>
            </a:r>
          </a:p>
          <a:p>
            <a:r>
              <a:rPr lang="de-DE" dirty="0"/>
              <a:t>Highlights &amp;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r>
              <a:rPr lang="de-DE" dirty="0"/>
              <a:t>Abschluss &amp; Fragen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Projektvision &amp; Ziel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303643"/>
            <a:ext cx="5656808" cy="1891829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Flexible Buchung von Arbeitsplätzen in Unternehmen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Förderung moderner Arbeitsmodelle (z. B. Hybridarbeit)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Fokus auf Benutzerfreundlichkeit, Übersichtlichkeit &amp; Skalierbarkeit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Architekturentscheidungen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Architekturstil: Client-Server</a:t>
            </a:r>
          </a:p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Klare Trennung von Frontend &amp; Backend</a:t>
            </a:r>
          </a:p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Modularität, Erweiterbarkeit &amp; Skalierbarkeit</a:t>
            </a:r>
          </a:p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Backend: ASP.NET Core (C#)</a:t>
            </a:r>
          </a:p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Frontend: Vue.js (JavaScript)</a:t>
            </a:r>
          </a:p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Styling: </a:t>
            </a:r>
            <a:r>
              <a:rPr lang="de-DE" sz="2400" dirty="0" err="1">
                <a:solidFill>
                  <a:schemeClr val="tx2">
                    <a:lumMod val="75000"/>
                  </a:schemeClr>
                </a:solidFill>
              </a:rPr>
              <a:t>TailwindCSS</a:t>
            </a: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  <a:p>
            <a:pPr rtl="0"/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Datenbankdesign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Relationale Datenbank: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Beziehungen: Building → Floor → Desk (über </a:t>
            </a:r>
            <a:r>
              <a:rPr lang="de-DE" sz="2400" dirty="0" err="1">
                <a:solidFill>
                  <a:schemeClr val="tx2">
                    <a:lumMod val="75000"/>
                  </a:schemeClr>
                </a:solidFill>
              </a:rPr>
              <a:t>Foreign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Keys)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Tabellen: Buildings, Floors, </a:t>
            </a:r>
            <a:r>
              <a:rPr lang="de-DE" sz="2400" dirty="0" err="1">
                <a:solidFill>
                  <a:schemeClr val="tx2">
                    <a:lumMod val="75000"/>
                  </a:schemeClr>
                </a:solidFill>
              </a:rPr>
              <a:t>Desks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Optimiert für performante Abfragen nach Standort &amp; Verfügbarkeit</a:t>
            </a:r>
            <a:endParaRPr lang="de-DE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DB3BDC-4D49-7A97-C10A-1135FC2AD3EE}"/>
              </a:ext>
            </a:extLst>
          </p:cNvPr>
          <p:cNvSpPr txBox="1"/>
          <p:nvPr/>
        </p:nvSpPr>
        <p:spPr>
          <a:xfrm>
            <a:off x="2833070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0EA1-F7D4-4CB5-0407-2CE2EBB80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FFA63A-F484-8DFA-C00C-A966EFDD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Tech-Stack &amp; Tools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0F0F9-B96E-9FFF-F026-F758BB75D7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Ziel:</a:t>
            </a:r>
            <a:br>
              <a:rPr lang="de-DE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Saubere Trennung von Zuständigkeiten &amp; Wiederverwendbarkeit</a:t>
            </a:r>
          </a:p>
        </p:txBody>
      </p:sp>
      <p:graphicFrame>
        <p:nvGraphicFramePr>
          <p:cNvPr id="8" name="Tabellenplatzhalter 2">
            <a:extLst>
              <a:ext uri="{FF2B5EF4-FFF2-40B4-BE49-F238E27FC236}">
                <a16:creationId xmlns:a16="http://schemas.microsoft.com/office/drawing/2014/main" id="{9B8CE743-22B6-C670-C40A-E9AB915E05D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6915484"/>
              </p:ext>
            </p:extLst>
          </p:nvPr>
        </p:nvGraphicFramePr>
        <p:xfrm>
          <a:off x="5195817" y="561723"/>
          <a:ext cx="4867413" cy="4093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86741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0" dirty="0">
                          <a:latin typeface="+mj-lt"/>
                        </a:rPr>
                        <a:t>Tech-Stack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1" dirty="0"/>
                        <a:t>Frontend</a:t>
                      </a:r>
                      <a:r>
                        <a:rPr lang="de-DE" dirty="0"/>
                        <a:t>: Vue.js, </a:t>
                      </a:r>
                      <a:r>
                        <a:rPr lang="de-DE" dirty="0" err="1"/>
                        <a:t>TailwindCSS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en-US" b="1" dirty="0"/>
                        <a:t>Backend</a:t>
                      </a:r>
                      <a:r>
                        <a:rPr lang="en-US" dirty="0"/>
                        <a:t>: ASP.NET Core (C#)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1" dirty="0"/>
                        <a:t>Datenbank</a:t>
                      </a:r>
                      <a:r>
                        <a:rPr lang="de-DE" dirty="0"/>
                        <a:t>: SQLite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1" dirty="0"/>
                        <a:t>Entwicklungsumgebungen</a:t>
                      </a:r>
                      <a:r>
                        <a:rPr lang="de-DE" dirty="0"/>
                        <a:t>: Visual Studio, VS Code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b="1" dirty="0"/>
                        <a:t>Versionierung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Git</a:t>
                      </a:r>
                      <a:r>
                        <a:rPr lang="de-DE" dirty="0"/>
                        <a:t> (GitHub)</a:t>
                      </a:r>
                      <a:endParaRPr lang="de-DE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2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Design Patterns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Repository Pattern (für Datenzugriffe im Backend)</a:t>
            </a:r>
          </a:p>
          <a:p>
            <a:pPr rtl="0"/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MVVM (Frontendstruktur mit Vue.js)</a:t>
            </a:r>
          </a:p>
          <a:p>
            <a:pPr rtl="0"/>
            <a:r>
              <a:rPr lang="de-DE" sz="2400" dirty="0" err="1">
                <a:solidFill>
                  <a:schemeClr val="tx2">
                    <a:lumMod val="75000"/>
                  </a:schemeClr>
                </a:solidFill>
              </a:rPr>
              <a:t>Dependency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2">
                    <a:lumMod val="75000"/>
                  </a:schemeClr>
                </a:solidFill>
              </a:rPr>
              <a:t>Injection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(im Backend)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Qualitätssicherung &amp;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>
              <a:buNone/>
            </a:pP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Teststrategie:</a:t>
            </a: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Fokus auf Unit Tests im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Tests validieren Datenzugriffe und Logik</a:t>
            </a:r>
          </a:p>
          <a:p>
            <a:pPr lvl="1" rtl="0"/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>
              <a:buNone/>
            </a:pP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Vorteile:</a:t>
            </a:r>
            <a:endParaRPr lang="de-DE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Frühzeitige Fehlererkennung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Stabilität durch regelmäßige Pipeline-Ausführung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CC1F7EB-D694-05D0-2F4F-1F665EEF7EC5}"/>
              </a:ext>
            </a:extLst>
          </p:cNvPr>
          <p:cNvSpPr/>
          <p:nvPr/>
        </p:nvSpPr>
        <p:spPr>
          <a:xfrm>
            <a:off x="308113" y="1828800"/>
            <a:ext cx="3081130" cy="7752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91" y="0"/>
            <a:ext cx="10972800" cy="11887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Metriken zur Codequalität</a:t>
            </a:r>
          </a:p>
        </p:txBody>
      </p:sp>
      <p:graphicFrame>
        <p:nvGraphicFramePr>
          <p:cNvPr id="4" name="Tabellenplatzhalt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89801008"/>
              </p:ext>
            </p:extLst>
          </p:nvPr>
        </p:nvGraphicFramePr>
        <p:xfrm>
          <a:off x="770641" y="1188720"/>
          <a:ext cx="9971572" cy="5212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9289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92893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92893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92893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345882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Metrik</a:t>
                      </a:r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Beschreibung</a:t>
                      </a:r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Maßnahmen</a:t>
                      </a:r>
                      <a:endParaRPr lang="de-DE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Ergebnis</a:t>
                      </a:r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105265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Code Smells</a:t>
                      </a:r>
                      <a:endParaRPr lang="de-D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Verdächtige Codestellen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Identifikation &amp; Refactoring durch Reviews und Analyse-Tools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Reduzierung unnötiger Komplexität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809738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Cyclomatic Complexity</a:t>
                      </a:r>
                      <a:endParaRPr lang="de-DE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Anzahl möglicher Pfade durch Methoden/Logik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Methoden vereinfacht, Kontrollstrukturen überarbeitet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Einfacherer, testbarer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809738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Code Duplication</a:t>
                      </a:r>
                      <a:endParaRPr lang="de-DE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Wiederverwendung von identischem oder ähnlichem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Refactoring &amp; Auslagerung in Hilfsmethoden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Weniger Duplikate, verbesserte Wartbarkeit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809738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Test Coverage</a:t>
                      </a:r>
                      <a:endParaRPr lang="de-DE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Anteil des Codes, der durch Unit Tests abgedeckt wird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Fokus auf kritische Backend-Komponenten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Grundabsicherung wichtiger Logikpfade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66817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Pipeline-Ergebnisse</a:t>
                      </a:r>
                      <a:endParaRPr lang="de-DE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Automatische Prüfungen bei jedem Commit/Push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CI/CD Setup mit GitHub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Sofortige Rückmeldung bei </a:t>
                      </a:r>
                      <a:r>
                        <a:rPr lang="de-DE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Build</a:t>
                      </a:r>
                      <a:r>
                        <a:rPr lang="de-DE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 oder Testfehlern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{E9D67168-A1A9-4C7A-8DEF-1F2371435DD5}tf78853419_win32</Template>
  <TotalTime>0</TotalTime>
  <Words>449</Words>
  <Application>Microsoft Office PowerPoint</Application>
  <PresentationFormat>Breitbild</PresentationFormat>
  <Paragraphs>115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Benutzerdefiniert</vt:lpstr>
      <vt:lpstr>Deskflex</vt:lpstr>
      <vt:lpstr>Inhalt</vt:lpstr>
      <vt:lpstr>Projektvision &amp; Ziel</vt:lpstr>
      <vt:lpstr>Architekturentscheidungen</vt:lpstr>
      <vt:lpstr>Datenbankdesign</vt:lpstr>
      <vt:lpstr>Tech-Stack &amp; Tools</vt:lpstr>
      <vt:lpstr>Design Patterns</vt:lpstr>
      <vt:lpstr>Qualitätssicherung &amp; Testing</vt:lpstr>
      <vt:lpstr>Metriken zur Codequalität</vt:lpstr>
      <vt:lpstr>CI/CD Setup</vt:lpstr>
      <vt:lpstr>Live Demo</vt:lpstr>
      <vt:lpstr>Projektmanagement &amp; Statistiken</vt:lpstr>
      <vt:lpstr>Highlights &amp; Lessons Learned</vt:lpstr>
      <vt:lpstr>Vielen Dank</vt:lpstr>
    </vt:vector>
  </TitlesOfParts>
  <Company>Rutronik Elektronische Bauelemente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Rother, Leon</dc:creator>
  <cp:lastModifiedBy>Rother, Leon</cp:lastModifiedBy>
  <cp:revision>2</cp:revision>
  <dcterms:created xsi:type="dcterms:W3CDTF">2025-06-03T15:40:12Z</dcterms:created>
  <dcterms:modified xsi:type="dcterms:W3CDTF">2025-06-03T16:49:13Z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4a97ffd-39fd-4bc7-8d01-c9aafc3cbe00_Enabled">
    <vt:lpwstr>true</vt:lpwstr>
  </property>
  <property fmtid="{D5CDD505-2E9C-101B-9397-08002B2CF9AE}" pid="4" name="MSIP_Label_b4a97ffd-39fd-4bc7-8d01-c9aafc3cbe00_SetDate">
    <vt:lpwstr>2025-06-03T16:47:01Z</vt:lpwstr>
  </property>
  <property fmtid="{D5CDD505-2E9C-101B-9397-08002B2CF9AE}" pid="5" name="MSIP_Label_b4a97ffd-39fd-4bc7-8d01-c9aafc3cbe00_Method">
    <vt:lpwstr>Standard</vt:lpwstr>
  </property>
  <property fmtid="{D5CDD505-2E9C-101B-9397-08002B2CF9AE}" pid="6" name="MSIP_Label_b4a97ffd-39fd-4bc7-8d01-c9aafc3cbe00_Name">
    <vt:lpwstr>Öffentlich</vt:lpwstr>
  </property>
  <property fmtid="{D5CDD505-2E9C-101B-9397-08002B2CF9AE}" pid="7" name="MSIP_Label_b4a97ffd-39fd-4bc7-8d01-c9aafc3cbe00_SiteId">
    <vt:lpwstr>fdddafea-d35f-486a-9e94-aa1cb83f5ee8</vt:lpwstr>
  </property>
  <property fmtid="{D5CDD505-2E9C-101B-9397-08002B2CF9AE}" pid="8" name="MSIP_Label_b4a97ffd-39fd-4bc7-8d01-c9aafc3cbe00_ActionId">
    <vt:lpwstr>f50057db-9c78-4303-9f18-0bc0dcac1f76</vt:lpwstr>
  </property>
  <property fmtid="{D5CDD505-2E9C-101B-9397-08002B2CF9AE}" pid="9" name="MSIP_Label_b4a97ffd-39fd-4bc7-8d01-c9aafc3cbe00_ContentBits">
    <vt:lpwstr>0</vt:lpwstr>
  </property>
  <property fmtid="{D5CDD505-2E9C-101B-9397-08002B2CF9AE}" pid="10" name="MSIP_Label_b4a97ffd-39fd-4bc7-8d01-c9aafc3cbe00_Tag">
    <vt:lpwstr>10, 3, 0, 1</vt:lpwstr>
  </property>
</Properties>
</file>