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65" r:id="rId2"/>
    <p:sldId id="279" r:id="rId3"/>
    <p:sldId id="280" r:id="rId4"/>
    <p:sldId id="286" r:id="rId5"/>
    <p:sldId id="281" r:id="rId6"/>
    <p:sldId id="267" r:id="rId7"/>
    <p:sldId id="268" r:id="rId8"/>
    <p:sldId id="270" r:id="rId9"/>
    <p:sldId id="266" r:id="rId10"/>
    <p:sldId id="283" r:id="rId11"/>
    <p:sldId id="284" r:id="rId12"/>
    <p:sldId id="285" r:id="rId13"/>
    <p:sldId id="288" r:id="rId14"/>
    <p:sldId id="289" r:id="rId15"/>
    <p:sldId id="276" r:id="rId16"/>
    <p:sldId id="278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141F1-016C-4F25-AD2C-6AB8671B3097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D0E18-2B1C-4922-811C-56E66EB32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0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D0FF63-029A-48E0-B7A5-DCF8F9DBB5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F82705-5144-4C98-9095-4887230A154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ゴシック" pitchFamily="-92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ゴシック" pitchFamily="-92" charset="-128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4079EBA8-4F61-4FFB-B005-165209439A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3E1E3F0-34D8-4867-B1A1-69645F0E5E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such as open and closed cellular convection, but also differ in important ways.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B2C9C6-BF91-494E-B67A-5409F409C2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09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D0E18-2B1C-4922-811C-56E66EB323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0862969-D64F-4DFD-B6C6-97FE726C23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8E610F7-1A82-48D4-B948-51747A0AE55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772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pic>
        <p:nvPicPr>
          <p:cNvPr id="3079" name="Picture 7" descr="footerdark">
            <a:extLst>
              <a:ext uri="{FF2B5EF4-FFF2-40B4-BE49-F238E27FC236}">
                <a16:creationId xmlns:a16="http://schemas.microsoft.com/office/drawing/2014/main" id="{E7D80D70-071E-4F23-8079-028F5BEA0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6977"/>
            <a:ext cx="91440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48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C306-3833-4994-92F9-D017A762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4D769-3691-4673-A1C5-A343BC3C7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85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396D6-EDC8-4626-9BA7-CCC756686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450BC-4E5F-404F-97FC-21601682F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605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6D31-C4C8-4C49-A22E-667A3606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3213-39F4-432C-A26F-7959C60C0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直接连接符 5">
            <a:extLst>
              <a:ext uri="{FF2B5EF4-FFF2-40B4-BE49-F238E27FC236}">
                <a16:creationId xmlns:a16="http://schemas.microsoft.com/office/drawing/2014/main" id="{184FF023-6746-4250-B518-745A0B4A955E}"/>
              </a:ext>
            </a:extLst>
          </p:cNvPr>
          <p:cNvCxnSpPr/>
          <p:nvPr userDrawn="1"/>
        </p:nvCxnSpPr>
        <p:spPr>
          <a:xfrm>
            <a:off x="0" y="762000"/>
            <a:ext cx="9144000" cy="20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66BA-2378-4F19-A318-CAF24749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BED06-D5A4-45AD-8095-92D8A8E00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762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AFB8-992E-46DF-B9B2-5992AA6D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AEC50-AFCB-43D0-A3EF-B08CFCA6D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1F9FD-2760-4B5C-B7E8-EF6598B77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527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F7CF-1AA8-485E-817D-0F757399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531A5-B7B1-4B20-A8CD-489197DCD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69BDC-5F8E-491D-8664-11BEE71E4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D2440-59E3-4001-985C-A580E3E54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8455D-9282-4D1D-A29D-EEB6E3F5E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93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E194-4383-4559-B49E-59DDE929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684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32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FD7D-F007-4A1A-BDD3-367088EE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40B38-9A46-44FE-8433-6A9D6BA82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E4884-4AE7-4EF8-9830-41D505F1C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521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6DC1-A855-4842-90EC-74424092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DFCD3-F2DC-445B-AEB6-C639DFDAE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88134-F1EB-4969-A2BA-1B8BB307E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227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footerdark">
            <a:extLst>
              <a:ext uri="{FF2B5EF4-FFF2-40B4-BE49-F238E27FC236}">
                <a16:creationId xmlns:a16="http://schemas.microsoft.com/office/drawing/2014/main" id="{C516B9D9-0F9D-46A9-B76F-0C21CCCB9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6977"/>
            <a:ext cx="91440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B2769F6C-8356-4CCB-9AB8-ACA9E047EB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F3F5723-0633-46A0-A2FA-AE9D2CD1C0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057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-92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-92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-92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-92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-92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-92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-92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3CA022C-D547-4222-B62E-F427C181DE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3E74"/>
                </a:solidFill>
              </a:rPr>
              <a:t>ECE449 Final Project</a:t>
            </a:r>
            <a:br>
              <a:rPr lang="en-US" altLang="zh-CN" b="1" dirty="0">
                <a:solidFill>
                  <a:srgbClr val="003E74"/>
                </a:solidFill>
              </a:rPr>
            </a:br>
            <a:endParaRPr lang="en-US" altLang="en-US" dirty="0">
              <a:solidFill>
                <a:srgbClr val="003E7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1472EF-FA9C-4EAE-99E4-31CCDC37E3DE}"/>
              </a:ext>
            </a:extLst>
          </p:cNvPr>
          <p:cNvSpPr txBox="1"/>
          <p:nvPr/>
        </p:nvSpPr>
        <p:spPr>
          <a:xfrm>
            <a:off x="6781800" y="4876800"/>
            <a:ext cx="2116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ゴシック" pitchFamily="-92" charset="-128"/>
                <a:cs typeface="+mn-cs"/>
              </a:rPr>
              <a:t>Zhongkai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ゴシック" pitchFamily="-92" charset="-128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ゴシック" pitchFamily="-92" charset="-128"/>
                <a:cs typeface="+mn-cs"/>
              </a:rPr>
              <a:t>Shangguan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ゴシック" pitchFamily="-92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ゴシック" pitchFamily="-92" charset="-128"/>
                <a:cs typeface="+mn-cs"/>
              </a:rPr>
              <a:t>Yue Zhao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ゴシック" pitchFamily="-92" charset="-128"/>
                <a:cs typeface="+mn-cs"/>
              </a:rPr>
              <a:t>Jingwen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ゴシック" pitchFamily="-92" charset="-128"/>
                <a:cs typeface="+mn-cs"/>
              </a:rPr>
              <a:t> Wang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ゴシック" pitchFamily="-92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MS Pゴシック" pitchFamily="-92" charset="-128"/>
              </a:rPr>
              <a:t>Apr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ゴシック" pitchFamily="-92" charset="-128"/>
                <a:cs typeface="+mn-cs"/>
              </a:rPr>
              <a:t>.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MS Pゴシック" pitchFamily="-92" charset="-128"/>
              </a:rPr>
              <a:t>22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ゴシック" pitchFamily="-92" charset="-128"/>
                <a:cs typeface="+mn-cs"/>
              </a:rPr>
              <a:t> 2020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ゴシック" pitchFamily="-92" charset="-128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D7B64-31AC-4499-A124-BF04754E9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3E74"/>
                </a:solidFill>
              </a:rPr>
              <a:t>3080Ti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A653-6053-45FA-986D-34049C08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4" y="194120"/>
            <a:ext cx="7744265" cy="584775"/>
          </a:xfr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457200"/>
            <a:r>
              <a:rPr lang="en-US" altLang="zh-CN" sz="3200" b="1" dirty="0">
                <a:solidFill>
                  <a:srgbClr val="003E74"/>
                </a:solidFill>
                <a:latin typeface="+mn-lt"/>
                <a:ea typeface="+mn-ea"/>
                <a:cs typeface="+mn-cs"/>
              </a:rPr>
              <a:t>Things that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CC206-FE31-4B0B-B221-278B7EA0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81" y="1245745"/>
            <a:ext cx="7772400" cy="4338309"/>
          </a:xfrm>
        </p:spPr>
        <p:txBody>
          <a:bodyPr/>
          <a:lstStyle/>
          <a:p>
            <a:pPr marL="285750" indent="-285750" algn="just" defTabSz="457200"/>
            <a:r>
              <a:rPr lang="en-US" altLang="zh-CN" sz="2000" dirty="0"/>
              <a:t>Model architecture:</a:t>
            </a:r>
          </a:p>
          <a:p>
            <a:pPr marL="0" indent="0" algn="just" defTabSz="457200">
              <a:buNone/>
            </a:pPr>
            <a:r>
              <a:rPr lang="en-US" altLang="zh-CN" sz="2000" dirty="0"/>
              <a:t>    1. Select a proper backbone based on experience.</a:t>
            </a:r>
          </a:p>
          <a:p>
            <a:pPr marL="0" indent="0" algn="just" defTabSz="457200">
              <a:buNone/>
            </a:pPr>
            <a:r>
              <a:rPr lang="en-US" altLang="zh-CN" sz="2000" dirty="0"/>
              <a:t>    2. Add FC and Dropout layers and using Mish as activation method.</a:t>
            </a:r>
          </a:p>
          <a:p>
            <a:pPr marL="285750" indent="-285750" algn="just" defTabSz="457200"/>
            <a:r>
              <a:rPr lang="en-US" altLang="zh-CN" sz="2000" dirty="0"/>
              <a:t>Data augmentation:</a:t>
            </a:r>
          </a:p>
          <a:p>
            <a:pPr marL="0" indent="0" algn="just" defTabSz="457200">
              <a:buNone/>
            </a:pPr>
            <a:r>
              <a:rPr lang="en-US" altLang="zh-CN" sz="2000" dirty="0"/>
              <a:t>    1. Spatial level: Rotate,  Horizontal flip. </a:t>
            </a:r>
          </a:p>
          <a:p>
            <a:pPr marL="0" indent="0" algn="just" defTabSz="457200">
              <a:buNone/>
            </a:pPr>
            <a:r>
              <a:rPr lang="en-US" altLang="zh-CN" sz="2000" dirty="0"/>
              <a:t>    2. Pixel level: gamma transform, color and saturation change, motion blur, median blur, gaussian blur.</a:t>
            </a:r>
          </a:p>
          <a:p>
            <a:pPr marL="285750" indent="-285750" algn="just" defTabSz="457200"/>
            <a:r>
              <a:rPr lang="en-US" altLang="zh-CN" sz="2000" dirty="0"/>
              <a:t>Smooth training process:</a:t>
            </a:r>
          </a:p>
          <a:p>
            <a:pPr marL="0" indent="0" algn="just" defTabSz="457200">
              <a:buNone/>
            </a:pPr>
            <a:r>
              <a:rPr lang="en-US" altLang="zh-CN" sz="2000" dirty="0"/>
              <a:t>    1. Optimizer selection, based on experiment.</a:t>
            </a:r>
          </a:p>
          <a:p>
            <a:pPr marL="0" indent="0" algn="just" defTabSz="457200">
              <a:buNone/>
            </a:pPr>
            <a:r>
              <a:rPr lang="en-US" sz="2000" b="1" i="1" dirty="0">
                <a:solidFill>
                  <a:srgbClr val="FF0000"/>
                </a:solidFill>
              </a:rPr>
              <a:t>    </a:t>
            </a:r>
            <a:r>
              <a:rPr lang="en-US" sz="2000" dirty="0"/>
              <a:t>2. Two stage for training using different scheduler.</a:t>
            </a:r>
          </a:p>
          <a:p>
            <a:pPr marL="0" indent="0" algn="just" defTabSz="457200">
              <a:buNone/>
            </a:pPr>
            <a:r>
              <a:rPr lang="en-US" sz="2000" dirty="0"/>
              <a:t>    3. Using accumulate to reach appropriate </a:t>
            </a:r>
            <a:r>
              <a:rPr lang="en-US" sz="2000" dirty="0" err="1"/>
              <a:t>batch_size</a:t>
            </a:r>
            <a:r>
              <a:rPr lang="en-US" sz="2000" dirty="0"/>
              <a:t>.</a:t>
            </a:r>
          </a:p>
          <a:p>
            <a:pPr marL="0" indent="0" algn="just" defTabSz="457200">
              <a:buNone/>
            </a:pPr>
            <a:r>
              <a:rPr lang="en-US" sz="2000" dirty="0"/>
              <a:t>    </a:t>
            </a:r>
          </a:p>
          <a:p>
            <a:pPr marL="0" indent="0" algn="just" defTabSz="457200">
              <a:buNone/>
            </a:pPr>
            <a:r>
              <a:rPr lang="en-US" sz="2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942405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A653-6053-45FA-986D-34049C08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4" y="194120"/>
            <a:ext cx="7744265" cy="584775"/>
          </a:xfr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457200"/>
            <a:r>
              <a:rPr lang="en-US" altLang="zh-CN" sz="3200" b="1" dirty="0">
                <a:solidFill>
                  <a:srgbClr val="003E74"/>
                </a:solidFill>
                <a:latin typeface="+mn-lt"/>
                <a:ea typeface="+mn-ea"/>
                <a:cs typeface="+mn-cs"/>
              </a:rPr>
              <a:t>Things doesn’t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CC206-FE31-4B0B-B221-278B7EA0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80" y="1245745"/>
            <a:ext cx="8645405" cy="4338309"/>
          </a:xfrm>
        </p:spPr>
        <p:txBody>
          <a:bodyPr/>
          <a:lstStyle/>
          <a:p>
            <a:pPr marL="285750" indent="-285750" algn="just" defTabSz="457200"/>
            <a:r>
              <a:rPr lang="en-US" altLang="zh-CN" sz="2000" dirty="0"/>
              <a:t>Model architecture:</a:t>
            </a:r>
          </a:p>
          <a:p>
            <a:pPr marL="0" indent="0" algn="just" defTabSz="457200">
              <a:buNone/>
            </a:pPr>
            <a:r>
              <a:rPr lang="en-US" altLang="zh-CN" sz="2000" dirty="0"/>
              <a:t>    Too many dense layers may decrease the performance of precision and F1 score accordingly.</a:t>
            </a:r>
          </a:p>
          <a:p>
            <a:pPr marL="285750" indent="-285750" algn="just" defTabSz="457200"/>
            <a:r>
              <a:rPr lang="en-US" altLang="zh-CN" sz="2000" dirty="0"/>
              <a:t>Data augmentation:</a:t>
            </a:r>
          </a:p>
          <a:p>
            <a:pPr marL="0" indent="0" algn="just" defTabSz="457200">
              <a:buNone/>
            </a:pPr>
            <a:r>
              <a:rPr lang="en-US" altLang="zh-CN" sz="2000" dirty="0"/>
              <a:t>    1. Spatial level:  Vertical flip, transpose,  </a:t>
            </a:r>
          </a:p>
          <a:p>
            <a:pPr marL="0" indent="0" algn="just" defTabSz="457200">
              <a:buNone/>
            </a:pPr>
            <a:r>
              <a:rPr lang="en-US" altLang="zh-CN" sz="2000" dirty="0"/>
              <a:t>    2. Pixel level: All sharpen methods(sharpen, CLAHE).</a:t>
            </a:r>
          </a:p>
          <a:p>
            <a:pPr marL="285750" indent="-285750" algn="just" defTabSz="457200"/>
            <a:r>
              <a:rPr lang="en-US" altLang="zh-CN" sz="2000" dirty="0"/>
              <a:t>Training process:</a:t>
            </a:r>
          </a:p>
          <a:p>
            <a:pPr marL="0" indent="0" algn="just" defTabSz="457200">
              <a:buNone/>
            </a:pPr>
            <a:r>
              <a:rPr lang="en-US" altLang="zh-CN" sz="2000" dirty="0"/>
              <a:t>    1. Adam doesn’t show good performance in our case(though it should be).</a:t>
            </a:r>
          </a:p>
          <a:p>
            <a:pPr marL="0" indent="0" algn="just" defTabSz="457200">
              <a:buNone/>
            </a:pPr>
            <a:r>
              <a:rPr lang="en-US" sz="2000" b="1" i="1" dirty="0">
                <a:solidFill>
                  <a:srgbClr val="FF0000"/>
                </a:solidFill>
              </a:rPr>
              <a:t>    </a:t>
            </a:r>
            <a:r>
              <a:rPr lang="en-US" sz="2000" dirty="0"/>
              <a:t>2. Too big </a:t>
            </a:r>
            <a:r>
              <a:rPr lang="en-US" sz="2000" dirty="0" err="1"/>
              <a:t>batch_size</a:t>
            </a:r>
            <a:r>
              <a:rPr lang="en-US" sz="2000" dirty="0"/>
              <a:t> or accumulate may also not work.</a:t>
            </a:r>
          </a:p>
          <a:p>
            <a:pPr marL="0" indent="0" algn="just" defTabSz="457200">
              <a:buNone/>
            </a:pPr>
            <a:r>
              <a:rPr lang="en-US" sz="2000" dirty="0"/>
              <a:t>    3. Too big or small learning rate may cause the model can’t converge.</a:t>
            </a:r>
          </a:p>
          <a:p>
            <a:pPr marL="0" indent="0" algn="just" defTabSz="457200">
              <a:buNone/>
            </a:pPr>
            <a:r>
              <a:rPr lang="en-US" sz="2000" dirty="0"/>
              <a:t>    </a:t>
            </a:r>
          </a:p>
          <a:p>
            <a:pPr marL="0" indent="0" algn="just" defTabSz="457200">
              <a:buNone/>
            </a:pPr>
            <a:r>
              <a:rPr lang="en-US" sz="2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467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A653-6053-45FA-986D-34049C08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4" y="194120"/>
            <a:ext cx="7744265" cy="584775"/>
          </a:xfr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457200"/>
            <a:r>
              <a:rPr lang="en-US" altLang="zh-CN" sz="3200" b="1" dirty="0">
                <a:solidFill>
                  <a:srgbClr val="003E74"/>
                </a:solidFill>
                <a:latin typeface="+mn-lt"/>
                <a:ea typeface="+mn-ea"/>
                <a:cs typeface="+mn-cs"/>
              </a:rPr>
              <a:t>Things we could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CC206-FE31-4B0B-B221-278B7EA0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81" y="1245745"/>
            <a:ext cx="8315466" cy="4338309"/>
          </a:xfrm>
        </p:spPr>
        <p:txBody>
          <a:bodyPr/>
          <a:lstStyle/>
          <a:p>
            <a:pPr marL="285750" indent="-285750" algn="just" defTabSz="457200"/>
            <a:r>
              <a:rPr lang="en-US" altLang="zh-CN" sz="2000" dirty="0"/>
              <a:t>Model architecture:</a:t>
            </a:r>
          </a:p>
          <a:p>
            <a:pPr marL="0" indent="0" algn="just" defTabSz="457200">
              <a:buNone/>
            </a:pPr>
            <a:r>
              <a:rPr lang="en-US" altLang="zh-CN" sz="2000" dirty="0"/>
              <a:t>    1. Try new models and activation method.</a:t>
            </a:r>
          </a:p>
          <a:p>
            <a:pPr marL="0" indent="0" algn="just" defTabSz="457200">
              <a:buNone/>
            </a:pPr>
            <a:r>
              <a:rPr lang="en-US" altLang="zh-CN" sz="2000" dirty="0"/>
              <a:t>    2. Analyze why SE-</a:t>
            </a:r>
            <a:r>
              <a:rPr lang="en-US" altLang="zh-CN" sz="2000" dirty="0" err="1"/>
              <a:t>ResNeXt</a:t>
            </a:r>
            <a:r>
              <a:rPr lang="en-US" altLang="zh-CN" sz="2000" dirty="0"/>
              <a:t> shows better performance than Efficientnet-B7 in multi-label classification.</a:t>
            </a:r>
          </a:p>
          <a:p>
            <a:pPr marL="0" indent="0" algn="just" defTabSz="457200">
              <a:buNone/>
            </a:pPr>
            <a:r>
              <a:rPr lang="en-US" altLang="zh-CN" sz="2000" dirty="0"/>
              <a:t>    3. Blend models.</a:t>
            </a:r>
          </a:p>
          <a:p>
            <a:pPr marL="285750" indent="-285750" algn="just" defTabSz="457200"/>
            <a:r>
              <a:rPr lang="en-US" altLang="zh-CN" sz="2000" dirty="0"/>
              <a:t>Data augmentation:</a:t>
            </a:r>
          </a:p>
          <a:p>
            <a:pPr marL="0" indent="0" algn="just" defTabSz="457200">
              <a:buNone/>
            </a:pPr>
            <a:r>
              <a:rPr lang="en-US" altLang="zh-CN" sz="2000" dirty="0"/>
              <a:t>    1. Spatial level:  Large size input.  </a:t>
            </a:r>
          </a:p>
          <a:p>
            <a:pPr marL="0" indent="0" algn="just" defTabSz="457200">
              <a:buNone/>
            </a:pPr>
            <a:r>
              <a:rPr lang="en-US" altLang="zh-CN" sz="2000" dirty="0"/>
              <a:t>    2. Pixel level: May try other image filters.</a:t>
            </a:r>
          </a:p>
          <a:p>
            <a:pPr marL="285750" indent="-285750" algn="just" defTabSz="457200"/>
            <a:r>
              <a:rPr lang="en-US" altLang="zh-CN" sz="2000" dirty="0"/>
              <a:t>Training process:</a:t>
            </a:r>
          </a:p>
          <a:p>
            <a:pPr marL="0" indent="0" algn="just" defTabSz="457200">
              <a:buNone/>
            </a:pPr>
            <a:r>
              <a:rPr lang="en-US" altLang="zh-CN" sz="2000" dirty="0"/>
              <a:t>    1. Could combine two learning rate into one(</a:t>
            </a:r>
            <a:r>
              <a:rPr lang="en-US" sz="2000" dirty="0"/>
              <a:t>CosineAnneaingLR with decay)</a:t>
            </a:r>
            <a:r>
              <a:rPr lang="en-US" altLang="zh-CN" sz="2000" dirty="0"/>
              <a:t>.</a:t>
            </a:r>
          </a:p>
          <a:p>
            <a:pPr marL="0" indent="0" algn="just" defTabSz="457200">
              <a:buNone/>
            </a:pPr>
            <a:r>
              <a:rPr lang="en-US" sz="2000" dirty="0"/>
              <a:t>    2. Analysis why Adam doesn’t work (code bugs?).</a:t>
            </a:r>
          </a:p>
          <a:p>
            <a:pPr marL="0" indent="0" algn="just" defTabSz="457200">
              <a:buNone/>
            </a:pPr>
            <a:endParaRPr lang="en-US" sz="2000" dirty="0"/>
          </a:p>
          <a:p>
            <a:pPr marL="0" indent="0" algn="just" defTabSz="457200">
              <a:buNone/>
            </a:pPr>
            <a:r>
              <a:rPr lang="en-US" sz="2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7135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A653-6053-45FA-986D-34049C08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4" y="194120"/>
            <a:ext cx="7744265" cy="584775"/>
          </a:xfr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457200"/>
            <a:r>
              <a:rPr lang="en-US" altLang="zh-CN" sz="3200" b="1" dirty="0">
                <a:solidFill>
                  <a:srgbClr val="003E74"/>
                </a:solidFill>
                <a:latin typeface="+mn-lt"/>
                <a:ea typeface="+mn-ea"/>
                <a:cs typeface="+mn-cs"/>
              </a:rPr>
              <a:t>Experiment Environment: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CC206-FE31-4B0B-B221-278B7EA0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81" y="1245745"/>
            <a:ext cx="8315466" cy="4338309"/>
          </a:xfrm>
        </p:spPr>
        <p:txBody>
          <a:bodyPr/>
          <a:lstStyle/>
          <a:p>
            <a:pPr marL="0" indent="0" algn="just" defTabSz="457200">
              <a:buNone/>
            </a:pPr>
            <a:r>
              <a:rPr lang="en-US" sz="2000" dirty="0"/>
              <a:t>Hardware: Two local 2080Ti (11GB).</a:t>
            </a:r>
          </a:p>
          <a:p>
            <a:pPr marL="0" indent="0" algn="just" defTabSz="457200">
              <a:buNone/>
            </a:pPr>
            <a:endParaRPr lang="en-US" sz="2000" dirty="0"/>
          </a:p>
          <a:p>
            <a:pPr marL="0" indent="0" algn="just" defTabSz="457200">
              <a:buNone/>
            </a:pPr>
            <a:r>
              <a:rPr lang="en-US" sz="2000" dirty="0"/>
              <a:t>System and Environment:</a:t>
            </a:r>
          </a:p>
          <a:p>
            <a:pPr marL="0" indent="0" algn="just" defTabSz="457200">
              <a:buNone/>
            </a:pPr>
            <a:r>
              <a:rPr lang="en-US" sz="2000" dirty="0"/>
              <a:t>	Ubuntu 16.04 &amp; 18.04</a:t>
            </a:r>
          </a:p>
          <a:p>
            <a:pPr marL="0" indent="0" algn="just" defTabSz="457200">
              <a:buNone/>
            </a:pPr>
            <a:r>
              <a:rPr lang="en-US" sz="2000" dirty="0"/>
              <a:t>	</a:t>
            </a:r>
            <a:r>
              <a:rPr lang="en-US" sz="2000" dirty="0" err="1"/>
              <a:t>Cuda</a:t>
            </a:r>
            <a:r>
              <a:rPr lang="en-US" sz="2000" dirty="0"/>
              <a:t> 10.1</a:t>
            </a:r>
          </a:p>
          <a:p>
            <a:pPr marL="0" indent="0" algn="just" defTabSz="457200">
              <a:buNone/>
            </a:pPr>
            <a:r>
              <a:rPr lang="en-US" altLang="zh-CN" sz="2000" dirty="0"/>
              <a:t>	Python 3.7</a:t>
            </a:r>
          </a:p>
          <a:p>
            <a:pPr marL="0" indent="0" algn="just" defTabSz="457200">
              <a:buNone/>
            </a:pPr>
            <a:r>
              <a:rPr lang="en-US" sz="2000" dirty="0"/>
              <a:t>	</a:t>
            </a:r>
            <a:r>
              <a:rPr lang="en-US" sz="2000" dirty="0" err="1"/>
              <a:t>PyTorch</a:t>
            </a:r>
            <a:r>
              <a:rPr lang="en-US" sz="2000" dirty="0"/>
              <a:t> 1.2.0</a:t>
            </a:r>
          </a:p>
          <a:p>
            <a:pPr marL="0" indent="0" algn="just" defTabSz="457200">
              <a:buNone/>
            </a:pPr>
            <a:endParaRPr lang="en-US" sz="2000" dirty="0"/>
          </a:p>
          <a:p>
            <a:pPr marL="0" indent="0" algn="just" defTabSz="457200">
              <a:buNone/>
            </a:pPr>
            <a:r>
              <a:rPr lang="en-US" sz="2000" dirty="0"/>
              <a:t>Training Time:</a:t>
            </a:r>
          </a:p>
          <a:p>
            <a:pPr marL="0" indent="0" algn="just" defTabSz="457200">
              <a:buNone/>
            </a:pPr>
            <a:r>
              <a:rPr lang="en-US" sz="2000" dirty="0"/>
              <a:t>	Efficientnet-b7 80s per epoch.</a:t>
            </a:r>
          </a:p>
          <a:p>
            <a:pPr marL="0" indent="0" algn="just" defTabSz="457200">
              <a:buNone/>
            </a:pPr>
            <a:r>
              <a:rPr lang="en-US" sz="2000" dirty="0"/>
              <a:t>	SE-ResNext101 90s per epoch.</a:t>
            </a:r>
          </a:p>
          <a:p>
            <a:pPr marL="0" indent="0" algn="just" defTabSz="457200">
              <a:buNone/>
            </a:pPr>
            <a:endParaRPr lang="en-US" sz="2000" dirty="0"/>
          </a:p>
          <a:p>
            <a:pPr marL="0" indent="0" algn="just" defTabSz="457200">
              <a:buNone/>
            </a:pPr>
            <a:endParaRPr lang="en-US" sz="2000" dirty="0"/>
          </a:p>
          <a:p>
            <a:pPr marL="0" indent="0" algn="just" defTabSz="457200">
              <a:buNone/>
            </a:pPr>
            <a:endParaRPr lang="en-US" sz="2000" dirty="0"/>
          </a:p>
          <a:p>
            <a:pPr marL="0" indent="0" algn="just" defTabSz="457200">
              <a:buNone/>
            </a:pPr>
            <a:r>
              <a:rPr lang="en-US" sz="2000" dirty="0"/>
              <a:t>	</a:t>
            </a:r>
          </a:p>
          <a:p>
            <a:pPr marL="0" indent="0" algn="just" defTabSz="457200">
              <a:buNone/>
            </a:pPr>
            <a:endParaRPr lang="en-US" sz="2000" dirty="0"/>
          </a:p>
          <a:p>
            <a:pPr marL="0" indent="0" algn="just" defTabSz="457200">
              <a:buNone/>
            </a:pPr>
            <a:r>
              <a:rPr lang="en-US" sz="2000" dirty="0"/>
              <a:t> 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AE3B0D-35B0-4B82-9A34-A63C4AB06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798" y="1273946"/>
            <a:ext cx="3026691" cy="30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18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A653-6053-45FA-986D-34049C08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4" y="194120"/>
            <a:ext cx="7744265" cy="584775"/>
          </a:xfr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457200"/>
            <a:r>
              <a:rPr lang="en-US" altLang="zh-CN" sz="3200" b="1" dirty="0">
                <a:solidFill>
                  <a:srgbClr val="003E74"/>
                </a:solidFill>
                <a:latin typeface="+mn-lt"/>
                <a:ea typeface="+mn-ea"/>
                <a:cs typeface="+mn-cs"/>
              </a:rPr>
              <a:t>Acknowledgement: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CC206-FE31-4B0B-B221-278B7EA0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81" y="1245745"/>
            <a:ext cx="8315466" cy="4338309"/>
          </a:xfrm>
        </p:spPr>
        <p:txBody>
          <a:bodyPr/>
          <a:lstStyle/>
          <a:p>
            <a:pPr marL="0" indent="0" algn="just" defTabSz="457200">
              <a:buNone/>
            </a:pPr>
            <a:r>
              <a:rPr lang="en-US" sz="2000" dirty="0"/>
              <a:t>Professor </a:t>
            </a:r>
            <a:r>
              <a:rPr lang="en-US" sz="2000" dirty="0" err="1"/>
              <a:t>Chenliang</a:t>
            </a:r>
            <a:r>
              <a:rPr lang="en-US" sz="2000" dirty="0"/>
              <a:t> Xu,</a:t>
            </a:r>
          </a:p>
          <a:p>
            <a:pPr marL="0" indent="0" algn="just" defTabSz="457200">
              <a:buNone/>
            </a:pPr>
            <a:r>
              <a:rPr lang="en-US" sz="2000" dirty="0"/>
              <a:t>All TAs, especially Jing Shi.</a:t>
            </a:r>
          </a:p>
          <a:p>
            <a:pPr marL="0" indent="0" algn="just" defTabSz="457200">
              <a:buNone/>
            </a:pPr>
            <a:r>
              <a:rPr lang="en-US" sz="2000" dirty="0"/>
              <a:t>All students who post or answer questions on Piazza.</a:t>
            </a:r>
          </a:p>
          <a:p>
            <a:pPr marL="0" indent="0" algn="just" defTabSz="457200">
              <a:buNone/>
            </a:pPr>
            <a:endParaRPr lang="en-US" sz="2000" dirty="0"/>
          </a:p>
          <a:p>
            <a:pPr marL="0" indent="0" algn="just" defTabSz="457200">
              <a:buNone/>
            </a:pPr>
            <a:endParaRPr lang="en-US" sz="2000" dirty="0"/>
          </a:p>
          <a:p>
            <a:pPr marL="0" indent="0" algn="just" defTabSz="457200">
              <a:buNone/>
            </a:pPr>
            <a:endParaRPr lang="en-US" sz="2000" dirty="0"/>
          </a:p>
          <a:p>
            <a:pPr marL="0" indent="0" algn="just" defTabSz="457200">
              <a:buNone/>
            </a:pPr>
            <a:endParaRPr lang="en-US" sz="2000" dirty="0"/>
          </a:p>
          <a:p>
            <a:pPr marL="0" indent="0" algn="just" defTabSz="457200">
              <a:buNone/>
            </a:pPr>
            <a:endParaRPr lang="en-US" sz="2000" dirty="0"/>
          </a:p>
          <a:p>
            <a:pPr marL="0" indent="0" algn="just" defTabSz="457200">
              <a:buNone/>
            </a:pPr>
            <a:r>
              <a:rPr lang="en-US" sz="2000" dirty="0"/>
              <a:t>	</a:t>
            </a:r>
          </a:p>
          <a:p>
            <a:pPr marL="0" indent="0" algn="just" defTabSz="457200">
              <a:buNone/>
            </a:pPr>
            <a:endParaRPr lang="en-US" sz="2000" dirty="0"/>
          </a:p>
          <a:p>
            <a:pPr marL="0" indent="0" algn="just" defTabSz="457200">
              <a:buNone/>
            </a:pPr>
            <a:r>
              <a:rPr lang="en-US" sz="2000" dirty="0"/>
              <a:t>   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45074E-8412-4403-BCE9-E442BF86CB8C}"/>
              </a:ext>
            </a:extLst>
          </p:cNvPr>
          <p:cNvSpPr/>
          <p:nvPr/>
        </p:nvSpPr>
        <p:spPr>
          <a:xfrm>
            <a:off x="1243430" y="3122511"/>
            <a:ext cx="66749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Wish All of You Stay Safe and Healthy.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F31A8C-B4FE-4E87-880E-5FC0E6F354E2}"/>
              </a:ext>
            </a:extLst>
          </p:cNvPr>
          <p:cNvSpPr/>
          <p:nvPr/>
        </p:nvSpPr>
        <p:spPr>
          <a:xfrm>
            <a:off x="3554030" y="3979402"/>
            <a:ext cx="20537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you.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0442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DC5550-5F3E-8F49-83CF-02B5B61D74BA}"/>
              </a:ext>
            </a:extLst>
          </p:cNvPr>
          <p:cNvSpPr txBox="1"/>
          <p:nvPr/>
        </p:nvSpPr>
        <p:spPr>
          <a:xfrm>
            <a:off x="195943" y="1099286"/>
            <a:ext cx="868077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[1] </a:t>
            </a:r>
            <a:r>
              <a:rPr lang="en-US" dirty="0" err="1"/>
              <a:t>Mingxing</a:t>
            </a:r>
            <a:r>
              <a:rPr lang="en-US" dirty="0"/>
              <a:t> Tan and Quoc V Le. </a:t>
            </a:r>
            <a:r>
              <a:rPr lang="en-US" dirty="0" err="1"/>
              <a:t>Efficientnet</a:t>
            </a:r>
            <a:r>
              <a:rPr lang="en-US" dirty="0"/>
              <a:t>: Rethinking model scaling for convolutional neural networks. </a:t>
            </a:r>
            <a:r>
              <a:rPr lang="en-US" i="1" dirty="0" err="1"/>
              <a:t>arXiv</a:t>
            </a:r>
            <a:r>
              <a:rPr lang="en-US" i="1" dirty="0"/>
              <a:t> preprint arXiv:1905.11946</a:t>
            </a:r>
            <a:r>
              <a:rPr lang="en-US" dirty="0"/>
              <a:t>, 2019.</a:t>
            </a:r>
            <a:br>
              <a:rPr lang="en-US" dirty="0"/>
            </a:br>
            <a:r>
              <a:rPr lang="en-US" dirty="0"/>
              <a:t>[2] </a:t>
            </a:r>
            <a:r>
              <a:rPr lang="en-US" dirty="0" err="1"/>
              <a:t>Saining</a:t>
            </a:r>
            <a:r>
              <a:rPr lang="en-US" dirty="0"/>
              <a:t> </a:t>
            </a:r>
            <a:r>
              <a:rPr lang="en-US" dirty="0" err="1"/>
              <a:t>Xie</a:t>
            </a:r>
            <a:r>
              <a:rPr lang="en-US" dirty="0"/>
              <a:t>, Ross </a:t>
            </a:r>
            <a:r>
              <a:rPr lang="en-US" dirty="0" err="1"/>
              <a:t>Girshick</a:t>
            </a:r>
            <a:r>
              <a:rPr lang="en-US" dirty="0"/>
              <a:t>, Piotr </a:t>
            </a:r>
            <a:r>
              <a:rPr lang="en-US" dirty="0" err="1"/>
              <a:t>Dollár</a:t>
            </a:r>
            <a:r>
              <a:rPr lang="en-US" dirty="0"/>
              <a:t>, </a:t>
            </a:r>
            <a:r>
              <a:rPr lang="en-US" dirty="0" err="1"/>
              <a:t>Zhuowen</a:t>
            </a:r>
            <a:r>
              <a:rPr lang="en-US" dirty="0"/>
              <a:t> Tu, and </a:t>
            </a:r>
            <a:r>
              <a:rPr lang="en-US" dirty="0" err="1"/>
              <a:t>Kaiming</a:t>
            </a:r>
            <a:r>
              <a:rPr lang="en-US" dirty="0"/>
              <a:t> He. Aggregated residual transformations for deep neural networks. In </a:t>
            </a:r>
            <a:r>
              <a:rPr lang="en-US" i="1" dirty="0"/>
              <a:t>Proceedings of the IEEE conference on computer vision and pattern recognition</a:t>
            </a:r>
            <a:r>
              <a:rPr lang="en-US" dirty="0"/>
              <a:t>, pages 1492–1500, 2017.</a:t>
            </a:r>
            <a:br>
              <a:rPr lang="en-US" dirty="0"/>
            </a:br>
            <a:r>
              <a:rPr lang="en-US" dirty="0"/>
              <a:t>[3] </a:t>
            </a:r>
            <a:r>
              <a:rPr lang="en-US" dirty="0" err="1"/>
              <a:t>Diganta</a:t>
            </a:r>
            <a:r>
              <a:rPr lang="en-US" dirty="0"/>
              <a:t> </a:t>
            </a:r>
            <a:r>
              <a:rPr lang="en-US" dirty="0" err="1"/>
              <a:t>Misra</a:t>
            </a:r>
            <a:r>
              <a:rPr lang="en-US" dirty="0"/>
              <a:t>. Mish: A self regularized non-monotonic neural activation function. </a:t>
            </a:r>
            <a:r>
              <a:rPr lang="en-US" i="1" dirty="0" err="1"/>
              <a:t>arXiv</a:t>
            </a:r>
            <a:r>
              <a:rPr lang="en-US" i="1" dirty="0"/>
              <a:t> preprint arXiv:1908.08681</a:t>
            </a:r>
            <a:r>
              <a:rPr lang="en-US" dirty="0"/>
              <a:t>, 2019.</a:t>
            </a:r>
            <a:br>
              <a:rPr lang="en-US" dirty="0"/>
            </a:br>
            <a:r>
              <a:rPr lang="en-US" dirty="0"/>
              <a:t>[4] </a:t>
            </a:r>
            <a:r>
              <a:rPr lang="en-US" dirty="0" err="1"/>
              <a:t>Diederik</a:t>
            </a:r>
            <a:r>
              <a:rPr lang="en-US" dirty="0"/>
              <a:t> P </a:t>
            </a:r>
            <a:r>
              <a:rPr lang="en-US" dirty="0" err="1"/>
              <a:t>Kingma</a:t>
            </a:r>
            <a:r>
              <a:rPr lang="en-US" dirty="0"/>
              <a:t> and Jimmy Ba. Adam: A method for stochastic optimization.</a:t>
            </a:r>
            <a:br>
              <a:rPr lang="en-US" dirty="0"/>
            </a:br>
            <a:r>
              <a:rPr lang="en-US" dirty="0"/>
              <a:t>international conference on learning representations (2015), 2015.</a:t>
            </a:r>
            <a:r>
              <a:rPr lang="en-US" sz="2000" dirty="0"/>
              <a:t> </a:t>
            </a:r>
            <a:br>
              <a:rPr lang="en-US" sz="2000" dirty="0"/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MS Pゴシック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DDC588-F423-5248-AE29-DABBDB94B1F6}"/>
              </a:ext>
            </a:extLst>
          </p:cNvPr>
          <p:cNvSpPr txBox="1">
            <a:spLocks/>
          </p:cNvSpPr>
          <p:nvPr/>
        </p:nvSpPr>
        <p:spPr bwMode="auto">
          <a:xfrm>
            <a:off x="0" y="190362"/>
            <a:ext cx="7772400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3E74"/>
                </a:solidFill>
                <a:effectLst/>
                <a:uLnTx/>
                <a:uFillTx/>
                <a:latin typeface="Times New Roman"/>
                <a:ea typeface="MS Pゴシック"/>
                <a:cs typeface="+mj-cs"/>
              </a:rPr>
              <a:t>Reference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3E74"/>
              </a:solidFill>
              <a:effectLst/>
              <a:uLnTx/>
              <a:uFillTx/>
              <a:latin typeface="Times New Roman"/>
              <a:ea typeface="MS Pゴシック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59933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D8B0E4-F113-403D-B0A8-C7DA1EA5F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4783069"/>
            <a:ext cx="2438400" cy="14765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5A0B4A-1607-4CC7-B8E0-AC2BD4D44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610"/>
            <a:ext cx="2438400" cy="14765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302739-1F25-4662-87B9-CE89C2C08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792678"/>
            <a:ext cx="2438400" cy="1476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329B7-77BE-4481-8611-B02E4BB0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3069"/>
            <a:ext cx="2438400" cy="147650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8C896D-CADE-45E6-8C08-BCE27017308D}"/>
              </a:ext>
            </a:extLst>
          </p:cNvPr>
          <p:cNvSpPr/>
          <p:nvPr/>
        </p:nvSpPr>
        <p:spPr>
          <a:xfrm>
            <a:off x="1033272" y="2761514"/>
            <a:ext cx="7077456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 w="0"/>
                <a:solidFill>
                  <a:srgbClr val="003E74"/>
                </a:soli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Times New Roman"/>
                <a:ea typeface="MS Pゴシック"/>
                <a:cs typeface="+mn-cs"/>
              </a:rPr>
              <a:t>Questions</a:t>
            </a:r>
            <a:endParaRPr kumimoji="0" lang="en-US" sz="6000" b="0" i="0" u="none" strike="noStrike" kern="1200" cap="none" spc="0" normalizeH="0" baseline="0" noProof="0" dirty="0">
              <a:ln w="0"/>
              <a:solidFill>
                <a:srgbClr val="003E74"/>
              </a:solidFill>
              <a:effectLst>
                <a:reflection blurRad="6350" stA="53000" endA="300" endPos="35500" dir="5400000" sy="-90000" algn="bl" rotWithShape="0"/>
              </a:effectLst>
              <a:uLnTx/>
              <a:uFillTx/>
              <a:latin typeface="Times New Roman"/>
              <a:ea typeface="MS P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82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FBD4BA0-5E13-4403-B4A7-40DF3A018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8EAE9"/>
              </a:solidFill>
              <a:effectLst/>
              <a:uLnTx/>
              <a:uFillTx/>
              <a:latin typeface="Times New Roman"/>
              <a:ea typeface="MS Pゴシック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2F0806-F5D8-4CCD-A924-6CC3D7BB2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48C9CA8-31F2-4E7F-B5F8-52BB1996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590ED89-E9C6-402B-8700-DCDA6695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A6861F9-7385-40F8-BA83-B8DFF7F33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D41F8744-72EA-46E8-ABFE-852031D4A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9F0E0968-3DB0-43C4-8318-A6D9119D4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33CE9E31-D43C-454C-BFBE-C030D98E2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3927A156-CD49-44E3-BA78-CE0AA0250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2B83C26B-3353-4E6D-86D4-9461A7A86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2FB70090-1FB7-4335-9B1E-1E7EC6A2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B862257F-455F-4E18-A480-B22E8EFE1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3C9DF0C4-8430-481B-B3E7-B8F79BC0F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91D50B8E-D94F-4944-9FD2-08DD35E2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9B0A066C-DC3D-4E53-AC63-00DF45416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D2D040EF-76C0-496D-8C72-9DB143C3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15FC8221-21EA-4D83-809B-108B7E0C5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5A181F7D-35FA-49F3-8BCB-5D7250BA4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188DFD0A-AECC-43FC-B06B-D2A8A2EB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1769DE60-D3FA-40D0-96A4-6BEAD0C3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18E5EA87-065F-44FB-B99A-484483E31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3748475-B899-4889-A6FB-FE49965C5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3" r="-2" b="-2"/>
          <a:stretch/>
        </p:blipFill>
        <p:spPr>
          <a:xfrm>
            <a:off x="20" y="10"/>
            <a:ext cx="9141694" cy="5696067"/>
          </a:xfrm>
          <a:custGeom>
            <a:avLst/>
            <a:gdLst>
              <a:gd name="connsiteX0" fmla="*/ 0 w 12188952"/>
              <a:gd name="connsiteY0" fmla="*/ 0 h 5696077"/>
              <a:gd name="connsiteX1" fmla="*/ 12188952 w 12188952"/>
              <a:gd name="connsiteY1" fmla="*/ 0 h 5696077"/>
              <a:gd name="connsiteX2" fmla="*/ 12188952 w 12188952"/>
              <a:gd name="connsiteY2" fmla="*/ 4710335 h 5696077"/>
              <a:gd name="connsiteX3" fmla="*/ 12113803 w 12188952"/>
              <a:gd name="connsiteY3" fmla="*/ 4718295 h 5696077"/>
              <a:gd name="connsiteX4" fmla="*/ 6753597 w 12188952"/>
              <a:gd name="connsiteY4" fmla="*/ 5041852 h 5696077"/>
              <a:gd name="connsiteX5" fmla="*/ 400746 w 12188952"/>
              <a:gd name="connsiteY5" fmla="*/ 4870509 h 5696077"/>
              <a:gd name="connsiteX6" fmla="*/ 3700 w 12188952"/>
              <a:gd name="connsiteY6" fmla="*/ 4833875 h 5696077"/>
              <a:gd name="connsiteX7" fmla="*/ 3700 w 12188952"/>
              <a:gd name="connsiteY7" fmla="*/ 5696077 h 5696077"/>
              <a:gd name="connsiteX8" fmla="*/ 0 w 12188952"/>
              <a:gd name="connsiteY8" fmla="*/ 5696077 h 569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88952" h="5696077">
                <a:moveTo>
                  <a:pt x="0" y="0"/>
                </a:moveTo>
                <a:lnTo>
                  <a:pt x="12188952" y="0"/>
                </a:lnTo>
                <a:lnTo>
                  <a:pt x="12188952" y="4710335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3700" y="4833875"/>
                </a:lnTo>
                <a:lnTo>
                  <a:pt x="3700" y="5696077"/>
                </a:lnTo>
                <a:lnTo>
                  <a:pt x="0" y="5696077"/>
                </a:ln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B7ED06-B4ED-4FE9-A807-6C515EDDC6BE}"/>
              </a:ext>
            </a:extLst>
          </p:cNvPr>
          <p:cNvSpPr/>
          <p:nvPr/>
        </p:nvSpPr>
        <p:spPr>
          <a:xfrm>
            <a:off x="1113843" y="5091096"/>
            <a:ext cx="7077456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 w="0"/>
                <a:solidFill>
                  <a:srgbClr val="E8EAE9"/>
                </a:soli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Times New Roman"/>
                <a:ea typeface="MS Pゴシック"/>
                <a:cs typeface="+mn-cs"/>
              </a:rPr>
              <a:t>Thank You!</a:t>
            </a:r>
            <a:endParaRPr kumimoji="0" lang="en-US" sz="6000" b="0" i="0" u="none" strike="noStrike" kern="1200" cap="none" spc="0" normalizeH="0" baseline="0" noProof="0" dirty="0">
              <a:ln w="0"/>
              <a:solidFill>
                <a:srgbClr val="E8EAE9"/>
              </a:solidFill>
              <a:effectLst>
                <a:reflection blurRad="6350" stA="53000" endA="300" endPos="35500" dir="5400000" sy="-90000" algn="bl" rotWithShape="0"/>
              </a:effectLst>
              <a:uLnTx/>
              <a:uFillTx/>
              <a:latin typeface="Times New Roman"/>
              <a:ea typeface="MS Pゴシック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D34E-E43A-4C87-9C8D-77DEA16C18E2}"/>
              </a:ext>
            </a:extLst>
          </p:cNvPr>
          <p:cNvSpPr txBox="1"/>
          <p:nvPr/>
        </p:nvSpPr>
        <p:spPr>
          <a:xfrm>
            <a:off x="1316736" y="6007608"/>
            <a:ext cx="6508242" cy="40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rgbClr val="E8EAE9"/>
                </a:solidFill>
                <a:effectLst/>
                <a:uLnTx/>
                <a:uFillTx/>
                <a:latin typeface="Times New Roman"/>
                <a:ea typeface="MS Pゴシック"/>
                <a:cs typeface="+mn-cs"/>
              </a:rPr>
              <a:t>Thank you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E8EAE9"/>
              </a:solidFill>
              <a:effectLst/>
              <a:uLnTx/>
              <a:uFillTx/>
              <a:latin typeface="Times New Roman"/>
              <a:ea typeface="MS P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82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C342065-B10B-42CE-AFAB-71C704C1AD02}"/>
              </a:ext>
            </a:extLst>
          </p:cNvPr>
          <p:cNvSpPr txBox="1"/>
          <p:nvPr/>
        </p:nvSpPr>
        <p:spPr>
          <a:xfrm>
            <a:off x="0" y="158472"/>
            <a:ext cx="7315198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3E74"/>
                </a:solidFill>
                <a:effectLst/>
                <a:uLnTx/>
                <a:uFillTx/>
                <a:latin typeface="Times New Roman"/>
                <a:ea typeface="MS Pゴシック"/>
                <a:cs typeface="+mn-cs"/>
              </a:rPr>
              <a:t>Content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3E74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3CACAA-8F56-4407-8719-A3DFE994684E}"/>
              </a:ext>
            </a:extLst>
          </p:cNvPr>
          <p:cNvSpPr txBox="1"/>
          <p:nvPr/>
        </p:nvSpPr>
        <p:spPr>
          <a:xfrm>
            <a:off x="989814" y="1364566"/>
            <a:ext cx="73151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just">
              <a:buFont typeface="Wingdings" panose="05000000000000000000" pitchFamily="2" charset="2"/>
              <a:buChar char="§"/>
              <a:defRPr sz="2000"/>
            </a:lvl1pPr>
          </a:lstStyle>
          <a:p>
            <a:pPr lvl="0" algn="l"/>
            <a:r>
              <a:rPr lang="en-US" altLang="zh-CN" sz="3200" dirty="0">
                <a:solidFill>
                  <a:srgbClr val="000000"/>
                </a:solidFill>
              </a:rPr>
              <a:t>Method Description</a:t>
            </a:r>
          </a:p>
          <a:p>
            <a:pPr marL="800100" lvl="1" indent="-342900">
              <a:buSzPct val="6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Augmentation and Preprocessing Method</a:t>
            </a:r>
          </a:p>
          <a:p>
            <a:pPr marL="800100" lvl="1" indent="-342900">
              <a:buSzPct val="6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Network Architecture  </a:t>
            </a:r>
          </a:p>
          <a:p>
            <a:pPr marL="800100" lvl="1" indent="-342900">
              <a:buSzPct val="6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Optimization Method </a:t>
            </a:r>
          </a:p>
          <a:p>
            <a:pPr marL="800100" lvl="1" indent="-342900">
              <a:buSzPct val="6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Number of iterations/epochs of convergence </a:t>
            </a:r>
            <a:endParaRPr lang="en-US" altLang="zh-CN" sz="2800" dirty="0"/>
          </a:p>
          <a:p>
            <a:pPr lvl="0" algn="l"/>
            <a:r>
              <a:rPr lang="en-US" altLang="zh-CN" sz="3200" dirty="0">
                <a:solidFill>
                  <a:srgbClr val="000000"/>
                </a:solidFill>
              </a:rPr>
              <a:t>Novelty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+mn-cs"/>
            </a:endParaRPr>
          </a:p>
          <a:p>
            <a:pPr algn="l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MS Pゴシック"/>
                <a:cs typeface="+mn-cs"/>
              </a:rPr>
              <a:t>Results </a:t>
            </a:r>
            <a:r>
              <a:rPr lang="en-US" sz="3200" dirty="0"/>
              <a:t>Losses and Accuracy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MS Pゴシック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MS Pゴシック"/>
                <a:cs typeface="+mn-cs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4179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>
            <a:extLst>
              <a:ext uri="{FF2B5EF4-FFF2-40B4-BE49-F238E27FC236}">
                <a16:creationId xmlns:a16="http://schemas.microsoft.com/office/drawing/2014/main" id="{D647FB1D-81EB-4D95-8491-19E501055260}"/>
              </a:ext>
            </a:extLst>
          </p:cNvPr>
          <p:cNvSpPr txBox="1"/>
          <p:nvPr/>
        </p:nvSpPr>
        <p:spPr>
          <a:xfrm>
            <a:off x="0" y="158472"/>
            <a:ext cx="8210746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b="1" dirty="0">
                <a:solidFill>
                  <a:srgbClr val="003E74"/>
                </a:solidFill>
              </a:rPr>
              <a:t>Augmentation and Preprocessing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FAE78-EE07-4EF2-A5A6-D1EC420A774A}"/>
              </a:ext>
            </a:extLst>
          </p:cNvPr>
          <p:cNvSpPr txBox="1"/>
          <p:nvPr/>
        </p:nvSpPr>
        <p:spPr>
          <a:xfrm>
            <a:off x="377502" y="869055"/>
            <a:ext cx="72209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•Spatial-level transforms:</a:t>
            </a:r>
          </a:p>
          <a:p>
            <a:r>
              <a:rPr lang="en-US" sz="2400" dirty="0"/>
              <a:t>	Cropping</a:t>
            </a:r>
          </a:p>
          <a:p>
            <a:r>
              <a:rPr lang="en-US" sz="2400" dirty="0"/>
              <a:t>	Rotation </a:t>
            </a:r>
          </a:p>
          <a:p>
            <a:r>
              <a:rPr lang="en-US" sz="2400" dirty="0"/>
              <a:t>	Horizontal Flip</a:t>
            </a:r>
          </a:p>
          <a:p>
            <a:br>
              <a:rPr lang="en-US" sz="2400" dirty="0"/>
            </a:br>
            <a:r>
              <a:rPr lang="en-US" sz="2400" dirty="0"/>
              <a:t>• Pixel-level transforms</a:t>
            </a:r>
          </a:p>
          <a:p>
            <a:r>
              <a:rPr lang="en-US" sz="2400" dirty="0"/>
              <a:t>	Image contrast augmentation: </a:t>
            </a:r>
          </a:p>
          <a:p>
            <a:r>
              <a:rPr lang="en-US" sz="2400" dirty="0"/>
              <a:t>		Random Gamma, </a:t>
            </a:r>
          </a:p>
          <a:p>
            <a:r>
              <a:rPr lang="en-US" sz="2400" dirty="0"/>
              <a:t>		Color Saturation Changes</a:t>
            </a:r>
          </a:p>
          <a:p>
            <a:r>
              <a:rPr lang="en-US" sz="2400" dirty="0"/>
              <a:t>		Brightness change </a:t>
            </a:r>
            <a:br>
              <a:rPr lang="en-US" sz="2400" dirty="0"/>
            </a:br>
            <a:r>
              <a:rPr lang="en-US" sz="2400" dirty="0"/>
              <a:t>	Blur: Gaussian Blur, Motion Blur, and Medium Blur</a:t>
            </a:r>
          </a:p>
          <a:p>
            <a:r>
              <a:rPr lang="en-US" sz="2400" dirty="0"/>
              <a:t>	Image cutout: Coarse Dropout</a:t>
            </a:r>
            <a:br>
              <a:rPr lang="en-US" sz="2400" dirty="0"/>
            </a:br>
            <a:endParaRPr lang="en-US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12E125-D660-4F99-AE31-5012E1A6BF78}"/>
              </a:ext>
            </a:extLst>
          </p:cNvPr>
          <p:cNvGrpSpPr/>
          <p:nvPr/>
        </p:nvGrpSpPr>
        <p:grpSpPr>
          <a:xfrm>
            <a:off x="4105373" y="1095298"/>
            <a:ext cx="4341034" cy="1496953"/>
            <a:chOff x="3882468" y="4477732"/>
            <a:chExt cx="4606360" cy="168548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DD8CD4-5AB7-4D49-A04A-F968D84D5C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155"/>
            <a:stretch/>
          </p:blipFill>
          <p:spPr>
            <a:xfrm>
              <a:off x="3882468" y="4477732"/>
              <a:ext cx="2273099" cy="168548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94C45C-4C69-406C-8076-1C9A1059D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9133" y="4477732"/>
              <a:ext cx="2109695" cy="1602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679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">
            <a:extLst>
              <a:ext uri="{FF2B5EF4-FFF2-40B4-BE49-F238E27FC236}">
                <a16:creationId xmlns:a16="http://schemas.microsoft.com/office/drawing/2014/main" id="{50F37388-903D-49A6-A4E5-59EDB98D9462}"/>
              </a:ext>
            </a:extLst>
          </p:cNvPr>
          <p:cNvSpPr txBox="1"/>
          <p:nvPr/>
        </p:nvSpPr>
        <p:spPr>
          <a:xfrm>
            <a:off x="0" y="158472"/>
            <a:ext cx="7315198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b="1" dirty="0">
                <a:solidFill>
                  <a:srgbClr val="003E74"/>
                </a:solidFill>
              </a:rPr>
              <a:t>Network Architecture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3E74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E0751-0EA5-4F8F-9693-D844C53D99CE}"/>
              </a:ext>
            </a:extLst>
          </p:cNvPr>
          <p:cNvSpPr txBox="1"/>
          <p:nvPr/>
        </p:nvSpPr>
        <p:spPr>
          <a:xfrm>
            <a:off x="104704" y="818806"/>
            <a:ext cx="8699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MS Pゴシック"/>
                <a:cs typeface="+mn-cs"/>
              </a:rPr>
              <a:t>We tried several networks in this case, 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MS Pゴシック"/>
              </a:rPr>
              <a:t>finally decide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MS Pゴシック"/>
                <a:cs typeface="+mn-cs"/>
              </a:rPr>
              <a:t>backbone based on </a:t>
            </a:r>
            <a:r>
              <a:rPr lang="en-US" b="1" i="1" dirty="0">
                <a:solidFill>
                  <a:srgbClr val="FF0000"/>
                </a:solidFill>
              </a:rPr>
              <a:t>EfficientNet-B7</a:t>
            </a:r>
            <a:r>
              <a:rPr lang="en-US" sz="2000" dirty="0"/>
              <a:t> and </a:t>
            </a:r>
            <a:r>
              <a:rPr lang="en-US" b="1" i="1" dirty="0">
                <a:solidFill>
                  <a:srgbClr val="FF0000"/>
                </a:solidFill>
              </a:rPr>
              <a:t>SE-ResNeXt101,</a:t>
            </a:r>
            <a:r>
              <a:rPr lang="en-US" sz="2000" dirty="0"/>
              <a:t> which here show better performance.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480474-0EA7-4CB3-B3CA-A24F2DDB30D8}"/>
              </a:ext>
            </a:extLst>
          </p:cNvPr>
          <p:cNvSpPr/>
          <p:nvPr/>
        </p:nvSpPr>
        <p:spPr>
          <a:xfrm>
            <a:off x="3638750" y="6293461"/>
            <a:ext cx="55241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[1] </a:t>
            </a:r>
            <a:r>
              <a:rPr lang="en-US" sz="8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Mingxing</a:t>
            </a:r>
            <a:r>
              <a:rPr lang="en-US" sz="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Tan and Quoc V Le. </a:t>
            </a:r>
            <a:r>
              <a:rPr lang="en-US" sz="8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Efficientnet</a:t>
            </a:r>
            <a:r>
              <a:rPr lang="en-US" sz="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 Rethinking model scaling for convolutional neural networks. </a:t>
            </a:r>
            <a:r>
              <a:rPr lang="en-US" sz="800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arXiv</a:t>
            </a:r>
            <a:r>
              <a:rPr lang="en-US" sz="8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preprint arXiv:1905.11946</a:t>
            </a:r>
            <a:r>
              <a:rPr lang="en-US" sz="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2019.</a:t>
            </a:r>
          </a:p>
          <a:p>
            <a:r>
              <a:rPr lang="en-US" sz="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[2] </a:t>
            </a:r>
            <a:r>
              <a:rPr lang="en-US" sz="8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Saining</a:t>
            </a:r>
            <a:r>
              <a:rPr lang="en-US" sz="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Xie</a:t>
            </a:r>
            <a:r>
              <a:rPr lang="en-US" sz="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Ross </a:t>
            </a:r>
            <a:r>
              <a:rPr lang="en-US" sz="8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Girshick</a:t>
            </a:r>
            <a:r>
              <a:rPr lang="en-US" sz="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Piotr </a:t>
            </a:r>
            <a:r>
              <a:rPr lang="en-US" sz="8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Dollár</a:t>
            </a:r>
            <a:r>
              <a:rPr lang="en-US" sz="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Zhuowen</a:t>
            </a:r>
            <a:r>
              <a:rPr lang="en-US" sz="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Tu, and </a:t>
            </a:r>
            <a:r>
              <a:rPr lang="en-US" sz="8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Kaiming</a:t>
            </a:r>
            <a:r>
              <a:rPr lang="en-US" sz="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He. Aggregated residual transformations for deep neural networks. In Proceedings of the IEEE conference on computer vision and pattern recognition, pages 1492–1500, 2017.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B0F2D2-9A4B-48B3-9F61-B6D483ED5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89895" y="3326353"/>
            <a:ext cx="4012173" cy="171464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61A9249-4233-4DBA-84D0-2C49D3302FDA}"/>
              </a:ext>
            </a:extLst>
          </p:cNvPr>
          <p:cNvGrpSpPr/>
          <p:nvPr/>
        </p:nvGrpSpPr>
        <p:grpSpPr>
          <a:xfrm>
            <a:off x="3897985" y="2092445"/>
            <a:ext cx="4807671" cy="3506544"/>
            <a:chOff x="4077094" y="2092445"/>
            <a:chExt cx="4807671" cy="3506544"/>
          </a:xfrm>
        </p:grpSpPr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57CB8F1-ED34-4C88-BA1A-A5F34CD33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7094" y="2092445"/>
              <a:ext cx="4807670" cy="233445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3030C91-55E3-4732-BF61-941390788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7095" y="4426899"/>
              <a:ext cx="4807670" cy="1172090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A2C2994-81E0-4025-8E57-BE9A7AB9C884}"/>
              </a:ext>
            </a:extLst>
          </p:cNvPr>
          <p:cNvSpPr/>
          <p:nvPr/>
        </p:nvSpPr>
        <p:spPr>
          <a:xfrm>
            <a:off x="897338" y="1730163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EfficientNet-B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BE4ECD-4F09-4B9B-AE1C-50AAD7577350}"/>
              </a:ext>
            </a:extLst>
          </p:cNvPr>
          <p:cNvSpPr/>
          <p:nvPr/>
        </p:nvSpPr>
        <p:spPr>
          <a:xfrm>
            <a:off x="5462995" y="1730163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SE-ResNeXt101</a:t>
            </a:r>
          </a:p>
        </p:txBody>
      </p:sp>
    </p:spTree>
    <p:extLst>
      <p:ext uri="{BB962C8B-B14F-4D97-AF65-F5344CB8AC3E}">
        <p14:creationId xmlns:p14="http://schemas.microsoft.com/office/powerpoint/2010/main" val="309519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">
            <a:extLst>
              <a:ext uri="{FF2B5EF4-FFF2-40B4-BE49-F238E27FC236}">
                <a16:creationId xmlns:a16="http://schemas.microsoft.com/office/drawing/2014/main" id="{50F37388-903D-49A6-A4E5-59EDB98D9462}"/>
              </a:ext>
            </a:extLst>
          </p:cNvPr>
          <p:cNvSpPr txBox="1"/>
          <p:nvPr/>
        </p:nvSpPr>
        <p:spPr>
          <a:xfrm>
            <a:off x="0" y="158472"/>
            <a:ext cx="7315198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b="1" dirty="0">
                <a:solidFill>
                  <a:srgbClr val="003E74"/>
                </a:solidFill>
              </a:rPr>
              <a:t>Network Architecture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3E74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E0751-0EA5-4F8F-9693-D844C53D99CE}"/>
              </a:ext>
            </a:extLst>
          </p:cNvPr>
          <p:cNvSpPr txBox="1"/>
          <p:nvPr/>
        </p:nvSpPr>
        <p:spPr>
          <a:xfrm>
            <a:off x="132987" y="1403268"/>
            <a:ext cx="607927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We also add a </a:t>
            </a:r>
            <a:r>
              <a:rPr lang="en-US" b="1" i="1" dirty="0">
                <a:solidFill>
                  <a:srgbClr val="FF0000"/>
                </a:solidFill>
              </a:rPr>
              <a:t>FC layer</a:t>
            </a:r>
            <a:r>
              <a:rPr lang="en-US" dirty="0"/>
              <a:t> (fully connected layer, also known as ‘dense layer’) and </a:t>
            </a:r>
            <a:r>
              <a:rPr lang="en-US" b="1" i="1" dirty="0">
                <a:solidFill>
                  <a:srgbClr val="FF0000"/>
                </a:solidFill>
              </a:rPr>
              <a:t>dropout layers </a:t>
            </a:r>
            <a:r>
              <a:rPr lang="en-US" dirty="0"/>
              <a:t>after the end of two backbone architectures, respectively. 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000" dirty="0"/>
              <a:t>Activation function: </a:t>
            </a:r>
            <a:r>
              <a:rPr lang="en-US" sz="2000" b="1" i="1" dirty="0">
                <a:solidFill>
                  <a:srgbClr val="FF0000"/>
                </a:solidFill>
              </a:rPr>
              <a:t>Mish.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D5E67E-99A0-4906-85A9-9CAB50DB827D}"/>
              </a:ext>
            </a:extLst>
          </p:cNvPr>
          <p:cNvGrpSpPr/>
          <p:nvPr/>
        </p:nvGrpSpPr>
        <p:grpSpPr>
          <a:xfrm>
            <a:off x="63356" y="3152473"/>
            <a:ext cx="9017287" cy="3043828"/>
            <a:chOff x="63356" y="2945083"/>
            <a:chExt cx="9017287" cy="304382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86F42DB-2CAD-47F1-98A2-B66D168D0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56" y="2945083"/>
              <a:ext cx="9017287" cy="3043828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6AC2728-2769-4D1C-8AD3-D7C050688F42}"/>
                </a:ext>
              </a:extLst>
            </p:cNvPr>
            <p:cNvSpPr/>
            <p:nvPr/>
          </p:nvSpPr>
          <p:spPr bwMode="auto">
            <a:xfrm>
              <a:off x="6287678" y="2945083"/>
              <a:ext cx="1027520" cy="3043828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ゴシック" pitchFamily="-92" charset="-128"/>
              </a:endParaRPr>
            </a:p>
          </p:txBody>
        </p: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71E8213B-E1CC-42D4-A21B-A1B518FA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678" y="1039896"/>
            <a:ext cx="2152747" cy="1954371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ECEA431-DED8-465F-8B36-114AA460E164}"/>
              </a:ext>
            </a:extLst>
          </p:cNvPr>
          <p:cNvCxnSpPr>
            <a:cxnSpLocks/>
            <a:endCxn id="63" idx="2"/>
          </p:cNvCxnSpPr>
          <p:nvPr/>
        </p:nvCxnSpPr>
        <p:spPr bwMode="auto">
          <a:xfrm flipV="1">
            <a:off x="6734174" y="2994267"/>
            <a:ext cx="629878" cy="10999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BF74E2E-13F6-4F78-9ADC-259FAEE97734}"/>
              </a:ext>
            </a:extLst>
          </p:cNvPr>
          <p:cNvCxnSpPr>
            <a:cxnSpLocks/>
            <a:endCxn id="63" idx="2"/>
          </p:cNvCxnSpPr>
          <p:nvPr/>
        </p:nvCxnSpPr>
        <p:spPr bwMode="auto">
          <a:xfrm flipV="1">
            <a:off x="6734174" y="2994267"/>
            <a:ext cx="629878" cy="274017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5480474-0EA7-4CB3-B3CA-A24F2DDB30D8}"/>
              </a:ext>
            </a:extLst>
          </p:cNvPr>
          <p:cNvSpPr/>
          <p:nvPr/>
        </p:nvSpPr>
        <p:spPr>
          <a:xfrm>
            <a:off x="3742443" y="6354507"/>
            <a:ext cx="5514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[3] </a:t>
            </a:r>
            <a:r>
              <a:rPr lang="en-US" sz="10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Diganta</a:t>
            </a:r>
            <a:r>
              <a:rPr lang="en-US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Misra</a:t>
            </a:r>
            <a:r>
              <a:rPr lang="en-US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 Mish: A self regularized non-monotonic neural activation function. </a:t>
            </a:r>
            <a:r>
              <a:rPr lang="en-US" sz="10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arXiv</a:t>
            </a:r>
            <a:r>
              <a:rPr lang="en-US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preprint arXiv:1908.08681, 2019.</a:t>
            </a:r>
          </a:p>
        </p:txBody>
      </p:sp>
    </p:spTree>
    <p:extLst>
      <p:ext uri="{BB962C8B-B14F-4D97-AF65-F5344CB8AC3E}">
        <p14:creationId xmlns:p14="http://schemas.microsoft.com/office/powerpoint/2010/main" val="34035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0A39-2D07-4426-845F-0C5FE491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081"/>
            <a:ext cx="4051495" cy="58477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 defTabSz="457200"/>
            <a:r>
              <a:rPr lang="en-US" altLang="zh-CN" sz="3200" b="1" dirty="0">
                <a:solidFill>
                  <a:srgbClr val="003E74"/>
                </a:solidFill>
                <a:latin typeface="+mn-lt"/>
                <a:ea typeface="+mn-ea"/>
                <a:cs typeface="+mn-cs"/>
              </a:rPr>
              <a:t>Optimization 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6D8CD-CA86-4517-8D51-B47A8C96F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46974"/>
            <a:ext cx="8412480" cy="2282026"/>
          </a:xfrm>
        </p:spPr>
        <p:txBody>
          <a:bodyPr/>
          <a:lstStyle/>
          <a:p>
            <a:r>
              <a:rPr lang="en-US" sz="2400" dirty="0"/>
              <a:t>Optimization Method: Stochastic gradient descent(SGD)</a:t>
            </a:r>
          </a:p>
          <a:p>
            <a:r>
              <a:rPr lang="en-US" sz="2400" dirty="0"/>
              <a:t>Learning rate scheduler: CosineAnneaingLR </a:t>
            </a:r>
            <a:r>
              <a:rPr lang="en-US" altLang="zh-CN" sz="2400" dirty="0"/>
              <a:t>+ </a:t>
            </a:r>
            <a:r>
              <a:rPr lang="en-US" sz="2400" dirty="0" err="1"/>
              <a:t>MultiStepLR</a:t>
            </a:r>
            <a:r>
              <a:rPr lang="en-US" sz="2400" dirty="0"/>
              <a:t> </a:t>
            </a:r>
          </a:p>
          <a:p>
            <a:r>
              <a:rPr lang="en-US" sz="2400" dirty="0"/>
              <a:t>Initial random seed for each epoch.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9" name="Picture 8" descr="A close up of a mans face&#10;&#10;Description automatically generated">
            <a:extLst>
              <a:ext uri="{FF2B5EF4-FFF2-40B4-BE49-F238E27FC236}">
                <a16:creationId xmlns:a16="http://schemas.microsoft.com/office/drawing/2014/main" id="{9EC81286-E64E-414F-BCF5-F34F9D288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3545131" cy="2374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FBCB0B-71CE-468A-84E9-370757DE2FD7}"/>
              </a:ext>
            </a:extLst>
          </p:cNvPr>
          <p:cNvSpPr/>
          <p:nvPr/>
        </p:nvSpPr>
        <p:spPr>
          <a:xfrm>
            <a:off x="3794288" y="6286061"/>
            <a:ext cx="5349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[4] </a:t>
            </a:r>
            <a:r>
              <a:rPr lang="en-US" sz="12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Diederik</a:t>
            </a:r>
            <a:r>
              <a:rPr lang="en-US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P </a:t>
            </a:r>
            <a:r>
              <a:rPr lang="en-US" sz="12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Kingma</a:t>
            </a:r>
            <a:r>
              <a:rPr lang="en-US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and Jimmy Ba. Adam: A method for stochastic optimization.</a:t>
            </a:r>
            <a:br>
              <a:rPr lang="en-US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international conference on learning representations (2015), 2015. </a:t>
            </a:r>
          </a:p>
        </p:txBody>
      </p:sp>
    </p:spTree>
    <p:extLst>
      <p:ext uri="{BB962C8B-B14F-4D97-AF65-F5344CB8AC3E}">
        <p14:creationId xmlns:p14="http://schemas.microsoft.com/office/powerpoint/2010/main" val="85473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CBB2-14DA-42B3-ABC1-06271E43E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225"/>
            <a:ext cx="8418136" cy="584775"/>
          </a:xfr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457200"/>
            <a:r>
              <a:rPr lang="en-US" altLang="zh-CN" sz="3200" b="1" dirty="0">
                <a:solidFill>
                  <a:srgbClr val="003E74"/>
                </a:solidFill>
                <a:latin typeface="+mn-lt"/>
                <a:ea typeface="+mn-ea"/>
                <a:cs typeface="+mn-cs"/>
              </a:rPr>
              <a:t>Number of iterations/epochs of convergence</a:t>
            </a:r>
            <a:endParaRPr lang="en-US" sz="3200" b="1" dirty="0">
              <a:solidFill>
                <a:srgbClr val="003E7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FC8A4-17BE-45B0-B71E-6E899746F1F8}"/>
              </a:ext>
            </a:extLst>
          </p:cNvPr>
          <p:cNvSpPr/>
          <p:nvPr/>
        </p:nvSpPr>
        <p:spPr>
          <a:xfrm>
            <a:off x="622168" y="2136339"/>
            <a:ext cx="82673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For EfficientNet-B7, the model is converged roughly around </a:t>
            </a:r>
            <a:r>
              <a:rPr lang="en-US" sz="2400" b="1" i="1" dirty="0">
                <a:solidFill>
                  <a:srgbClr val="FF0000"/>
                </a:solidFill>
              </a:rPr>
              <a:t>87</a:t>
            </a:r>
            <a:r>
              <a:rPr lang="en-US" sz="2400" dirty="0">
                <a:solidFill>
                  <a:srgbClr val="000000"/>
                </a:solidFill>
              </a:rPr>
              <a:t> and the number of iteration is (87</a:t>
            </a:r>
            <a:r>
              <a:rPr lang="en-US" altLang="zh-CN" sz="2400" dirty="0">
                <a:solidFill>
                  <a:srgbClr val="000000"/>
                </a:solidFill>
              </a:rPr>
              <a:t>× </a:t>
            </a:r>
            <a:r>
              <a:rPr lang="en-US" sz="2400" dirty="0">
                <a:solidFill>
                  <a:srgbClr val="000000"/>
                </a:solidFill>
              </a:rPr>
              <a:t>4752)/(24</a:t>
            </a:r>
            <a:r>
              <a:rPr lang="en-US" altLang="zh-CN" sz="2400" dirty="0">
                <a:solidFill>
                  <a:srgbClr val="000000"/>
                </a:solidFill>
              </a:rPr>
              <a:t>×3</a:t>
            </a:r>
            <a:r>
              <a:rPr lang="en-US" sz="2400" dirty="0">
                <a:solidFill>
                  <a:srgbClr val="000000"/>
                </a:solidFill>
              </a:rPr>
              <a:t>) = </a:t>
            </a:r>
            <a:r>
              <a:rPr lang="en-US" sz="2400" b="1" i="1" dirty="0">
                <a:solidFill>
                  <a:srgbClr val="FF0000"/>
                </a:solidFill>
              </a:rPr>
              <a:t>5742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For SE-ResNeXt101, the model is converged roughly around </a:t>
            </a:r>
            <a:r>
              <a:rPr lang="en-US" sz="2400" b="1" i="1" dirty="0">
                <a:solidFill>
                  <a:srgbClr val="FF0000"/>
                </a:solidFill>
              </a:rPr>
              <a:t>44</a:t>
            </a:r>
            <a:r>
              <a:rPr lang="en-US" sz="2400" dirty="0">
                <a:solidFill>
                  <a:srgbClr val="000000"/>
                </a:solidFill>
              </a:rPr>
              <a:t> and the number of iteration is (44</a:t>
            </a:r>
            <a:r>
              <a:rPr lang="en-US" altLang="zh-CN" sz="2400" dirty="0">
                <a:solidFill>
                  <a:srgbClr val="000000"/>
                </a:solidFill>
              </a:rPr>
              <a:t>× </a:t>
            </a:r>
            <a:r>
              <a:rPr lang="en-US" sz="2400" dirty="0">
                <a:solidFill>
                  <a:srgbClr val="000000"/>
                </a:solidFill>
              </a:rPr>
              <a:t>4800)/64 = </a:t>
            </a:r>
            <a:r>
              <a:rPr lang="en-US" sz="2400" b="1" i="1" dirty="0">
                <a:solidFill>
                  <a:srgbClr val="FF0000"/>
                </a:solidFill>
              </a:rPr>
              <a:t>3300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A140A-85A9-4152-A9BD-7F993CE53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632"/>
            <a:ext cx="9144000" cy="106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1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681F-2BE6-4A56-96C6-67037521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362"/>
            <a:ext cx="7772400" cy="584775"/>
          </a:xfr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457200"/>
            <a:r>
              <a:rPr lang="en-US" altLang="zh-CN" sz="3200" b="1" dirty="0">
                <a:solidFill>
                  <a:srgbClr val="003E74"/>
                </a:solidFill>
                <a:latin typeface="+mn-lt"/>
                <a:ea typeface="+mn-ea"/>
                <a:cs typeface="+mn-cs"/>
              </a:rPr>
              <a:t>Results Losses and Accuracy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DC864D-3969-4162-BCC5-4B93E6676099}"/>
              </a:ext>
            </a:extLst>
          </p:cNvPr>
          <p:cNvSpPr/>
          <p:nvPr/>
        </p:nvSpPr>
        <p:spPr>
          <a:xfrm>
            <a:off x="99560" y="2161911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EfficientNet-B7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B71F8E-059F-4FED-9FA2-6B893C8CA0A9}"/>
              </a:ext>
            </a:extLst>
          </p:cNvPr>
          <p:cNvSpPr/>
          <p:nvPr/>
        </p:nvSpPr>
        <p:spPr>
          <a:xfrm>
            <a:off x="82907" y="4580783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SE-ResNeXt101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1D8C776-CF8C-4ACF-8DB1-57B1F7D8ADBE}"/>
              </a:ext>
            </a:extLst>
          </p:cNvPr>
          <p:cNvGrpSpPr/>
          <p:nvPr/>
        </p:nvGrpSpPr>
        <p:grpSpPr>
          <a:xfrm>
            <a:off x="1764603" y="1307281"/>
            <a:ext cx="7095909" cy="4487777"/>
            <a:chOff x="1764603" y="1307281"/>
            <a:chExt cx="7095909" cy="448777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D8FDB97-A1D7-4C8E-B5F5-685F8CB13E07}"/>
                </a:ext>
              </a:extLst>
            </p:cNvPr>
            <p:cNvGrpSpPr/>
            <p:nvPr/>
          </p:nvGrpSpPr>
          <p:grpSpPr>
            <a:xfrm>
              <a:off x="1764603" y="3750234"/>
              <a:ext cx="7095908" cy="2044824"/>
              <a:chOff x="1012774" y="1435550"/>
              <a:chExt cx="7095908" cy="2044824"/>
            </a:xfrm>
          </p:grpSpPr>
          <p:pic>
            <p:nvPicPr>
              <p:cNvPr id="13" name="Picture 12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D6A6E7A6-DF00-42AE-958B-BA9BC24BA9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3313" y="1435550"/>
                <a:ext cx="3365369" cy="2044824"/>
              </a:xfrm>
              <a:prstGeom prst="rect">
                <a:avLst/>
              </a:prstGeom>
            </p:spPr>
          </p:pic>
          <p:pic>
            <p:nvPicPr>
              <p:cNvPr id="15" name="Picture 14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EB67B511-2160-4AF8-975B-821621D246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774" y="1435550"/>
                <a:ext cx="3559226" cy="2030431"/>
              </a:xfrm>
              <a:prstGeom prst="rect">
                <a:avLst/>
              </a:prstGeom>
            </p:spPr>
          </p:pic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5A6218D-132A-40DA-B92C-51B8AECA8E0F}"/>
                </a:ext>
              </a:extLst>
            </p:cNvPr>
            <p:cNvGrpSpPr/>
            <p:nvPr/>
          </p:nvGrpSpPr>
          <p:grpSpPr>
            <a:xfrm>
              <a:off x="1764603" y="1307281"/>
              <a:ext cx="3559227" cy="2081533"/>
              <a:chOff x="1764603" y="1307281"/>
              <a:chExt cx="3559227" cy="2081533"/>
            </a:xfrm>
          </p:grpSpPr>
          <p:pic>
            <p:nvPicPr>
              <p:cNvPr id="11" name="Picture 10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9FF26BFB-3093-4426-BF99-2BA9C85821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4603" y="1307281"/>
                <a:ext cx="3559227" cy="2081533"/>
              </a:xfrm>
              <a:prstGeom prst="rect">
                <a:avLst/>
              </a:prstGeom>
            </p:spPr>
          </p:pic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79253B8-D5CC-4FF3-B39B-7A2E1B6497A7}"/>
                  </a:ext>
                </a:extLst>
              </p:cNvPr>
              <p:cNvSpPr txBox="1"/>
              <p:nvPr/>
            </p:nvSpPr>
            <p:spPr>
              <a:xfrm>
                <a:off x="3666477" y="1553592"/>
                <a:ext cx="674704" cy="15092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586B38A-FFE1-4619-ADDA-402146CCEBE4}"/>
                </a:ext>
              </a:extLst>
            </p:cNvPr>
            <p:cNvGrpSpPr/>
            <p:nvPr/>
          </p:nvGrpSpPr>
          <p:grpSpPr>
            <a:xfrm>
              <a:off x="5495143" y="1307282"/>
              <a:ext cx="3365369" cy="2078590"/>
              <a:chOff x="5495143" y="1307282"/>
              <a:chExt cx="3365369" cy="2078590"/>
            </a:xfrm>
          </p:grpSpPr>
          <p:pic>
            <p:nvPicPr>
              <p:cNvPr id="9" name="Picture 8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B447FF95-B5D2-4746-8357-606F53569C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5143" y="1307282"/>
                <a:ext cx="3365369" cy="2078590"/>
              </a:xfrm>
              <a:prstGeom prst="rect">
                <a:avLst/>
              </a:prstGeom>
            </p:spPr>
          </p:pic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D6DCE8E-7E81-4063-93CE-40F78EB099C9}"/>
                  </a:ext>
                </a:extLst>
              </p:cNvPr>
              <p:cNvSpPr txBox="1"/>
              <p:nvPr/>
            </p:nvSpPr>
            <p:spPr>
              <a:xfrm>
                <a:off x="7298923" y="1553592"/>
                <a:ext cx="674704" cy="15092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D149FAC-38BE-49DB-8995-DC9F17777B9F}"/>
                </a:ext>
              </a:extLst>
            </p:cNvPr>
            <p:cNvSpPr txBox="1"/>
            <p:nvPr/>
          </p:nvSpPr>
          <p:spPr>
            <a:xfrm>
              <a:off x="3666477" y="4004583"/>
              <a:ext cx="674704" cy="1509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ADC4F53-4218-4634-9754-603085747C9C}"/>
                </a:ext>
              </a:extLst>
            </p:cNvPr>
            <p:cNvSpPr txBox="1"/>
            <p:nvPr/>
          </p:nvSpPr>
          <p:spPr>
            <a:xfrm>
              <a:off x="7298923" y="3985545"/>
              <a:ext cx="674704" cy="1509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959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文本框 3">
            <a:extLst>
              <a:ext uri="{FF2B5EF4-FFF2-40B4-BE49-F238E27FC236}">
                <a16:creationId xmlns:a16="http://schemas.microsoft.com/office/drawing/2014/main" id="{B75B9AD2-C27B-4C77-899F-F0D8B8FE07FA}"/>
              </a:ext>
            </a:extLst>
          </p:cNvPr>
          <p:cNvSpPr txBox="1"/>
          <p:nvPr/>
        </p:nvSpPr>
        <p:spPr>
          <a:xfrm>
            <a:off x="0" y="158472"/>
            <a:ext cx="7315198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E74"/>
                </a:solidFill>
              </a:defRPr>
            </a:lvl1pPr>
            <a:lvl2pPr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2pPr>
            <a:lvl3pPr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3pPr>
            <a:lvl4pPr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4pPr>
            <a:lvl5pPr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9pPr>
          </a:lstStyle>
          <a:p>
            <a:r>
              <a:rPr lang="en-US" altLang="zh-CN" dirty="0"/>
              <a:t>Summary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24B5A5-603C-40B8-B096-DACD58C2D245}"/>
              </a:ext>
            </a:extLst>
          </p:cNvPr>
          <p:cNvSpPr/>
          <p:nvPr/>
        </p:nvSpPr>
        <p:spPr>
          <a:xfrm>
            <a:off x="348791" y="1031938"/>
            <a:ext cx="85501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Performance</a:t>
            </a:r>
            <a:endParaRPr lang="en-US" sz="2400" i="1" dirty="0">
              <a:solidFill>
                <a:srgbClr val="000000"/>
              </a:solidFill>
            </a:endParaRPr>
          </a:p>
          <a:p>
            <a:r>
              <a:rPr lang="en-US" dirty="0"/>
              <a:t>Our all results are shown in Table 2 </a:t>
            </a:r>
            <a:r>
              <a:rPr lang="en-US" sz="2000" dirty="0"/>
              <a:t>below: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02D22-C46A-40CB-8D3F-3B1789878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7601"/>
            <a:ext cx="9144000" cy="352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114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E8EAE9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2F3F2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Office Theme">
      <a:majorFont>
        <a:latin typeface="Times New Roman"/>
        <a:ea typeface="MS Pゴシック"/>
        <a:cs typeface=""/>
      </a:majorFont>
      <a:minorFont>
        <a:latin typeface="Times New Roman"/>
        <a:ea typeface="MS 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ゴシック" pitchFamily="-9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ゴシック" pitchFamily="-9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E8EAE9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2F3F2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E8EAE9"/>
        </a:lt1>
        <a:dk2>
          <a:srgbClr val="000000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F2F3F2"/>
        </a:accent3>
        <a:accent4>
          <a:srgbClr val="000000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2053</TotalTime>
  <Words>735</Words>
  <Application>Microsoft Office PowerPoint</Application>
  <PresentationFormat>全屏显示(4:3)</PresentationFormat>
  <Paragraphs>131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1_Office Theme</vt:lpstr>
      <vt:lpstr>ECE449 Final Project </vt:lpstr>
      <vt:lpstr>PowerPoint 演示文稿</vt:lpstr>
      <vt:lpstr>PowerPoint 演示文稿</vt:lpstr>
      <vt:lpstr>PowerPoint 演示文稿</vt:lpstr>
      <vt:lpstr>PowerPoint 演示文稿</vt:lpstr>
      <vt:lpstr>Optimization Method </vt:lpstr>
      <vt:lpstr>Number of iterations/epochs of convergence</vt:lpstr>
      <vt:lpstr>Results Losses and Accuracy</vt:lpstr>
      <vt:lpstr>PowerPoint 演示文稿</vt:lpstr>
      <vt:lpstr>Things that works</vt:lpstr>
      <vt:lpstr>Things doesn’t work</vt:lpstr>
      <vt:lpstr>Things we could do</vt:lpstr>
      <vt:lpstr>Experiment Environment:</vt:lpstr>
      <vt:lpstr>Acknowledgement: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Jingwen Wang</dc:creator>
  <cp:lastModifiedBy>Shangguan, Zhongkai</cp:lastModifiedBy>
  <cp:revision>58</cp:revision>
  <dcterms:created xsi:type="dcterms:W3CDTF">2020-04-19T08:00:31Z</dcterms:created>
  <dcterms:modified xsi:type="dcterms:W3CDTF">2020-04-25T00:24:09Z</dcterms:modified>
</cp:coreProperties>
</file>