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23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2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4A468-E1B8-4EA6-AEB7-F78178F36038}">
          <p14:sldIdLst>
            <p14:sldId id="323"/>
          </p14:sldIdLst>
        </p14:section>
        <p14:section name="未命名的章節" id="{69733F66-B543-4BA6-B4DD-A117AB5A58A9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25A3E8"/>
    <a:srgbClr val="26A3EC"/>
    <a:srgbClr val="1F3DA6"/>
    <a:srgbClr val="23A3EA"/>
    <a:srgbClr val="0A6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4011-3FB7-4DEB-BB1C-9FCB47151384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2705-554D-49C4-BCFA-1192A75A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-37385"/>
            <a:ext cx="12289365" cy="71387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4B26-2BCE-49DC-A70F-5C87557C9335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9782-E9FF-4557-A35A-A091F8B5C429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63D-90E3-4582-9BF9-3DC12ABE214E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" y="332656"/>
            <a:ext cx="12115649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7433-4558-EC4D-8219-134E4FB47283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1FBB-26FF-9243-B82A-89759740D1CE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8CC6-DCE3-4F4A-BA57-E994F3701EA7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BC9-7E31-1C47-A6BF-DC104D7D2529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B969-29CF-9E4C-B706-80D319E3E2ED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9664-1528-9A41-AE6A-09E731724318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7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0769-CA67-5844-97DF-393BCE909076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CE2-2BA9-F547-AAA2-127EAD16CBA9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A32-1E62-4A5B-9B44-8A84EC1D7BF2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D173-4283-6541-B655-D9A926C044D5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7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F9C3-46B3-0D48-A0B2-B6A0B60DDD72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6D86-8460-0C41-BE4D-67B026B3A454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B3A-BF2A-4DFA-8AC1-AAFDD469A7F4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7BE-BAE2-45E8-B619-545CF9096017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72B5-6EE8-48B0-ACE5-2BFD78C26ACA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05F-6CC8-4907-A654-986C7E7177C9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EA7-86C5-4E60-A86B-AFD097075746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4DE-4581-412A-8AC1-98C49E163A86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8531-35FD-4EE7-912A-6C1E3D7B5C80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F4D-9901-4516-9B1A-DB27C6614E45}" type="datetime1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9286-5ADF-D449-A1EE-C78A91790CF0}" type="datetime1">
              <a:rPr lang="en-US" altLang="zh-TW" smtClean="0"/>
              <a:t>5/22/2025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9496" y="5085184"/>
            <a:ext cx="6400800" cy="648072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連訊科技服務股份有限公司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33568-BB47-4D9C-B766-B43023E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" y="116632"/>
            <a:ext cx="3095625" cy="8001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A5896C-72E5-4988-9B13-2CEE88A9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916832"/>
            <a:ext cx="7344816" cy="1082551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effectLst/>
                <a:latin typeface="Microsoft JhengHei"/>
                <a:ea typeface="Microsoft JhengHei"/>
              </a:rPr>
              <a:t>綠建築知識系統</a:t>
            </a:r>
            <a:endParaRPr lang="zh-TW" altLang="en-US" dirty="0">
              <a:solidFill>
                <a:srgbClr val="002060"/>
              </a:solidFill>
              <a:latin typeface="Microsoft JhengHei"/>
              <a:ea typeface="Microsoft JhengHei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45285A7-D013-4525-9E8E-B1251C02B051}"/>
              </a:ext>
            </a:extLst>
          </p:cNvPr>
          <p:cNvSpPr txBox="1">
            <a:spLocks/>
          </p:cNvSpPr>
          <p:nvPr/>
        </p:nvSpPr>
        <p:spPr>
          <a:xfrm>
            <a:off x="1271464" y="3317342"/>
            <a:ext cx="2376264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Microsoft JhengHei"/>
                <a:ea typeface="Microsoft JhengHei"/>
              </a:rPr>
              <a:t>溫又臻</a:t>
            </a:r>
          </a:p>
        </p:txBody>
      </p:sp>
    </p:spTree>
    <p:extLst>
      <p:ext uri="{BB962C8B-B14F-4D97-AF65-F5344CB8AC3E}">
        <p14:creationId xmlns:p14="http://schemas.microsoft.com/office/powerpoint/2010/main" val="181537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91C85-6734-C983-A71C-F19B33E5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B607-908C-88FD-EB97-CDFCBBCD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54" y="825757"/>
            <a:ext cx="10080430" cy="821811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analyze_sentence_structure</a:t>
            </a:r>
            <a:r>
              <a:rPr lang="en-US" altLang="zh-TW" sz="3200" dirty="0"/>
              <a:t> </a:t>
            </a:r>
            <a:r>
              <a:rPr lang="zh-TW" altLang="en-US" sz="3200" dirty="0"/>
              <a:t>執行主詞</a:t>
            </a:r>
            <a:r>
              <a:rPr lang="en-US" altLang="zh-TW" sz="3200" dirty="0"/>
              <a:t>-</a:t>
            </a:r>
            <a:r>
              <a:rPr lang="zh-TW" altLang="en-US" sz="3200" dirty="0"/>
              <a:t>動詞</a:t>
            </a:r>
            <a:r>
              <a:rPr lang="en-US" altLang="zh-TW" sz="3200" dirty="0"/>
              <a:t>-</a:t>
            </a:r>
            <a:r>
              <a:rPr lang="zh-TW" altLang="en-US" sz="3200" dirty="0"/>
              <a:t>受詞辨識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28E960-ECE6-600D-C704-750FEAF2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3"/>
          <a:stretch/>
        </p:blipFill>
        <p:spPr>
          <a:xfrm>
            <a:off x="0" y="1483550"/>
            <a:ext cx="5742432" cy="52891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E666257-BDFD-018F-B627-400AC66E9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32" y="1483550"/>
            <a:ext cx="6449568" cy="52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99" descr="A person touching a screen with her finger&#10;&#10;Description automatically generated">
            <a:extLst>
              <a:ext uri="{FF2B5EF4-FFF2-40B4-BE49-F238E27FC236}">
                <a16:creationId xmlns:a16="http://schemas.microsoft.com/office/drawing/2014/main" id="{494145AA-E49D-7554-9571-27717651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>
          <a:xfrm>
            <a:off x="1524000" y="1170386"/>
            <a:ext cx="9144000" cy="5714999"/>
          </a:xfrm>
          <a:prstGeom prst="rect">
            <a:avLst/>
          </a:prstGeom>
        </p:spPr>
      </p:pic>
      <p:sp>
        <p:nvSpPr>
          <p:cNvPr id="5" name="TextBox 103">
            <a:extLst>
              <a:ext uri="{FF2B5EF4-FFF2-40B4-BE49-F238E27FC236}">
                <a16:creationId xmlns:a16="http://schemas.microsoft.com/office/drawing/2014/main" id="{F66E336D-0106-3129-70E6-4F83DFE75D04}"/>
              </a:ext>
            </a:extLst>
          </p:cNvPr>
          <p:cNvSpPr txBox="1"/>
          <p:nvPr/>
        </p:nvSpPr>
        <p:spPr>
          <a:xfrm>
            <a:off x="1775521" y="6309320"/>
            <a:ext cx="367918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產業領域</a:t>
            </a:r>
            <a:r>
              <a:rPr lang="en-US" altLang="zh-TW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AI</a:t>
            </a:r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資訊應用</a:t>
            </a:r>
          </a:p>
        </p:txBody>
      </p:sp>
      <p:sp>
        <p:nvSpPr>
          <p:cNvPr id="6" name="TextBox 105">
            <a:extLst>
              <a:ext uri="{FF2B5EF4-FFF2-40B4-BE49-F238E27FC236}">
                <a16:creationId xmlns:a16="http://schemas.microsoft.com/office/drawing/2014/main" id="{690F4AE3-6CF2-38F6-C73E-AA72C8B70E33}"/>
              </a:ext>
            </a:extLst>
          </p:cNvPr>
          <p:cNvSpPr txBox="1"/>
          <p:nvPr/>
        </p:nvSpPr>
        <p:spPr>
          <a:xfrm>
            <a:off x="1775521" y="5301209"/>
            <a:ext cx="6226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TW" sz="44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源樣黑體 R" panose="020B0500000000000000" pitchFamily="34" charset="-120"/>
              </a:rPr>
              <a:t>Artificial Intelligence</a:t>
            </a:r>
            <a:endParaRPr lang="zh-TW" altLang="en-US" sz="440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源樣黑體 R" panose="020B0500000000000000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58928" y="2132856"/>
            <a:ext cx="3993055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r"/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THANK YOU</a:t>
            </a:r>
            <a:endParaRPr lang="zh-TW" altLang="en-US">
              <a:solidFill>
                <a:schemeClr val="accent1">
                  <a:lumMod val="75000"/>
                </a:schemeClr>
              </a:solidFill>
              <a:latin typeface="源石黑體 R" panose="020B0500000000000000" pitchFamily="34" charset="-120"/>
              <a:ea typeface="源石黑體 R" panose="020B0500000000000000" pitchFamily="34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951B6-BBB9-8213-BF6F-815C45D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系統處理流程總覽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</a:t>
            </a:r>
            <a:r>
              <a:rPr dirty="0" err="1"/>
              <a:t>載入</a:t>
            </a:r>
            <a:r>
              <a:rPr dirty="0"/>
              <a:t> JSON </a:t>
            </a:r>
            <a:r>
              <a:rPr dirty="0" err="1"/>
              <a:t>文本與</a:t>
            </a:r>
            <a:r>
              <a:rPr dirty="0"/>
              <a:t> Excel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自定義</a:t>
            </a:r>
            <a:r>
              <a:rPr dirty="0" err="1"/>
              <a:t>字典</a:t>
            </a:r>
            <a:endParaRPr dirty="0"/>
          </a:p>
          <a:p>
            <a:r>
              <a:rPr dirty="0"/>
              <a:t>2. </a:t>
            </a:r>
            <a:r>
              <a:rPr dirty="0" err="1"/>
              <a:t>使用</a:t>
            </a:r>
            <a:r>
              <a:rPr dirty="0"/>
              <a:t> </a:t>
            </a:r>
            <a:r>
              <a:rPr dirty="0" err="1"/>
              <a:t>SpaCy</a:t>
            </a:r>
            <a:r>
              <a:rPr dirty="0"/>
              <a:t> </a:t>
            </a:r>
            <a:r>
              <a:rPr dirty="0" err="1"/>
              <a:t>斷句、POS、NER</a:t>
            </a:r>
            <a:endParaRPr dirty="0"/>
          </a:p>
          <a:p>
            <a:r>
              <a:rPr dirty="0"/>
              <a:t>3. </a:t>
            </a:r>
            <a:r>
              <a:rPr dirty="0" err="1"/>
              <a:t>抽取自訂實體詞與語意關係</a:t>
            </a:r>
            <a:endParaRPr dirty="0"/>
          </a:p>
          <a:p>
            <a:r>
              <a:rPr dirty="0"/>
              <a:t>4. </a:t>
            </a:r>
            <a:r>
              <a:rPr dirty="0" err="1"/>
              <a:t>輸出標記文本與</a:t>
            </a:r>
            <a:r>
              <a:rPr dirty="0"/>
              <a:t> SVO </a:t>
            </a:r>
            <a:r>
              <a:rPr dirty="0" err="1"/>
              <a:t>結構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自訂字典處理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五欄資訊：英文用語、名詞變形、縮寫/同義詞、實體標籤、大小寫敏感</a:t>
            </a:r>
          </a:p>
          <a:p>
            <a:r>
              <a:t>透過 pandas 讀取並整理資料</a:t>
            </a:r>
          </a:p>
          <a:p>
            <a:r>
              <a:t>依據欄位內容建立 EntityRuler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命名實體辨識（NER）邏輯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自訂詞與 SpaCy 模型結合辨識</a:t>
            </a:r>
          </a:p>
          <a:p>
            <a:r>
              <a:t>使用 EntityRuler 加入 pattern</a:t>
            </a:r>
          </a:p>
          <a:p>
            <a:r>
              <a:t>避免重疊實體並合併標註結果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詞性標註（POS）與句子分割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使用 SpaCy 模型標記每個詞的詞性（如名詞、動詞等）</a:t>
            </a:r>
          </a:p>
          <a:p>
            <a:r>
              <a:t>將文本斷句為單句處理，提高辨識準確率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SVO 結構抽取與代詞解析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dirty="0">
                <a:effectLst/>
                <a:cs typeface="Calibri Light" panose="020F0302020204030204" pitchFamily="34" charset="0"/>
              </a:rPr>
              <a:t>首先檢查是否有特殊的關係詞</a:t>
            </a:r>
            <a:r>
              <a:rPr lang="en-US" altLang="zh-TW" b="0" dirty="0">
                <a:effectLst/>
                <a:cs typeface="Calibri Light" panose="020F0302020204030204" pitchFamily="34" charset="0"/>
              </a:rPr>
              <a:t>(</a:t>
            </a:r>
            <a:r>
              <a:rPr lang="zh-TW" altLang="en-US" b="0" dirty="0">
                <a:effectLst/>
                <a:cs typeface="Calibri Light" panose="020F0302020204030204" pitchFamily="34" charset="0"/>
              </a:rPr>
              <a:t>如 </a:t>
            </a:r>
            <a:r>
              <a:rPr lang="en-US" altLang="zh-TW" b="0" dirty="0">
                <a:effectLst/>
                <a:cs typeface="Calibri Light" panose="020F0302020204030204" pitchFamily="34" charset="0"/>
              </a:rPr>
              <a:t>Credit, Prerequisite)</a:t>
            </a:r>
            <a:endParaRPr lang="zh-TW" altLang="en-US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dirty="0" err="1"/>
              <a:t>從句法結構中找出主詞、動詞與受詞</a:t>
            </a:r>
            <a:endParaRPr dirty="0"/>
          </a:p>
          <a:p>
            <a:r>
              <a:rPr dirty="0" err="1"/>
              <a:t>處理代詞（如</a:t>
            </a:r>
            <a:r>
              <a:rPr dirty="0"/>
              <a:t> it, </a:t>
            </a:r>
            <a:r>
              <a:rPr dirty="0" err="1"/>
              <a:t>they）還原原始實體</a:t>
            </a:r>
            <a:endParaRPr dirty="0"/>
          </a:p>
          <a:p>
            <a:r>
              <a:rPr dirty="0" err="1"/>
              <a:t>支援主從句結構處理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程式碼說明（附圖）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entity_ruler 建立規則與 pattern</a:t>
            </a:r>
          </a:p>
          <a:p>
            <a:r>
              <a:t>resolve_pronouns 處理代詞對應</a:t>
            </a:r>
          </a:p>
          <a:p>
            <a:r>
              <a:t>analyze_sentence_structure 執行主詞-動詞-受詞辨識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1A96E-2F18-9818-4673-19853C7D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63BC-31D0-560C-9DC0-DD7175CD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366" y="832021"/>
            <a:ext cx="10275267" cy="782595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entity_ruler</a:t>
            </a:r>
            <a:r>
              <a:rPr lang="en-US" altLang="zh-TW" sz="3200" dirty="0"/>
              <a:t> </a:t>
            </a:r>
            <a:r>
              <a:rPr lang="zh-TW" altLang="en-US" sz="3200" dirty="0"/>
              <a:t>建立規則與 </a:t>
            </a:r>
            <a:r>
              <a:rPr lang="en-US" altLang="zh-TW" sz="3200" dirty="0"/>
              <a:t>pattern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4BDA2E8-6A81-9AFA-FB59-3E0AB9E1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00" y="1614616"/>
            <a:ext cx="10275267" cy="47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64D1-D05A-ABBB-FE7E-666ACFCBC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BBB4-8538-6B04-B565-68BB49EF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855" y="817520"/>
            <a:ext cx="10006289" cy="871238"/>
          </a:xfrm>
        </p:spPr>
        <p:txBody>
          <a:bodyPr>
            <a:normAutofit/>
          </a:bodyPr>
          <a:lstStyle/>
          <a:p>
            <a:r>
              <a:rPr lang="en-US" altLang="zh-TW" sz="3200" dirty="0" err="1"/>
              <a:t>resolve_pronouns</a:t>
            </a:r>
            <a:r>
              <a:rPr lang="en-US" altLang="zh-TW" sz="3200" dirty="0"/>
              <a:t> </a:t>
            </a:r>
            <a:r>
              <a:rPr lang="zh-TW" altLang="en-US" sz="3200" dirty="0"/>
              <a:t>處理代詞對應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7DC225-2A97-CCA4-9DB1-404AD0FC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614" y="1556952"/>
            <a:ext cx="9561263" cy="502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2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176</Words>
  <Application>Microsoft Office PowerPoint</Application>
  <PresentationFormat>寬螢幕</PresentationFormat>
  <Paragraphs>40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Microsoft JhengHei</vt:lpstr>
      <vt:lpstr>Microsoft JhengHei</vt:lpstr>
      <vt:lpstr>源石黑體 R</vt:lpstr>
      <vt:lpstr>源樣黑體 R</vt:lpstr>
      <vt:lpstr>Agency FB</vt:lpstr>
      <vt:lpstr>Arial</vt:lpstr>
      <vt:lpstr>Calibri</vt:lpstr>
      <vt:lpstr>Calibri Light</vt:lpstr>
      <vt:lpstr>Office 佈景主題</vt:lpstr>
      <vt:lpstr>1_Office 佈景主題</vt:lpstr>
      <vt:lpstr>綠建築知識系統</vt:lpstr>
      <vt:lpstr>系統處理流程總覽</vt:lpstr>
      <vt:lpstr>Excel 自訂字典處理</vt:lpstr>
      <vt:lpstr>命名實體辨識（NER）邏輯</vt:lpstr>
      <vt:lpstr>詞性標註（POS）與句子分割</vt:lpstr>
      <vt:lpstr>SVO 結構抽取與代詞解析</vt:lpstr>
      <vt:lpstr>程式碼說明（附圖）</vt:lpstr>
      <vt:lpstr>entity_ruler 建立規則與 pattern</vt:lpstr>
      <vt:lpstr>resolve_pronouns 處理代詞對應</vt:lpstr>
      <vt:lpstr>analyze_sentence_structure 執行主詞-動詞-受詞辨識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AI LEGEND</cp:lastModifiedBy>
  <cp:revision>2722</cp:revision>
  <dcterms:created xsi:type="dcterms:W3CDTF">2022-10-18T08:29:06Z</dcterms:created>
  <dcterms:modified xsi:type="dcterms:W3CDTF">2025-05-22T07:03:49Z</dcterms:modified>
</cp:coreProperties>
</file>