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323" r:id="rId3"/>
    <p:sldId id="289" r:id="rId4"/>
    <p:sldId id="387" r:id="rId5"/>
    <p:sldId id="386" r:id="rId6"/>
    <p:sldId id="378" r:id="rId7"/>
    <p:sldId id="389" r:id="rId8"/>
    <p:sldId id="388" r:id="rId9"/>
    <p:sldId id="290" r:id="rId10"/>
    <p:sldId id="291" r:id="rId11"/>
    <p:sldId id="32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034A468-E1B8-4EA6-AEB7-F78178F36038}">
          <p14:sldIdLst>
            <p14:sldId id="323"/>
          </p14:sldIdLst>
        </p14:section>
        <p14:section name="未命名的章節" id="{69733F66-B543-4BA6-B4DD-A117AB5A58A9}">
          <p14:sldIdLst>
            <p14:sldId id="289"/>
            <p14:sldId id="387"/>
            <p14:sldId id="386"/>
            <p14:sldId id="378"/>
            <p14:sldId id="389"/>
            <p14:sldId id="388"/>
            <p14:sldId id="290"/>
            <p14:sldId id="291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25A3E8"/>
    <a:srgbClr val="26A3EC"/>
    <a:srgbClr val="1F3DA6"/>
    <a:srgbClr val="23A3EA"/>
    <a:srgbClr val="0A6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D4011-3FB7-4DEB-BB1C-9FCB47151384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2705-554D-49C4-BCFA-1192A75A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35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83" y="-37385"/>
            <a:ext cx="12289365" cy="71387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3392" y="980729"/>
            <a:ext cx="9310059" cy="12985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3392" y="25649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4B26-2BCE-49DC-A70F-5C87557C9335}" type="datetime1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4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9782-E9FF-4557-A35A-A091F8B5C429}" type="datetime1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64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63D-90E3-4582-9BF9-3DC12ABE214E}" type="datetime1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7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" y="332656"/>
            <a:ext cx="12115649" cy="51125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3392" y="980729"/>
            <a:ext cx="9310059" cy="12985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3392" y="25649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7433-4558-EC4D-8219-134E4FB47283}" type="datetime1">
              <a:rPr lang="en-US" altLang="zh-TW" smtClean="0"/>
              <a:t>6/6/2025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615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65" y="0"/>
            <a:ext cx="1171244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1484784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780929"/>
            <a:ext cx="10972800" cy="33452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1FBB-26FF-9243-B82A-89759740D1CE}" type="datetime1">
              <a:rPr lang="en-US" altLang="zh-TW" smtClean="0"/>
              <a:t>6/6/2025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992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8CC6-DCE3-4F4A-BA57-E994F3701EA7}" type="datetime1">
              <a:rPr lang="en-US" altLang="zh-TW" smtClean="0"/>
              <a:t>6/6/2025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74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FBC9-7E31-1C47-A6BF-DC104D7D2529}" type="datetime1">
              <a:rPr lang="en-US" altLang="zh-TW" smtClean="0"/>
              <a:t>6/6/2025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6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B969-29CF-9E4C-B706-80D319E3E2ED}" type="datetime1">
              <a:rPr lang="en-US" altLang="zh-TW" smtClean="0"/>
              <a:t>6/6/2025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543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9664-1528-9A41-AE6A-09E731724318}" type="datetime1">
              <a:rPr lang="en-US" altLang="zh-TW" smtClean="0"/>
              <a:t>6/6/2025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879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0769-CA67-5844-97DF-393BCE909076}" type="datetime1">
              <a:rPr lang="en-US" altLang="zh-TW" smtClean="0"/>
              <a:t>6/6/2025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35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3CE2-2BA9-F547-AAA2-127EAD16CBA9}" type="datetime1">
              <a:rPr lang="en-US" altLang="zh-TW" smtClean="0"/>
              <a:t>6/6/2025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21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65" y="0"/>
            <a:ext cx="1171244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1484784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780929"/>
            <a:ext cx="10972800" cy="33452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A32-1E62-4A5B-9B44-8A84EC1D7BF2}" type="datetime1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037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D173-4283-6541-B655-D9A926C044D5}" type="datetime1">
              <a:rPr lang="en-US" altLang="zh-TW" smtClean="0"/>
              <a:t>6/6/2025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375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F9C3-46B3-0D48-A0B2-B6A0B60DDD72}" type="datetime1">
              <a:rPr lang="en-US" altLang="zh-TW" smtClean="0"/>
              <a:t>6/6/2025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209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6D86-8460-0C41-BE4D-67B026B3A454}" type="datetime1">
              <a:rPr lang="en-US" altLang="zh-TW" smtClean="0"/>
              <a:t>6/6/2025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16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B3A-BF2A-4DFA-8AC1-AAFDD469A7F4}" type="datetime1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54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17BE-BAE2-45E8-B619-545CF9096017}" type="datetime1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41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72B5-6EE8-48B0-ACE5-2BFD78C26ACA}" type="datetime1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64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05F-6CC8-4907-A654-986C7E7177C9}" type="datetime1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3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0EA7-86C5-4E60-A86B-AFD097075746}" type="datetime1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09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4DE-4581-412A-8AC1-98C49E163A86}" type="datetime1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6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8531-35FD-4EE7-912A-6C1E3D7B5C80}" type="datetime1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AF4D-9901-4516-9B1A-DB27C6614E45}" type="datetime1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84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9286-5ADF-D449-A1EE-C78A91790CF0}" type="datetime1">
              <a:rPr lang="en-US" altLang="zh-TW" smtClean="0"/>
              <a:t>6/6/2025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41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59496" y="5085184"/>
            <a:ext cx="6400800" cy="648072"/>
          </a:xfrm>
        </p:spPr>
        <p:txBody>
          <a:bodyPr/>
          <a:lstStyle/>
          <a:p>
            <a:r>
              <a:rPr lang="zh-TW" altLang="en-US">
                <a:latin typeface="Microsoft JhengHei"/>
                <a:ea typeface="Microsoft JhengHei"/>
              </a:rPr>
              <a:t>連訊科技服務股份有限公司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133568-BB47-4D9C-B766-B43023EF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7" y="116632"/>
            <a:ext cx="3095625" cy="80010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61A5896C-72E5-4988-9B13-2CEE88A9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1916832"/>
            <a:ext cx="7344816" cy="1082551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Microsoft JhengHei"/>
                <a:ea typeface="源石黑體 R"/>
              </a:rPr>
              <a:t>2025/06/02~2025/06/06</a:t>
            </a:r>
            <a:br>
              <a:rPr lang="en-US" altLang="zh-TW" dirty="0">
                <a:latin typeface="Microsoft JhengHei"/>
                <a:ea typeface="源石黑體 R"/>
              </a:rPr>
            </a:br>
            <a:r>
              <a:rPr lang="zh-TW" altLang="en-US" dirty="0">
                <a:solidFill>
                  <a:srgbClr val="002060"/>
                </a:solidFill>
                <a:latin typeface="Microsoft JhengHei"/>
                <a:ea typeface="Microsoft JhengHei"/>
              </a:rPr>
              <a:t>週報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45285A7-D013-4525-9E8E-B1251C02B051}"/>
              </a:ext>
            </a:extLst>
          </p:cNvPr>
          <p:cNvSpPr txBox="1">
            <a:spLocks/>
          </p:cNvSpPr>
          <p:nvPr/>
        </p:nvSpPr>
        <p:spPr>
          <a:xfrm>
            <a:off x="1271464" y="3317342"/>
            <a:ext cx="2376264" cy="108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solidFill>
                  <a:srgbClr val="002060"/>
                </a:solidFill>
                <a:latin typeface="Microsoft JhengHei"/>
                <a:ea typeface="Microsoft JhengHei"/>
              </a:rPr>
              <a:t>溫又臻</a:t>
            </a:r>
          </a:p>
        </p:txBody>
      </p:sp>
    </p:spTree>
    <p:extLst>
      <p:ext uri="{BB962C8B-B14F-4D97-AF65-F5344CB8AC3E}">
        <p14:creationId xmlns:p14="http://schemas.microsoft.com/office/powerpoint/2010/main" val="181537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99" descr="A person touching a screen with her finger&#10;&#10;Description automatically generated">
            <a:extLst>
              <a:ext uri="{FF2B5EF4-FFF2-40B4-BE49-F238E27FC236}">
                <a16:creationId xmlns:a16="http://schemas.microsoft.com/office/drawing/2014/main" id="{494145AA-E49D-7554-9571-277176512C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7"/>
          <a:stretch/>
        </p:blipFill>
        <p:spPr>
          <a:xfrm>
            <a:off x="1524000" y="1170386"/>
            <a:ext cx="9144000" cy="5714999"/>
          </a:xfrm>
          <a:prstGeom prst="rect">
            <a:avLst/>
          </a:prstGeom>
        </p:spPr>
      </p:pic>
      <p:sp>
        <p:nvSpPr>
          <p:cNvPr id="5" name="TextBox 103">
            <a:extLst>
              <a:ext uri="{FF2B5EF4-FFF2-40B4-BE49-F238E27FC236}">
                <a16:creationId xmlns:a16="http://schemas.microsoft.com/office/drawing/2014/main" id="{F66E336D-0106-3129-70E6-4F83DFE75D04}"/>
              </a:ext>
            </a:extLst>
          </p:cNvPr>
          <p:cNvSpPr txBox="1"/>
          <p:nvPr/>
        </p:nvSpPr>
        <p:spPr>
          <a:xfrm>
            <a:off x="1775521" y="6309320"/>
            <a:ext cx="3679187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dist"/>
            <a:r>
              <a:rPr lang="zh-TW" altLang="en-US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產業領域</a:t>
            </a:r>
            <a:r>
              <a:rPr lang="en-US" altLang="zh-TW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AI</a:t>
            </a:r>
            <a:r>
              <a:rPr lang="zh-TW" altLang="en-US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資訊應用</a:t>
            </a:r>
          </a:p>
        </p:txBody>
      </p:sp>
      <p:sp>
        <p:nvSpPr>
          <p:cNvPr id="6" name="TextBox 105">
            <a:extLst>
              <a:ext uri="{FF2B5EF4-FFF2-40B4-BE49-F238E27FC236}">
                <a16:creationId xmlns:a16="http://schemas.microsoft.com/office/drawing/2014/main" id="{690F4AE3-6CF2-38F6-C73E-AA72C8B70E33}"/>
              </a:ext>
            </a:extLst>
          </p:cNvPr>
          <p:cNvSpPr txBox="1"/>
          <p:nvPr/>
        </p:nvSpPr>
        <p:spPr>
          <a:xfrm>
            <a:off x="1775521" y="5301209"/>
            <a:ext cx="62264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TW" sz="44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ea typeface="源樣黑體 R" panose="020B0500000000000000" pitchFamily="34" charset="-120"/>
              </a:rPr>
              <a:t>Artificial Intelligence</a:t>
            </a:r>
            <a:endParaRPr lang="zh-TW" altLang="en-US" sz="440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ea typeface="源樣黑體 R" panose="020B0500000000000000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958928" y="2132856"/>
            <a:ext cx="3993055" cy="1298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algn="r"/>
            <a:r>
              <a:rPr lang="en-US" altLang="zh-TW">
                <a:solidFill>
                  <a:schemeClr val="accent1">
                    <a:lumMod val="75000"/>
                  </a:schemeClr>
                </a:solidFill>
                <a:latin typeface="源石黑體 R" panose="020B0500000000000000" pitchFamily="34" charset="-120"/>
                <a:ea typeface="源石黑體 R" panose="020B0500000000000000" pitchFamily="34" charset="-120"/>
              </a:rPr>
              <a:t>THANK YOU</a:t>
            </a:r>
            <a:endParaRPr lang="zh-TW" altLang="en-US">
              <a:solidFill>
                <a:schemeClr val="accent1">
                  <a:lumMod val="75000"/>
                </a:schemeClr>
              </a:solidFill>
              <a:latin typeface="源石黑體 R" panose="020B0500000000000000" pitchFamily="34" charset="-120"/>
              <a:ea typeface="源石黑體 R" panose="020B0500000000000000" pitchFamily="34" charset="-12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951B6-BBB9-8213-BF6F-815C45DC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2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23693" y="73005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本週工作項目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0209ECC-F5BD-DDFB-AD90-DDC47B760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23149"/>
              </p:ext>
            </p:extLst>
          </p:nvPr>
        </p:nvGraphicFramePr>
        <p:xfrm>
          <a:off x="923927" y="1602535"/>
          <a:ext cx="10344146" cy="14332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971766435"/>
                    </a:ext>
                  </a:extLst>
                </a:gridCol>
                <a:gridCol w="1773115">
                  <a:extLst>
                    <a:ext uri="{9D8B030D-6E8A-4147-A177-3AD203B41FA5}">
                      <a16:colId xmlns:a16="http://schemas.microsoft.com/office/drawing/2014/main" val="2838276355"/>
                    </a:ext>
                  </a:extLst>
                </a:gridCol>
                <a:gridCol w="3844250">
                  <a:extLst>
                    <a:ext uri="{9D8B030D-6E8A-4147-A177-3AD203B41FA5}">
                      <a16:colId xmlns:a16="http://schemas.microsoft.com/office/drawing/2014/main" val="679169608"/>
                    </a:ext>
                  </a:extLst>
                </a:gridCol>
                <a:gridCol w="3507581">
                  <a:extLst>
                    <a:ext uri="{9D8B030D-6E8A-4147-A177-3AD203B41FA5}">
                      <a16:colId xmlns:a16="http://schemas.microsoft.com/office/drawing/2014/main" val="3698902928"/>
                    </a:ext>
                  </a:extLst>
                </a:gridCol>
              </a:tblGrid>
              <a:tr h="31601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項次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專案名稱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dirty="0">
                          <a:latin typeface="Microsoft JhengHei"/>
                          <a:ea typeface="Microsoft JhengHei"/>
                        </a:rPr>
                        <a:t>進度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說明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07071"/>
                  </a:ext>
                </a:extLst>
              </a:tr>
              <a:tr h="107983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dirty="0">
                          <a:latin typeface="Microsoft JhengHei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綠建築知識系統</a:t>
                      </a:r>
                      <a:b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</a:b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  <a:t>38</a:t>
                      </a: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小時）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優化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SPO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三元組的擷取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嘗試使用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LLM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做三元組的擷取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LLM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去做實體詞篩檢以及知識單元三元組的擷取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91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2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E9367-E422-ED74-4732-10EA65E69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971FD7-C51C-8B1D-3252-DE5505B3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D779C02-6CBD-4B75-ADFB-65A507B2DFC2}"/>
              </a:ext>
            </a:extLst>
          </p:cNvPr>
          <p:cNvSpPr txBox="1"/>
          <p:nvPr/>
        </p:nvSpPr>
        <p:spPr>
          <a:xfrm>
            <a:off x="3172969" y="5652740"/>
            <a:ext cx="459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Gemini-2.0-flash</a:t>
            </a:r>
            <a:r>
              <a:rPr lang="zh-TW" altLang="en-US" sz="2000" dirty="0"/>
              <a:t>擷取的知識單元三元組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7B90AC-0019-509E-54ED-F443EAB76112}"/>
              </a:ext>
            </a:extLst>
          </p:cNvPr>
          <p:cNvSpPr txBox="1"/>
          <p:nvPr/>
        </p:nvSpPr>
        <p:spPr>
          <a:xfrm>
            <a:off x="9584009" y="3501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5368D9-A6BA-C33A-CBBE-EB8170C8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527048"/>
            <a:ext cx="9317763" cy="382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8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A0D5B-D5F8-ABBC-2FA2-BB09B2EEF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0B0A3A-69F9-E840-80DA-D845BCB4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ACDB19D-DC79-0641-18AF-9A15E506FC54}"/>
              </a:ext>
            </a:extLst>
          </p:cNvPr>
          <p:cNvSpPr txBox="1"/>
          <p:nvPr/>
        </p:nvSpPr>
        <p:spPr>
          <a:xfrm>
            <a:off x="9584009" y="32226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69E772-FA3F-8F02-8B11-12FCEA13A580}"/>
              </a:ext>
            </a:extLst>
          </p:cNvPr>
          <p:cNvSpPr txBox="1"/>
          <p:nvPr/>
        </p:nvSpPr>
        <p:spPr>
          <a:xfrm>
            <a:off x="3570578" y="5760720"/>
            <a:ext cx="351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GPT-4o</a:t>
            </a:r>
            <a:r>
              <a:rPr lang="zh-TW" altLang="en-US" sz="2000" dirty="0"/>
              <a:t>擷取的知識單元三元組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8A7EDE2-B2C1-F57B-CECE-9EBD8BF3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49" b="3735"/>
          <a:stretch>
            <a:fillRect/>
          </a:stretch>
        </p:blipFill>
        <p:spPr>
          <a:xfrm>
            <a:off x="676656" y="1097280"/>
            <a:ext cx="10497312" cy="44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9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2879-72AA-A138-482D-EA15E8692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FBCC68-196D-3587-F8B1-DDDEB804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A519AA-19A1-50CC-085C-9ADC8F4A15A4}"/>
              </a:ext>
            </a:extLst>
          </p:cNvPr>
          <p:cNvSpPr txBox="1"/>
          <p:nvPr/>
        </p:nvSpPr>
        <p:spPr>
          <a:xfrm>
            <a:off x="3924197" y="5580478"/>
            <a:ext cx="41042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Grok3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擷取的知識單元三元組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2B47A3-D162-290D-A37E-B33ABAD0353A}"/>
              </a:ext>
            </a:extLst>
          </p:cNvPr>
          <p:cNvSpPr txBox="1"/>
          <p:nvPr/>
        </p:nvSpPr>
        <p:spPr>
          <a:xfrm>
            <a:off x="9584009" y="3501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15B2FF0-FB7D-234C-9CE0-28E03462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649028"/>
            <a:ext cx="10067543" cy="364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1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FEF0B-96A9-8581-0142-74B12DD3B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6CCFA4-2036-17B2-1DFA-9D2455F2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EC9BFBE-836C-FAFA-3131-F761F7661CB4}"/>
              </a:ext>
            </a:extLst>
          </p:cNvPr>
          <p:cNvSpPr txBox="1"/>
          <p:nvPr/>
        </p:nvSpPr>
        <p:spPr>
          <a:xfrm>
            <a:off x="7010400" y="1790963"/>
            <a:ext cx="481340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Gemini-2.0-flash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是我使用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Jason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輸出給我的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txt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檔案串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API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，把句子一句一句傳給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Gemini-2.0-flash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，並對模型做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prompt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做知識單元三元組的擷取，不過因為我使用免費版，所以限制很多，這會導致句子識別會花很多時間，譬如幾分鐘才能識別幾個句子，甚至這個月免費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token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用完了，就得等到下個月，所以只是先使用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Demo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看看效果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2E10917-1A60-D4A4-2D38-F75E5640C057}"/>
              </a:ext>
            </a:extLst>
          </p:cNvPr>
          <p:cNvSpPr txBox="1"/>
          <p:nvPr/>
        </p:nvSpPr>
        <p:spPr>
          <a:xfrm>
            <a:off x="9584009" y="3501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410DE0-E7C6-0066-B973-684E25F30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838"/>
            <a:ext cx="7010400" cy="551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9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ACC5F-E4F5-094F-213E-AE3F005D2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DAE05E-8B47-A69D-0145-0B8F7652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56998A-DA07-E49A-A8C4-7F742772D341}"/>
              </a:ext>
            </a:extLst>
          </p:cNvPr>
          <p:cNvSpPr txBox="1"/>
          <p:nvPr/>
        </p:nvSpPr>
        <p:spPr>
          <a:xfrm>
            <a:off x="1959022" y="5670711"/>
            <a:ext cx="762498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上圖為各個模型的收費狀況</a:t>
            </a:r>
            <a:br>
              <a:rPr lang="en-US" altLang="zh-TW" sz="2000" dirty="0">
                <a:latin typeface="Microsoft JhengHei"/>
                <a:ea typeface="Microsoft JhengHei"/>
                <a:cs typeface="Calibri"/>
              </a:rPr>
            </a:b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目前自己使用效果感覺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Grok&gt;GPT-4o&gt;Gemini-2.5&gt;Gemini2.0</a:t>
            </a:r>
            <a:endParaRPr lang="zh-TW" altLang="en-US" sz="2000" dirty="0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3BFF025-1F5D-AE02-810E-192C118CB0F7}"/>
              </a:ext>
            </a:extLst>
          </p:cNvPr>
          <p:cNvSpPr txBox="1"/>
          <p:nvPr/>
        </p:nvSpPr>
        <p:spPr>
          <a:xfrm>
            <a:off x="9584009" y="3501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AA97CE-F92F-BF76-EF65-2E36C043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423"/>
          <a:stretch>
            <a:fillRect/>
          </a:stretch>
        </p:blipFill>
        <p:spPr>
          <a:xfrm>
            <a:off x="1564733" y="1297178"/>
            <a:ext cx="8678486" cy="408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5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773160" y="69269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下週預計工作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F2CBC1-B674-2A01-418A-1614C7147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21830"/>
              </p:ext>
            </p:extLst>
          </p:nvPr>
        </p:nvGraphicFramePr>
        <p:xfrm>
          <a:off x="911424" y="1746026"/>
          <a:ext cx="10369152" cy="1323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16099954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7757162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1899287349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674107275"/>
                    </a:ext>
                  </a:extLst>
                </a:gridCol>
              </a:tblGrid>
              <a:tr h="409439"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項次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專案名稱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進度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67927"/>
                  </a:ext>
                </a:extLst>
              </a:tr>
              <a:tr h="4094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icrosoft JhengHei"/>
                        </a:rPr>
                        <a:t>1</a:t>
                      </a:r>
                      <a:endParaRPr lang="zh-TW" altLang="en-US" dirty="0">
                        <a:latin typeface="Microsoft Jheng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綠建築知識系統</a:t>
                      </a:r>
                      <a:endParaRPr lang="zh-TW" altLang="en-US" dirty="0">
                        <a:latin typeface="Microsoft JhengHei"/>
                        <a:ea typeface="Microsoft Jheng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使用自定義的句法依存來擷取知識單元三元組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使用自定義的句法依存來擷取知識單元三元組比較差異效果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  <a:p>
                      <a:pPr marL="0" lvl="0" indent="0" algn="l">
                        <a:buNone/>
                      </a:pPr>
                      <a:endParaRPr lang="en-US" altLang="zh-TW" dirty="0">
                        <a:latin typeface="Microsoft JhengHei"/>
                        <a:ea typeface="Microsoft JhengHe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08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79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773160" y="69269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需協助的項目</a:t>
            </a:r>
          </a:p>
        </p:txBody>
      </p:sp>
      <p:sp>
        <p:nvSpPr>
          <p:cNvPr id="20" name="矩形 19"/>
          <p:cNvSpPr/>
          <p:nvPr/>
        </p:nvSpPr>
        <p:spPr>
          <a:xfrm>
            <a:off x="911424" y="1744355"/>
            <a:ext cx="10801200" cy="4974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8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279</Words>
  <Application>Microsoft Office PowerPoint</Application>
  <PresentationFormat>寬螢幕</PresentationFormat>
  <Paragraphs>46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Arial,Sans-Serif</vt:lpstr>
      <vt:lpstr>微軟正黑體</vt:lpstr>
      <vt:lpstr>微軟正黑體</vt:lpstr>
      <vt:lpstr>源石黑體 R</vt:lpstr>
      <vt:lpstr>源樣黑體 R</vt:lpstr>
      <vt:lpstr>Agency FB</vt:lpstr>
      <vt:lpstr>Arial</vt:lpstr>
      <vt:lpstr>Calibri</vt:lpstr>
      <vt:lpstr>Office 佈景主題</vt:lpstr>
      <vt:lpstr>1_Office 佈景主題</vt:lpstr>
      <vt:lpstr>2025/06/02~2025/06/06 週報</vt:lpstr>
      <vt:lpstr>本週工作項目</vt:lpstr>
      <vt:lpstr>PowerPoint 簡報</vt:lpstr>
      <vt:lpstr>PowerPoint 簡報</vt:lpstr>
      <vt:lpstr>PowerPoint 簡報</vt:lpstr>
      <vt:lpstr>PowerPoint 簡報</vt:lpstr>
      <vt:lpstr>PowerPoint 簡報</vt:lpstr>
      <vt:lpstr>下週預計工作</vt:lpstr>
      <vt:lpstr>需協助的項目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Annie</dc:creator>
  <cp:lastModifiedBy>AI LEGEND</cp:lastModifiedBy>
  <cp:revision>2731</cp:revision>
  <dcterms:created xsi:type="dcterms:W3CDTF">2022-10-18T08:29:06Z</dcterms:created>
  <dcterms:modified xsi:type="dcterms:W3CDTF">2025-06-06T09:13:07Z</dcterms:modified>
</cp:coreProperties>
</file>