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91" r:id="rId2"/>
    <p:sldId id="293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296" r:id="rId13"/>
    <p:sldId id="309" r:id="rId14"/>
    <p:sldId id="310" r:id="rId15"/>
    <p:sldId id="311" r:id="rId16"/>
    <p:sldId id="313" r:id="rId17"/>
    <p:sldId id="306" r:id="rId18"/>
    <p:sldId id="307" r:id="rId19"/>
    <p:sldId id="312" r:id="rId20"/>
    <p:sldId id="308" r:id="rId21"/>
    <p:sldId id="292" r:id="rId22"/>
  </p:sldIdLst>
  <p:sldSz cx="9144000" cy="6858000" type="screen4x3"/>
  <p:notesSz cx="6858000" cy="96869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60000"/>
    <a:srgbClr val="680000"/>
    <a:srgbClr val="FF66CC"/>
    <a:srgbClr val="FF6699"/>
    <a:srgbClr val="00CC66"/>
    <a:srgbClr val="C0C0C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4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0BEE110-E94C-41FB-9A6B-8517CE010C7C}" type="datetimeFigureOut">
              <a:rPr lang="zh-TW" altLang="en-US"/>
              <a:pPr>
                <a:defRPr/>
              </a:pPr>
              <a:t>2025/3/20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08063" y="727075"/>
            <a:ext cx="4841875" cy="363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600575"/>
            <a:ext cx="5486400" cy="4359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20115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9201150"/>
            <a:ext cx="2971800" cy="4841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9B0D4B4-0943-4F55-A363-C2BFCDF96FA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498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19050"/>
            <a:ext cx="9159876" cy="689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接點 4"/>
          <p:cNvCxnSpPr/>
          <p:nvPr userDrawn="1"/>
        </p:nvCxnSpPr>
        <p:spPr>
          <a:xfrm flipV="1">
            <a:off x="234950" y="3551593"/>
            <a:ext cx="5564188" cy="635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 userDrawn="1"/>
        </p:nvCxnSpPr>
        <p:spPr>
          <a:xfrm flipV="1">
            <a:off x="301625" y="3501008"/>
            <a:ext cx="5427663" cy="9525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 userDrawn="1"/>
        </p:nvCxnSpPr>
        <p:spPr>
          <a:xfrm>
            <a:off x="1290315" y="6064512"/>
            <a:ext cx="3641725" cy="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 userDrawn="1"/>
        </p:nvCxnSpPr>
        <p:spPr>
          <a:xfrm>
            <a:off x="1361753" y="6022975"/>
            <a:ext cx="350361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1321358" y="4376057"/>
            <a:ext cx="969" cy="1673121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>
            <a:off x="1361753" y="4441825"/>
            <a:ext cx="0" cy="1584325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副標題 2"/>
          <p:cNvSpPr>
            <a:spLocks noGrp="1"/>
          </p:cNvSpPr>
          <p:nvPr>
            <p:ph type="subTitle" idx="1"/>
          </p:nvPr>
        </p:nvSpPr>
        <p:spPr>
          <a:xfrm>
            <a:off x="1524340" y="4679998"/>
            <a:ext cx="3335692" cy="1197274"/>
          </a:xfrm>
          <a:effectLst>
            <a:glow rad="63500">
              <a:schemeClr val="bg1">
                <a:alpha val="40000"/>
              </a:schemeClr>
            </a:glow>
          </a:effectLst>
        </p:spPr>
        <p:txBody>
          <a:bodyPr>
            <a:normAutofit/>
          </a:bodyPr>
          <a:lstStyle>
            <a:lvl1pPr marL="0" indent="0" algn="l" defTabSz="914400" rtl="0" eaLnBrk="0" latinLnBrk="0" hangingPunct="0">
              <a:lnSpc>
                <a:spcPct val="100000"/>
              </a:lnSpc>
              <a:spcBef>
                <a:spcPts val="300"/>
              </a:spcBef>
              <a:buClr>
                <a:srgbClr val="3333CC"/>
              </a:buClr>
              <a:buSzPct val="75000"/>
              <a:buFont typeface="Wingdings" pitchFamily="2" charset="2"/>
              <a:buNone/>
              <a:defRPr kumimoji="0" lang="zh-TW" altLang="en-US" sz="20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itchFamily="34" charset="0"/>
                <a:ea typeface="微軟正黑體" pitchFamily="34" charset="-120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3" name="標題 1"/>
          <p:cNvSpPr>
            <a:spLocks noGrp="1"/>
          </p:cNvSpPr>
          <p:nvPr>
            <p:ph type="ctrTitle"/>
          </p:nvPr>
        </p:nvSpPr>
        <p:spPr>
          <a:xfrm>
            <a:off x="251520" y="2568895"/>
            <a:ext cx="5536051" cy="500065"/>
          </a:xfrm>
        </p:spPr>
        <p:txBody>
          <a:bodyPr>
            <a:noAutofit/>
          </a:bodyPr>
          <a:lstStyle>
            <a:lvl1pPr marL="0" indent="0" algn="ctr">
              <a:defRPr lang="zh-TW" altLang="en-US" sz="4000" b="1" kern="1200" baseline="0" dirty="0">
                <a:solidFill>
                  <a:srgbClr val="0000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微軟正黑體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78705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19050"/>
            <a:ext cx="9159876" cy="689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版面配置區 29"/>
          <p:cNvSpPr txBox="1">
            <a:spLocks/>
          </p:cNvSpPr>
          <p:nvPr userDrawn="1"/>
        </p:nvSpPr>
        <p:spPr>
          <a:xfrm>
            <a:off x="250824" y="3611563"/>
            <a:ext cx="5568951" cy="568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2800" dirty="0">
                <a:solidFill>
                  <a:prstClr val="black"/>
                </a:solidFill>
              </a:rPr>
              <a:t>Thank you</a:t>
            </a:r>
            <a:endParaRPr kumimoji="0" lang="zh-TW" altLang="en-US" sz="2800" dirty="0">
              <a:solidFill>
                <a:prstClr val="black"/>
              </a:solidFill>
            </a:endParaRPr>
          </a:p>
        </p:txBody>
      </p:sp>
      <p:sp>
        <p:nvSpPr>
          <p:cNvPr id="14" name="標題 1"/>
          <p:cNvSpPr txBox="1">
            <a:spLocks/>
          </p:cNvSpPr>
          <p:nvPr userDrawn="1"/>
        </p:nvSpPr>
        <p:spPr>
          <a:xfrm>
            <a:off x="251520" y="2852937"/>
            <a:ext cx="5547617" cy="60064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zh-TW" altLang="en-US" sz="3600" b="1" kern="1200" baseline="0" dirty="0">
                <a:solidFill>
                  <a:srgbClr val="0000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微軟正黑體" pitchFamily="34" charset="-120"/>
                <a:cs typeface="+mn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76"/>
                </a:solidFill>
                <a:latin typeface="Calibri" pitchFamily="34" charset="0"/>
                <a:ea typeface="微軟正黑體" pitchFamily="34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76"/>
                </a:solidFill>
                <a:latin typeface="Calibri" pitchFamily="34" charset="0"/>
                <a:ea typeface="微軟正黑體" pitchFamily="34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76"/>
                </a:solidFill>
                <a:latin typeface="Calibri" pitchFamily="34" charset="0"/>
                <a:ea typeface="微軟正黑體" pitchFamily="34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76"/>
                </a:solidFill>
                <a:latin typeface="Calibri" pitchFamily="34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76"/>
                </a:solidFill>
                <a:latin typeface="Calibri" pitchFamily="34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76"/>
                </a:solidFill>
                <a:latin typeface="Calibri" pitchFamily="34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76"/>
                </a:solidFill>
                <a:latin typeface="Calibri" pitchFamily="34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00076"/>
                </a:solidFill>
                <a:latin typeface="Calibri" pitchFamily="34" charset="0"/>
                <a:ea typeface="微軟正黑體" pitchFamily="34" charset="-120"/>
              </a:defRPr>
            </a:lvl9pPr>
          </a:lstStyle>
          <a:p>
            <a:r>
              <a:rPr lang="zh-TW" altLang="en-US" sz="3600" dirty="0"/>
              <a:t>謝謝您的聆聽</a:t>
            </a:r>
          </a:p>
        </p:txBody>
      </p:sp>
      <p:cxnSp>
        <p:nvCxnSpPr>
          <p:cNvPr id="12" name="直線接點 11"/>
          <p:cNvCxnSpPr/>
          <p:nvPr userDrawn="1"/>
        </p:nvCxnSpPr>
        <p:spPr>
          <a:xfrm flipV="1">
            <a:off x="234950" y="3551593"/>
            <a:ext cx="5564188" cy="635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 userDrawn="1"/>
        </p:nvCxnSpPr>
        <p:spPr>
          <a:xfrm flipV="1">
            <a:off x="301625" y="3501008"/>
            <a:ext cx="5427663" cy="9525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56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19050"/>
            <a:ext cx="9159876" cy="689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標題 1"/>
          <p:cNvSpPr>
            <a:spLocks noGrp="1"/>
          </p:cNvSpPr>
          <p:nvPr>
            <p:ph type="ctrTitle"/>
          </p:nvPr>
        </p:nvSpPr>
        <p:spPr>
          <a:xfrm>
            <a:off x="251521" y="44624"/>
            <a:ext cx="5547617" cy="720080"/>
          </a:xfrm>
        </p:spPr>
        <p:txBody>
          <a:bodyPr lIns="0" rIns="0"/>
          <a:lstStyle>
            <a:lvl1pPr algn="ctr">
              <a:defRPr lang="zh-TW" altLang="en-US" sz="3600" b="1" kern="1200" baseline="0" dirty="0">
                <a:solidFill>
                  <a:srgbClr val="0000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微軟正黑體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251520" y="1052736"/>
            <a:ext cx="5424488" cy="3887788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cxnSp>
        <p:nvCxnSpPr>
          <p:cNvPr id="12" name="直線接點 11"/>
          <p:cNvCxnSpPr/>
          <p:nvPr userDrawn="1"/>
        </p:nvCxnSpPr>
        <p:spPr>
          <a:xfrm flipV="1">
            <a:off x="225425" y="811312"/>
            <a:ext cx="5564188" cy="635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 userDrawn="1"/>
        </p:nvCxnSpPr>
        <p:spPr>
          <a:xfrm flipV="1">
            <a:off x="301625" y="764704"/>
            <a:ext cx="5427663" cy="9525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54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19050"/>
            <a:ext cx="9159876" cy="689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標題 1"/>
          <p:cNvSpPr>
            <a:spLocks noGrp="1"/>
          </p:cNvSpPr>
          <p:nvPr>
            <p:ph type="ctrTitle"/>
          </p:nvPr>
        </p:nvSpPr>
        <p:spPr>
          <a:xfrm>
            <a:off x="251521" y="2828925"/>
            <a:ext cx="5547617" cy="633984"/>
          </a:xfrm>
        </p:spPr>
        <p:txBody>
          <a:bodyPr lIns="0" rIns="0" anchor="ctr"/>
          <a:lstStyle>
            <a:lvl1pPr algn="ctr">
              <a:defRPr lang="zh-TW" altLang="en-US" sz="3600" b="1" kern="1200" baseline="0" dirty="0">
                <a:solidFill>
                  <a:srgbClr val="0000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微軟正黑體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6" name="直線接點 5"/>
          <p:cNvCxnSpPr/>
          <p:nvPr userDrawn="1"/>
        </p:nvCxnSpPr>
        <p:spPr>
          <a:xfrm flipV="1">
            <a:off x="234950" y="3551593"/>
            <a:ext cx="5564188" cy="635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 flipV="1">
            <a:off x="301625" y="3501008"/>
            <a:ext cx="5427663" cy="9525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88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橢圓 5"/>
          <p:cNvSpPr/>
          <p:nvPr userDrawn="1"/>
        </p:nvSpPr>
        <p:spPr>
          <a:xfrm flipH="1">
            <a:off x="7913688" y="6084888"/>
            <a:ext cx="252412" cy="252412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7" name="橢圓 6"/>
          <p:cNvSpPr/>
          <p:nvPr userDrawn="1"/>
        </p:nvSpPr>
        <p:spPr>
          <a:xfrm flipH="1">
            <a:off x="7651750" y="6184900"/>
            <a:ext cx="179388" cy="17938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293166" y="809698"/>
            <a:ext cx="8543707" cy="698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395288" y="765175"/>
            <a:ext cx="8320087" cy="635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文字版面配置區 6"/>
          <p:cNvSpPr>
            <a:spLocks noGrp="1"/>
          </p:cNvSpPr>
          <p:nvPr>
            <p:ph type="body" sz="quarter" idx="14"/>
          </p:nvPr>
        </p:nvSpPr>
        <p:spPr>
          <a:xfrm>
            <a:off x="201216" y="6525344"/>
            <a:ext cx="2642592" cy="216024"/>
          </a:xfrm>
        </p:spPr>
        <p:txBody>
          <a:bodyPr lIns="72000" rIns="72000" anchor="ctr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0" name="標題 1"/>
          <p:cNvSpPr>
            <a:spLocks noGrp="1"/>
          </p:cNvSpPr>
          <p:nvPr>
            <p:ph type="title"/>
          </p:nvPr>
        </p:nvSpPr>
        <p:spPr>
          <a:xfrm>
            <a:off x="-23149" y="44625"/>
            <a:ext cx="9167149" cy="720080"/>
          </a:xfr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zh-TW" altLang="en-US" sz="3000" b="1" kern="1200" baseline="0" dirty="0">
                <a:solidFill>
                  <a:srgbClr val="0000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微軟正黑體" pitchFamily="34" charset="-120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5" name="內容版面配置區 6"/>
          <p:cNvSpPr>
            <a:spLocks noGrp="1"/>
          </p:cNvSpPr>
          <p:nvPr>
            <p:ph sz="quarter" idx="13"/>
          </p:nvPr>
        </p:nvSpPr>
        <p:spPr>
          <a:xfrm>
            <a:off x="294953" y="990600"/>
            <a:ext cx="4136312" cy="52467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baseline="0"/>
            </a:lvl1pPr>
            <a:lvl2pPr marL="742950" indent="-28575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l"/>
              <a:defRPr sz="2000" baseline="0"/>
            </a:lvl2pPr>
            <a:lvl3pPr>
              <a:lnSpc>
                <a:spcPct val="100000"/>
              </a:lnSpc>
              <a:spcBef>
                <a:spcPts val="600"/>
              </a:spcBef>
              <a:defRPr baseline="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6" name="內容版面配置區 6"/>
          <p:cNvSpPr>
            <a:spLocks noGrp="1"/>
          </p:cNvSpPr>
          <p:nvPr>
            <p:ph sz="quarter" idx="15"/>
          </p:nvPr>
        </p:nvSpPr>
        <p:spPr>
          <a:xfrm>
            <a:off x="4684160" y="980729"/>
            <a:ext cx="4136312" cy="5240658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baseline="0"/>
            </a:lvl1pPr>
            <a:lvl2pPr marL="742950" indent="-28575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l"/>
              <a:defRPr sz="2000" baseline="0"/>
            </a:lvl2pPr>
            <a:lvl3pPr>
              <a:lnSpc>
                <a:spcPct val="100000"/>
              </a:lnSpc>
              <a:spcBef>
                <a:spcPts val="600"/>
              </a:spcBef>
              <a:defRPr baseline="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6"/>
          </p:nvPr>
        </p:nvSpPr>
        <p:spPr>
          <a:xfrm>
            <a:off x="4139953" y="6361113"/>
            <a:ext cx="755898" cy="365125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defRPr lang="zh-TW" altLang="en-US" sz="1400" b="1" kern="1200" smtClean="0">
                <a:ln>
                  <a:solidFill>
                    <a:srgbClr val="1F497D">
                      <a:lumMod val="20000"/>
                      <a:lumOff val="80000"/>
                    </a:srgbClr>
                  </a:solidFill>
                </a:ln>
                <a:solidFill>
                  <a:prstClr val="white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+mj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0169A679-DD0E-4285-AF74-A3ACA8440D68}" type="slidenum">
              <a:rPr lang="en-US" altLang="zh-TW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3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 userDrawn="1"/>
        </p:nvSpPr>
        <p:spPr>
          <a:xfrm flipH="1">
            <a:off x="7913688" y="6084888"/>
            <a:ext cx="252412" cy="252412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6" name="橢圓 5"/>
          <p:cNvSpPr/>
          <p:nvPr userDrawn="1"/>
        </p:nvSpPr>
        <p:spPr>
          <a:xfrm flipH="1">
            <a:off x="7651750" y="6184900"/>
            <a:ext cx="179388" cy="17938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21" name="標題 1"/>
          <p:cNvSpPr>
            <a:spLocks noGrp="1"/>
          </p:cNvSpPr>
          <p:nvPr>
            <p:ph type="title"/>
          </p:nvPr>
        </p:nvSpPr>
        <p:spPr>
          <a:xfrm>
            <a:off x="-11574" y="44625"/>
            <a:ext cx="9155574" cy="720080"/>
          </a:xfr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zh-TW" altLang="en-US" sz="3000" b="1" kern="1200" baseline="0" dirty="0">
                <a:solidFill>
                  <a:srgbClr val="0000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微軟正黑體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2" name="文字版面配置區 6"/>
          <p:cNvSpPr>
            <a:spLocks noGrp="1"/>
          </p:cNvSpPr>
          <p:nvPr>
            <p:ph type="body" sz="quarter" idx="14"/>
          </p:nvPr>
        </p:nvSpPr>
        <p:spPr>
          <a:xfrm>
            <a:off x="201216" y="6525344"/>
            <a:ext cx="2642592" cy="216024"/>
          </a:xfrm>
        </p:spPr>
        <p:txBody>
          <a:bodyPr lIns="72000" rIns="72000" anchor="ctr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內容版面配置區 6"/>
          <p:cNvSpPr>
            <a:spLocks noGrp="1"/>
          </p:cNvSpPr>
          <p:nvPr>
            <p:ph sz="quarter" idx="13"/>
          </p:nvPr>
        </p:nvSpPr>
        <p:spPr>
          <a:xfrm>
            <a:off x="291715" y="980728"/>
            <a:ext cx="8522676" cy="525656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baseline="0"/>
            </a:lvl1pPr>
            <a:lvl2pPr marL="742950" indent="-28575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l"/>
              <a:defRPr sz="2000" baseline="0"/>
            </a:lvl2pPr>
            <a:lvl3pPr>
              <a:lnSpc>
                <a:spcPct val="100000"/>
              </a:lnSpc>
              <a:spcBef>
                <a:spcPts val="600"/>
              </a:spcBef>
              <a:defRPr baseline="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6"/>
          </p:nvPr>
        </p:nvSpPr>
        <p:spPr>
          <a:xfrm>
            <a:off x="4139953" y="6361113"/>
            <a:ext cx="755898" cy="365125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defRPr lang="zh-TW" altLang="en-US" sz="1400" b="1" kern="1200" smtClean="0">
                <a:ln>
                  <a:solidFill>
                    <a:srgbClr val="1F497D">
                      <a:lumMod val="20000"/>
                      <a:lumOff val="80000"/>
                    </a:srgbClr>
                  </a:solidFill>
                </a:ln>
                <a:solidFill>
                  <a:prstClr val="white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+mj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0169A679-DD0E-4285-AF74-A3ACA8440D68}" type="slidenum">
              <a:rPr lang="en-US" altLang="zh-TW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3" name="直線接點 12"/>
          <p:cNvCxnSpPr/>
          <p:nvPr userDrawn="1"/>
        </p:nvCxnSpPr>
        <p:spPr>
          <a:xfrm>
            <a:off x="293166" y="809698"/>
            <a:ext cx="8543707" cy="698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 userDrawn="1"/>
        </p:nvCxnSpPr>
        <p:spPr>
          <a:xfrm>
            <a:off x="395288" y="765175"/>
            <a:ext cx="8320087" cy="635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7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46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7" name="橢圓 6"/>
          <p:cNvSpPr/>
          <p:nvPr userDrawn="1"/>
        </p:nvSpPr>
        <p:spPr>
          <a:xfrm flipH="1">
            <a:off x="7913688" y="6084888"/>
            <a:ext cx="252412" cy="252412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8" name="橢圓 7"/>
          <p:cNvSpPr/>
          <p:nvPr userDrawn="1"/>
        </p:nvSpPr>
        <p:spPr>
          <a:xfrm flipH="1">
            <a:off x="7651750" y="6184900"/>
            <a:ext cx="179388" cy="17938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21" name="標題 1"/>
          <p:cNvSpPr>
            <a:spLocks noGrp="1"/>
          </p:cNvSpPr>
          <p:nvPr>
            <p:ph type="title" hasCustomPrompt="1"/>
          </p:nvPr>
        </p:nvSpPr>
        <p:spPr>
          <a:xfrm>
            <a:off x="-11575" y="44623"/>
            <a:ext cx="9155575" cy="956609"/>
          </a:xfrm>
        </p:spPr>
        <p:txBody>
          <a:bodyPr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zh-TW" altLang="en-US" sz="3000" b="1" kern="1200" baseline="0" dirty="0">
                <a:solidFill>
                  <a:srgbClr val="0000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微軟正黑體" pitchFamily="34" charset="-120"/>
                <a:cs typeface="+mn-cs"/>
              </a:defRPr>
            </a:lvl1pPr>
          </a:lstStyle>
          <a:p>
            <a:r>
              <a:rPr lang="zh-TW" altLang="en-US" dirty="0"/>
              <a:t>按一下</a:t>
            </a:r>
            <a:br>
              <a:rPr lang="en-US" altLang="zh-TW" dirty="0"/>
            </a:br>
            <a:r>
              <a:rPr lang="zh-TW" altLang="en-US" dirty="0"/>
              <a:t>以編輯母片標題樣式</a:t>
            </a:r>
          </a:p>
        </p:txBody>
      </p:sp>
      <p:sp>
        <p:nvSpPr>
          <p:cNvPr id="19" name="文字版面配置區 6"/>
          <p:cNvSpPr>
            <a:spLocks noGrp="1"/>
          </p:cNvSpPr>
          <p:nvPr>
            <p:ph type="body" sz="quarter" idx="14"/>
          </p:nvPr>
        </p:nvSpPr>
        <p:spPr>
          <a:xfrm>
            <a:off x="201216" y="6525344"/>
            <a:ext cx="2642592" cy="216024"/>
          </a:xfrm>
        </p:spPr>
        <p:txBody>
          <a:bodyPr lIns="72000" rIns="72000" anchor="ctr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內容版面配置區 6"/>
          <p:cNvSpPr>
            <a:spLocks noGrp="1"/>
          </p:cNvSpPr>
          <p:nvPr>
            <p:ph sz="quarter" idx="13"/>
          </p:nvPr>
        </p:nvSpPr>
        <p:spPr>
          <a:xfrm>
            <a:off x="291715" y="1219140"/>
            <a:ext cx="4184592" cy="5018148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baseline="0"/>
            </a:lvl1pPr>
            <a:lvl2pPr marL="742950" indent="-28575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l"/>
              <a:defRPr sz="2000" baseline="0"/>
            </a:lvl2pPr>
            <a:lvl3pPr>
              <a:lnSpc>
                <a:spcPct val="100000"/>
              </a:lnSpc>
              <a:spcBef>
                <a:spcPts val="600"/>
              </a:spcBef>
              <a:defRPr baseline="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20" name="內容版面配置區 6"/>
          <p:cNvSpPr>
            <a:spLocks noGrp="1"/>
          </p:cNvSpPr>
          <p:nvPr>
            <p:ph sz="quarter" idx="15"/>
          </p:nvPr>
        </p:nvSpPr>
        <p:spPr>
          <a:xfrm>
            <a:off x="4612152" y="1219200"/>
            <a:ext cx="4191606" cy="5002186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baseline="0"/>
            </a:lvl1pPr>
            <a:lvl2pPr marL="742950" indent="-28575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l"/>
              <a:defRPr sz="2000" baseline="0"/>
            </a:lvl2pPr>
            <a:lvl3pPr>
              <a:lnSpc>
                <a:spcPct val="100000"/>
              </a:lnSpc>
              <a:spcBef>
                <a:spcPts val="600"/>
              </a:spcBef>
              <a:defRPr baseline="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4" name="投影片編號版面配置區 5"/>
          <p:cNvSpPr>
            <a:spLocks noGrp="1"/>
          </p:cNvSpPr>
          <p:nvPr>
            <p:ph type="sldNum" sz="quarter" idx="16"/>
          </p:nvPr>
        </p:nvSpPr>
        <p:spPr>
          <a:xfrm>
            <a:off x="4139953" y="6361113"/>
            <a:ext cx="755898" cy="365125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defRPr lang="zh-TW" altLang="en-US" sz="1400" b="1" kern="1200" smtClean="0">
                <a:ln>
                  <a:solidFill>
                    <a:srgbClr val="1F497D">
                      <a:lumMod val="20000"/>
                      <a:lumOff val="80000"/>
                    </a:srgbClr>
                  </a:solidFill>
                </a:ln>
                <a:solidFill>
                  <a:prstClr val="white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+mj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0169A679-DD0E-4285-AF74-A3ACA8440D68}" type="slidenum">
              <a:rPr lang="en-US" altLang="zh-TW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93166" y="1045756"/>
            <a:ext cx="8543707" cy="698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 userDrawn="1"/>
        </p:nvCxnSpPr>
        <p:spPr>
          <a:xfrm>
            <a:off x="395288" y="1001233"/>
            <a:ext cx="8320087" cy="635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84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 userDrawn="1"/>
        </p:nvSpPr>
        <p:spPr>
          <a:xfrm flipH="1">
            <a:off x="7913688" y="6084888"/>
            <a:ext cx="252412" cy="252412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6" name="橢圓 5"/>
          <p:cNvSpPr/>
          <p:nvPr userDrawn="1"/>
        </p:nvSpPr>
        <p:spPr>
          <a:xfrm flipH="1">
            <a:off x="7651750" y="6184900"/>
            <a:ext cx="179388" cy="17938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15" name="標題 1"/>
          <p:cNvSpPr>
            <a:spLocks noGrp="1"/>
          </p:cNvSpPr>
          <p:nvPr>
            <p:ph type="title" hasCustomPrompt="1"/>
          </p:nvPr>
        </p:nvSpPr>
        <p:spPr>
          <a:xfrm>
            <a:off x="-11575" y="44623"/>
            <a:ext cx="9155575" cy="956609"/>
          </a:xfrm>
        </p:spPr>
        <p:txBody>
          <a:bodyPr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zh-TW" altLang="en-US" sz="3000" b="1" kern="1200" baseline="0" dirty="0">
                <a:solidFill>
                  <a:srgbClr val="0000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微軟正黑體" pitchFamily="34" charset="-120"/>
                <a:cs typeface="+mn-cs"/>
              </a:defRPr>
            </a:lvl1pPr>
          </a:lstStyle>
          <a:p>
            <a:r>
              <a:rPr lang="zh-TW" altLang="en-US" dirty="0"/>
              <a:t>按一下</a:t>
            </a:r>
            <a:br>
              <a:rPr lang="en-US" altLang="zh-TW" dirty="0"/>
            </a:br>
            <a:r>
              <a:rPr lang="zh-TW" altLang="en-US" dirty="0"/>
              <a:t>以編輯母片標題樣式</a:t>
            </a:r>
          </a:p>
        </p:txBody>
      </p:sp>
      <p:sp>
        <p:nvSpPr>
          <p:cNvPr id="24" name="文字版面配置區 6"/>
          <p:cNvSpPr>
            <a:spLocks noGrp="1"/>
          </p:cNvSpPr>
          <p:nvPr>
            <p:ph type="body" sz="quarter" idx="14"/>
          </p:nvPr>
        </p:nvSpPr>
        <p:spPr>
          <a:xfrm>
            <a:off x="201216" y="6525344"/>
            <a:ext cx="2642592" cy="216024"/>
          </a:xfrm>
        </p:spPr>
        <p:txBody>
          <a:bodyPr lIns="72000" rIns="72000" anchor="ctr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內容版面配置區 6"/>
          <p:cNvSpPr>
            <a:spLocks noGrp="1"/>
          </p:cNvSpPr>
          <p:nvPr>
            <p:ph sz="quarter" idx="13"/>
          </p:nvPr>
        </p:nvSpPr>
        <p:spPr>
          <a:xfrm>
            <a:off x="291714" y="1219200"/>
            <a:ext cx="8528757" cy="5018088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baseline="0"/>
            </a:lvl1pPr>
            <a:lvl2pPr marL="742950" indent="-28575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l"/>
              <a:defRPr sz="2000" baseline="0"/>
            </a:lvl2pPr>
            <a:lvl3pPr>
              <a:lnSpc>
                <a:spcPct val="100000"/>
              </a:lnSpc>
              <a:spcBef>
                <a:spcPts val="600"/>
              </a:spcBef>
              <a:defRPr baseline="0"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6"/>
          </p:nvPr>
        </p:nvSpPr>
        <p:spPr>
          <a:xfrm>
            <a:off x="4139953" y="6361113"/>
            <a:ext cx="755898" cy="365125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defRPr lang="zh-TW" altLang="en-US" sz="1400" b="1" kern="1200" smtClean="0">
                <a:ln>
                  <a:solidFill>
                    <a:srgbClr val="1F497D">
                      <a:lumMod val="20000"/>
                      <a:lumOff val="80000"/>
                    </a:srgbClr>
                  </a:solidFill>
                </a:ln>
                <a:solidFill>
                  <a:prstClr val="white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+mj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0169A679-DD0E-4285-AF74-A3ACA8440D68}" type="slidenum">
              <a:rPr lang="en-US" altLang="zh-TW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4" name="直線接點 13"/>
          <p:cNvCxnSpPr/>
          <p:nvPr userDrawn="1"/>
        </p:nvCxnSpPr>
        <p:spPr>
          <a:xfrm>
            <a:off x="293166" y="1045756"/>
            <a:ext cx="8543707" cy="698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 userDrawn="1"/>
        </p:nvCxnSpPr>
        <p:spPr>
          <a:xfrm>
            <a:off x="395288" y="1001233"/>
            <a:ext cx="8320087" cy="635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46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5" name="橢圓 4"/>
          <p:cNvSpPr/>
          <p:nvPr userDrawn="1"/>
        </p:nvSpPr>
        <p:spPr>
          <a:xfrm flipH="1">
            <a:off x="7913688" y="6084888"/>
            <a:ext cx="252412" cy="252412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6" name="橢圓 5"/>
          <p:cNvSpPr/>
          <p:nvPr userDrawn="1"/>
        </p:nvSpPr>
        <p:spPr>
          <a:xfrm flipH="1">
            <a:off x="7651750" y="6184900"/>
            <a:ext cx="179388" cy="17938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-23149" y="46039"/>
            <a:ext cx="9167149" cy="718666"/>
          </a:xfrm>
        </p:spPr>
        <p:txBody>
          <a:bodyPr/>
          <a:lstStyle>
            <a:lvl1pPr marL="0" algn="ctr" defTabSz="914400" rtl="0" eaLnBrk="1" latinLnBrk="0" hangingPunct="1">
              <a:spcBef>
                <a:spcPct val="0"/>
              </a:spcBef>
              <a:buNone/>
              <a:defRPr lang="zh-TW" altLang="en-US" sz="3000" b="1" kern="1200" baseline="0" dirty="0">
                <a:solidFill>
                  <a:srgbClr val="0000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微軟正黑體" pitchFamily="34" charset="-120"/>
                <a:cs typeface="+mn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1" name="文字版面配置區 6"/>
          <p:cNvSpPr>
            <a:spLocks noGrp="1"/>
          </p:cNvSpPr>
          <p:nvPr>
            <p:ph type="body" sz="quarter" idx="14"/>
          </p:nvPr>
        </p:nvSpPr>
        <p:spPr>
          <a:xfrm>
            <a:off x="201216" y="6525344"/>
            <a:ext cx="2642592" cy="216024"/>
          </a:xfrm>
        </p:spPr>
        <p:txBody>
          <a:bodyPr lIns="72000" rIns="72000" anchor="ctr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16"/>
          </p:nvPr>
        </p:nvSpPr>
        <p:spPr>
          <a:xfrm>
            <a:off x="4139953" y="6361113"/>
            <a:ext cx="755898" cy="365125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defRPr lang="zh-TW" altLang="en-US" sz="1400" b="1" kern="1200" smtClean="0">
                <a:ln>
                  <a:solidFill>
                    <a:srgbClr val="1F497D">
                      <a:lumMod val="20000"/>
                      <a:lumOff val="80000"/>
                    </a:srgbClr>
                  </a:solidFill>
                </a:ln>
                <a:solidFill>
                  <a:prstClr val="white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+mj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0169A679-DD0E-4285-AF74-A3ACA8440D68}" type="slidenum">
              <a:rPr lang="en-US" altLang="zh-TW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3" name="直線接點 12"/>
          <p:cNvCxnSpPr/>
          <p:nvPr userDrawn="1"/>
        </p:nvCxnSpPr>
        <p:spPr>
          <a:xfrm>
            <a:off x="293166" y="809698"/>
            <a:ext cx="8543707" cy="6980"/>
          </a:xfrm>
          <a:prstGeom prst="line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 userDrawn="1"/>
        </p:nvCxnSpPr>
        <p:spPr>
          <a:xfrm>
            <a:off x="395288" y="765175"/>
            <a:ext cx="8320087" cy="635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91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763713" y="490538"/>
            <a:ext cx="5616575" cy="5665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7" name="橢圓 6"/>
          <p:cNvSpPr/>
          <p:nvPr userDrawn="1"/>
        </p:nvSpPr>
        <p:spPr>
          <a:xfrm flipH="1">
            <a:off x="7913688" y="6084888"/>
            <a:ext cx="252412" cy="252412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8" name="橢圓 7"/>
          <p:cNvSpPr/>
          <p:nvPr userDrawn="1"/>
        </p:nvSpPr>
        <p:spPr>
          <a:xfrm flipH="1">
            <a:off x="7651750" y="6184900"/>
            <a:ext cx="179388" cy="179388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1451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lang="zh-TW" altLang="en-US" sz="2400" b="1" kern="1200" baseline="0" dirty="0">
                <a:solidFill>
                  <a:srgbClr val="0000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微軟正黑體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1451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81451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lang="zh-TW" altLang="en-US" sz="1800" b="1" kern="1200" baseline="0" dirty="0" smtClean="0">
                <a:ln w="50800"/>
                <a:solidFill>
                  <a:schemeClr val="tx1"/>
                </a:solidFill>
                <a:latin typeface="Calibri" pitchFamily="34" charset="0"/>
                <a:ea typeface="微軟正黑體" pitchFamily="34" charset="-120"/>
                <a:cs typeface="Verdan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22" name="文字版面配置區 6"/>
          <p:cNvSpPr>
            <a:spLocks noGrp="1"/>
          </p:cNvSpPr>
          <p:nvPr>
            <p:ph type="body" sz="quarter" idx="14"/>
          </p:nvPr>
        </p:nvSpPr>
        <p:spPr>
          <a:xfrm>
            <a:off x="201216" y="6525344"/>
            <a:ext cx="2642592" cy="216024"/>
          </a:xfrm>
        </p:spPr>
        <p:txBody>
          <a:bodyPr lIns="72000" rIns="72000" anchor="ctr"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6"/>
          </p:nvPr>
        </p:nvSpPr>
        <p:spPr>
          <a:xfrm>
            <a:off x="4139953" y="6361113"/>
            <a:ext cx="755898" cy="365125"/>
          </a:xfrm>
          <a:prstGeom prst="rect">
            <a:avLst/>
          </a:prstGeom>
        </p:spPr>
        <p:txBody>
          <a:bodyPr anchor="ctr"/>
          <a:lstStyle>
            <a:lvl1pPr marL="0" algn="ctr" defTabSz="914400" rtl="0" eaLnBrk="1" latinLnBrk="0" hangingPunct="1">
              <a:defRPr lang="zh-TW" altLang="en-US" sz="1400" b="1" kern="1200" smtClean="0">
                <a:ln>
                  <a:solidFill>
                    <a:srgbClr val="1F497D">
                      <a:lumMod val="20000"/>
                      <a:lumOff val="80000"/>
                    </a:srgbClr>
                  </a:solidFill>
                </a:ln>
                <a:solidFill>
                  <a:prstClr val="white"/>
                </a:solidFill>
                <a:effectLst>
                  <a:glow rad="101600">
                    <a:schemeClr val="tx1">
                      <a:lumMod val="75000"/>
                      <a:lumOff val="25000"/>
                      <a:alpha val="40000"/>
                    </a:schemeClr>
                  </a:glow>
                </a:effectLst>
                <a:latin typeface="+mj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pPr>
              <a:defRPr/>
            </a:pPr>
            <a:fld id="{0169A679-DD0E-4285-AF74-A3ACA8440D68}" type="slidenum">
              <a:rPr lang="en-US" altLang="zh-TW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6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  <a:endParaRPr lang="en-US" altLang="zh-TW"/>
          </a:p>
          <a:p>
            <a:pPr lvl="4"/>
            <a:r>
              <a:rPr lang="zh-TW" altLang="en-US"/>
              <a:t>第一層</a:t>
            </a:r>
          </a:p>
          <a:p>
            <a:pPr lvl="2"/>
            <a:r>
              <a:rPr lang="zh-TW" altLang="en-US"/>
              <a:t>第二層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lang="zh-TW" altLang="en-US" sz="3000" b="1" kern="1200" dirty="0">
          <a:solidFill>
            <a:srgbClr val="00007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微軟正黑體" pitchFamily="34" charset="-120"/>
          <a:cs typeface="+mn-cs"/>
        </a:defRPr>
      </a:lvl1pPr>
      <a:lvl2pPr algn="ctr" rtl="0" fontAlgn="base">
        <a:spcBef>
          <a:spcPct val="0"/>
        </a:spcBef>
        <a:spcAft>
          <a:spcPct val="0"/>
        </a:spcAft>
        <a:defRPr sz="3000" b="1">
          <a:solidFill>
            <a:srgbClr val="000076"/>
          </a:solidFill>
          <a:latin typeface="Calibri" pitchFamily="34" charset="0"/>
          <a:ea typeface="微軟正黑體" pitchFamily="34" charset="-120"/>
        </a:defRPr>
      </a:lvl2pPr>
      <a:lvl3pPr algn="ctr" rtl="0" fontAlgn="base">
        <a:spcBef>
          <a:spcPct val="0"/>
        </a:spcBef>
        <a:spcAft>
          <a:spcPct val="0"/>
        </a:spcAft>
        <a:defRPr sz="3000" b="1">
          <a:solidFill>
            <a:srgbClr val="000076"/>
          </a:solidFill>
          <a:latin typeface="Calibri" pitchFamily="34" charset="0"/>
          <a:ea typeface="微軟正黑體" pitchFamily="34" charset="-120"/>
        </a:defRPr>
      </a:lvl3pPr>
      <a:lvl4pPr algn="ctr" rtl="0" fontAlgn="base">
        <a:spcBef>
          <a:spcPct val="0"/>
        </a:spcBef>
        <a:spcAft>
          <a:spcPct val="0"/>
        </a:spcAft>
        <a:defRPr sz="3000" b="1">
          <a:solidFill>
            <a:srgbClr val="000076"/>
          </a:solidFill>
          <a:latin typeface="Calibri" pitchFamily="34" charset="0"/>
          <a:ea typeface="微軟正黑體" pitchFamily="34" charset="-120"/>
        </a:defRPr>
      </a:lvl4pPr>
      <a:lvl5pPr algn="ctr" rtl="0" fontAlgn="base">
        <a:spcBef>
          <a:spcPct val="0"/>
        </a:spcBef>
        <a:spcAft>
          <a:spcPct val="0"/>
        </a:spcAft>
        <a:defRPr sz="3000" b="1">
          <a:solidFill>
            <a:srgbClr val="000076"/>
          </a:solidFill>
          <a:latin typeface="Calibri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000076"/>
          </a:solidFill>
          <a:latin typeface="Calibri" pitchFamily="34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000076"/>
          </a:solidFill>
          <a:latin typeface="Calibri" pitchFamily="34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000076"/>
          </a:solidFill>
          <a:latin typeface="Calibri" pitchFamily="34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000076"/>
          </a:solidFill>
          <a:latin typeface="Calibri" pitchFamily="34" charset="0"/>
          <a:ea typeface="微軟正黑體" pitchFamily="34" charset="-120"/>
        </a:defRPr>
      </a:lvl9pPr>
    </p:titleStyle>
    <p:bodyStyle>
      <a:lvl1pPr marL="342900" indent="-342900" algn="l" rtl="0" fontAlgn="base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 lang="zh-TW" altLang="en-US" sz="2400" b="1" kern="1200" dirty="0">
          <a:ln w="50800"/>
          <a:solidFill>
            <a:schemeClr val="tx1"/>
          </a:solidFill>
          <a:latin typeface="Calibri" pitchFamily="34" charset="0"/>
          <a:ea typeface="微軟正黑體" pitchFamily="34" charset="-120"/>
          <a:cs typeface="Verdana" pitchFamily="34" charset="0"/>
        </a:defRPr>
      </a:lvl1pPr>
      <a:lvl2pPr marL="742950" indent="-285750" algn="l" rtl="0" fontAlgn="base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lang="zh-TW" altLang="en-US" sz="2000" b="1" kern="1200" dirty="0">
          <a:ln w="50800"/>
          <a:solidFill>
            <a:schemeClr val="tx1"/>
          </a:solidFill>
          <a:latin typeface="Calibri" pitchFamily="34" charset="0"/>
          <a:ea typeface="微軟正黑體" pitchFamily="34" charset="-120"/>
          <a:cs typeface="Verdana" pitchFamily="34" charset="0"/>
        </a:defRPr>
      </a:lvl2pPr>
      <a:lvl3pPr marL="1260475" indent="-185738" algn="l" rtl="0" fontAlgn="base">
        <a:lnSpc>
          <a:spcPct val="150000"/>
        </a:lnSpc>
        <a:spcBef>
          <a:spcPct val="20000"/>
        </a:spcBef>
        <a:spcAft>
          <a:spcPct val="0"/>
        </a:spcAft>
        <a:buFont typeface="Verdana" pitchFamily="34" charset="0"/>
        <a:buChar char="•"/>
        <a:defRPr lang="zh-TW" altLang="en-US" sz="1600" b="1" kern="1200" dirty="0">
          <a:ln w="50800"/>
          <a:solidFill>
            <a:schemeClr val="tx1"/>
          </a:solidFill>
          <a:latin typeface="Calibri" pitchFamily="34" charset="0"/>
          <a:ea typeface="微軟正黑體" pitchFamily="34" charset="-120"/>
          <a:cs typeface="Verdana" pitchFamily="34" charset="0"/>
        </a:defRPr>
      </a:lvl3pPr>
      <a:lvl4pPr marL="1600200" indent="-228600" algn="l" rtl="0" fontAlgn="base">
        <a:lnSpc>
          <a:spcPct val="150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lang="zh-TW" altLang="en-US" sz="2400" b="1" kern="1200" dirty="0">
          <a:ln w="50800"/>
          <a:solidFill>
            <a:schemeClr val="tx1"/>
          </a:solidFill>
          <a:latin typeface="Calibri" pitchFamily="34" charset="0"/>
          <a:ea typeface="微軟正黑體" pitchFamily="34" charset="-120"/>
          <a:cs typeface="Verdana" pitchFamily="34" charset="0"/>
        </a:defRPr>
      </a:lvl4pPr>
      <a:lvl5pPr marL="803275" indent="-260350" algn="l" rtl="0" fontAlgn="base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lang="zh-TW" altLang="en-US" sz="2000" b="1" kern="1200" dirty="0">
          <a:ln w="50800"/>
          <a:solidFill>
            <a:schemeClr val="tx1"/>
          </a:solidFill>
          <a:latin typeface="Calibri" pitchFamily="34" charset="0"/>
          <a:ea typeface="微軟正黑體" pitchFamily="34" charset="-12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Reporter :  </a:t>
            </a:r>
            <a:r>
              <a:rPr lang="zh-TW" altLang="en-US" dirty="0"/>
              <a:t>溫又臻</a:t>
            </a:r>
            <a:r>
              <a:rPr lang="en-US" altLang="zh-TW" dirty="0"/>
              <a:t>(Leon)</a:t>
            </a:r>
          </a:p>
          <a:p>
            <a:r>
              <a:rPr lang="en-US" altLang="zh-TW" dirty="0"/>
              <a:t>SBU/Div. :  </a:t>
            </a:r>
            <a:r>
              <a:rPr lang="zh-TW" altLang="en-US" dirty="0"/>
              <a:t>旭德廠區</a:t>
            </a:r>
            <a:r>
              <a:rPr lang="en-US" altLang="zh-TW" dirty="0"/>
              <a:t>/</a:t>
            </a:r>
            <a:r>
              <a:rPr lang="zh-TW" altLang="en-US" dirty="0"/>
              <a:t>資通訊處</a:t>
            </a:r>
            <a:endParaRPr lang="en-US" altLang="zh-TW" dirty="0"/>
          </a:p>
          <a:p>
            <a:r>
              <a:rPr lang="en-US" altLang="zh-TW" dirty="0"/>
              <a:t>Date         :  Feb. 11, 2025</a:t>
            </a:r>
          </a:p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57F23225-34B2-C004-DEED-C912C2275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AI</a:t>
            </a:r>
            <a:r>
              <a:rPr lang="zh-TW" altLang="en-US" dirty="0"/>
              <a:t>模型加速收斂的方法</a:t>
            </a:r>
          </a:p>
        </p:txBody>
      </p:sp>
    </p:spTree>
    <p:extLst>
      <p:ext uri="{BB962C8B-B14F-4D97-AF65-F5344CB8AC3E}">
        <p14:creationId xmlns:p14="http://schemas.microsoft.com/office/powerpoint/2010/main" val="29555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680BBE-DBB2-999F-7929-566A9C42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i="0" dirty="0">
                <a:effectLst/>
                <a:latin typeface="Segoe WPC"/>
              </a:rPr>
              <a:t>減少過擬合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B8D41D-0B7E-E46C-4A52-69EBB90B32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AD05C5-E58B-B9FE-E1D8-88EC8AA591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169A679-DD0E-4285-AF74-A3ACA8440D68}" type="slidenum">
              <a:rPr lang="en-US" altLang="zh-TW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75B688-A274-8658-3049-BD2519F33B7A}"/>
              </a:ext>
            </a:extLst>
          </p:cNvPr>
          <p:cNvSpPr txBox="1"/>
          <p:nvPr/>
        </p:nvSpPr>
        <p:spPr>
          <a:xfrm>
            <a:off x="107504" y="893033"/>
            <a:ext cx="89289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zh-TW" altLang="en-US" b="0" i="0" dirty="0">
                <a:effectLst/>
                <a:latin typeface="+mn-ea"/>
                <a:ea typeface="+mn-ea"/>
              </a:rPr>
              <a:t>減少過擬合是提高</a:t>
            </a:r>
            <a:r>
              <a:rPr lang="en-US" altLang="zh-TW" b="0" i="0" dirty="0">
                <a:effectLst/>
                <a:latin typeface="+mn-ea"/>
                <a:ea typeface="+mn-ea"/>
              </a:rPr>
              <a:t>AI</a:t>
            </a:r>
            <a:r>
              <a:rPr lang="zh-TW" altLang="en-US" b="0" i="0" dirty="0">
                <a:effectLst/>
                <a:latin typeface="+mn-ea"/>
                <a:ea typeface="+mn-ea"/>
              </a:rPr>
              <a:t>模型泛化能力的重要步驟，過擬合會導致模型在訓練數據上表現良好，但在未見過的測試數據上表現不佳。以下是幾種常見的減少過擬合的方法：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+mn-ea"/>
                <a:ea typeface="+mn-ea"/>
              </a:rPr>
              <a:t>正則化（</a:t>
            </a:r>
            <a:r>
              <a:rPr lang="en-US" altLang="zh-TW" b="1" i="0" dirty="0">
                <a:effectLst/>
                <a:latin typeface="+mn-ea"/>
                <a:ea typeface="+mn-ea"/>
              </a:rPr>
              <a:t>Regularization</a:t>
            </a:r>
            <a:r>
              <a:rPr lang="zh-TW" altLang="en-US" b="1" i="0" dirty="0">
                <a:effectLst/>
                <a:latin typeface="+mn-ea"/>
                <a:ea typeface="+mn-ea"/>
              </a:rPr>
              <a:t>）</a:t>
            </a:r>
            <a:r>
              <a:rPr lang="zh-TW" altLang="en-US" b="0" i="0" dirty="0">
                <a:effectLst/>
                <a:latin typeface="+mn-ea"/>
                <a:ea typeface="+mn-ea"/>
              </a:rPr>
              <a:t>：</a:t>
            </a:r>
          </a:p>
          <a:p>
            <a:pPr marL="800100" lvl="1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TW" b="1" i="0" dirty="0">
                <a:effectLst/>
                <a:latin typeface="+mn-ea"/>
                <a:ea typeface="+mn-ea"/>
              </a:rPr>
              <a:t>L2</a:t>
            </a:r>
            <a:r>
              <a:rPr lang="zh-TW" altLang="en-US" b="1" i="0" dirty="0">
                <a:effectLst/>
                <a:latin typeface="+mn-ea"/>
                <a:ea typeface="+mn-ea"/>
              </a:rPr>
              <a:t>正則化（權重衰減）</a:t>
            </a:r>
            <a:r>
              <a:rPr lang="zh-TW" altLang="en-US" b="0" i="0" dirty="0">
                <a:effectLst/>
                <a:latin typeface="+mn-ea"/>
                <a:ea typeface="+mn-ea"/>
              </a:rPr>
              <a:t>：在損失函數中加入權重的平方和，防止權重過大。</a:t>
            </a:r>
          </a:p>
          <a:p>
            <a:pPr marL="800100" lvl="1" indent="-342900" algn="l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altLang="zh-TW" b="1" i="0" dirty="0">
                <a:effectLst/>
                <a:latin typeface="+mn-ea"/>
                <a:ea typeface="+mn-ea"/>
              </a:rPr>
              <a:t>L1</a:t>
            </a:r>
            <a:r>
              <a:rPr lang="zh-TW" altLang="en-US" b="1" i="0" dirty="0">
                <a:effectLst/>
                <a:latin typeface="+mn-ea"/>
                <a:ea typeface="+mn-ea"/>
              </a:rPr>
              <a:t>正則化</a:t>
            </a:r>
            <a:r>
              <a:rPr lang="zh-TW" altLang="en-US" b="0" i="0" dirty="0">
                <a:effectLst/>
                <a:latin typeface="+mn-ea"/>
                <a:ea typeface="+mn-ea"/>
              </a:rPr>
              <a:t>：在損失函數中加入權重的絕對值和，促進稀疏性。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>
                <a:effectLst/>
                <a:latin typeface="+mn-ea"/>
                <a:ea typeface="+mn-ea"/>
              </a:rPr>
              <a:t>Dropout</a:t>
            </a:r>
            <a:r>
              <a:rPr lang="zh-TW" altLang="en-US" b="0" i="0" dirty="0">
                <a:effectLst/>
                <a:latin typeface="+mn-ea"/>
                <a:ea typeface="+mn-ea"/>
              </a:rPr>
              <a:t>：</a:t>
            </a:r>
          </a:p>
          <a:p>
            <a:pPr lvl="1" algn="l">
              <a:spcBef>
                <a:spcPts val="1200"/>
              </a:spcBef>
              <a:spcAft>
                <a:spcPts val="1200"/>
              </a:spcAft>
            </a:pPr>
            <a:r>
              <a:rPr lang="zh-TW" altLang="en-US" b="0" i="0" dirty="0">
                <a:effectLst/>
                <a:latin typeface="+mn-ea"/>
                <a:ea typeface="+mn-ea"/>
              </a:rPr>
              <a:t>在訓練過程中隨機丟棄一部分神經元，防止神經元之間過度依賴。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+mn-ea"/>
                <a:ea typeface="+mn-ea"/>
              </a:rPr>
              <a:t>早停（</a:t>
            </a:r>
            <a:r>
              <a:rPr lang="en-US" altLang="zh-TW" b="1" i="0" dirty="0">
                <a:effectLst/>
                <a:latin typeface="+mn-ea"/>
                <a:ea typeface="+mn-ea"/>
              </a:rPr>
              <a:t>Early Stopping</a:t>
            </a:r>
            <a:r>
              <a:rPr lang="zh-TW" altLang="en-US" b="1" i="0" dirty="0">
                <a:effectLst/>
                <a:latin typeface="+mn-ea"/>
                <a:ea typeface="+mn-ea"/>
              </a:rPr>
              <a:t>）</a:t>
            </a:r>
            <a:r>
              <a:rPr lang="zh-TW" altLang="en-US" b="0" i="0" dirty="0">
                <a:effectLst/>
                <a:latin typeface="+mn-ea"/>
                <a:ea typeface="+mn-ea"/>
              </a:rPr>
              <a:t>：</a:t>
            </a:r>
          </a:p>
          <a:p>
            <a:pPr lvl="1" algn="l">
              <a:spcBef>
                <a:spcPts val="1200"/>
              </a:spcBef>
              <a:spcAft>
                <a:spcPts val="1200"/>
              </a:spcAft>
            </a:pPr>
            <a:r>
              <a:rPr lang="zh-TW" altLang="en-US" b="0" i="0" dirty="0">
                <a:effectLst/>
                <a:latin typeface="+mn-ea"/>
                <a:ea typeface="+mn-ea"/>
              </a:rPr>
              <a:t>在驗證集性能不再提升時提前停止訓練，防止模型在訓練數據上過度擬合</a:t>
            </a:r>
            <a:r>
              <a:rPr lang="zh-TW" altLang="en-US" sz="1600" b="0" i="0" dirty="0">
                <a:effectLst/>
                <a:latin typeface="+mn-ea"/>
                <a:ea typeface="+mn-ea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+mn-ea"/>
                <a:ea typeface="+mn-ea"/>
              </a:rPr>
              <a:t>減少模型複雜度</a:t>
            </a:r>
            <a:r>
              <a:rPr lang="zh-TW" altLang="en-US" b="0" i="0" dirty="0">
                <a:effectLst/>
                <a:latin typeface="+mn-ea"/>
                <a:ea typeface="+mn-ea"/>
              </a:rPr>
              <a:t>：</a:t>
            </a:r>
          </a:p>
          <a:p>
            <a:pPr lvl="1" algn="l"/>
            <a:r>
              <a:rPr lang="zh-TW" altLang="en-US" b="0" i="0" dirty="0">
                <a:effectLst/>
                <a:latin typeface="+mn-ea"/>
                <a:ea typeface="+mn-ea"/>
              </a:rPr>
              <a:t>通過減少模型的層數或每層的神經元數量，降低模型的複雜度，從而減少過擬合的風險。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+mn-ea"/>
                <a:ea typeface="+mn-ea"/>
              </a:rPr>
              <a:t>增加訓練數據</a:t>
            </a:r>
            <a:r>
              <a:rPr lang="zh-TW" altLang="en-US" b="0" i="0" dirty="0">
                <a:effectLst/>
                <a:latin typeface="+mn-ea"/>
                <a:ea typeface="+mn-ea"/>
              </a:rPr>
              <a:t>：</a:t>
            </a:r>
          </a:p>
          <a:p>
            <a:pPr lvl="1" algn="l"/>
            <a:r>
              <a:rPr lang="zh-TW" altLang="en-US" b="0" i="0" dirty="0">
                <a:effectLst/>
                <a:latin typeface="+mn-ea"/>
                <a:ea typeface="+mn-ea"/>
              </a:rPr>
              <a:t>通過收集更多的訓練數據，增加模型的訓練樣本量，從而提高模型的泛化能力。</a:t>
            </a:r>
          </a:p>
        </p:txBody>
      </p:sp>
      <p:sp>
        <p:nvSpPr>
          <p:cNvPr id="6" name="動作按鈕: 移至首頁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7475DE1-BC1E-DC8A-A5E1-880674ABEC64}"/>
              </a:ext>
            </a:extLst>
          </p:cNvPr>
          <p:cNvSpPr/>
          <p:nvPr/>
        </p:nvSpPr>
        <p:spPr>
          <a:xfrm>
            <a:off x="8460432" y="5676872"/>
            <a:ext cx="576064" cy="627857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9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63FDC-3187-97A8-6ED0-D01258AC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i="0" dirty="0">
                <a:effectLst/>
                <a:latin typeface="Segoe WPC"/>
              </a:rPr>
              <a:t>分布式訓練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349AA3-748B-2C1E-34C2-90A00A00A6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C14185-F034-06AD-F79D-4242B8CFCE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169A679-DD0E-4285-AF74-A3ACA8440D68}" type="slidenum">
              <a:rPr lang="en-US" altLang="zh-TW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7BFF48C-E34A-9DFF-D33E-EA150F26DD2C}"/>
              </a:ext>
            </a:extLst>
          </p:cNvPr>
          <p:cNvSpPr txBox="1"/>
          <p:nvPr/>
        </p:nvSpPr>
        <p:spPr>
          <a:xfrm>
            <a:off x="323529" y="1124744"/>
            <a:ext cx="856895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zh-TW" altLang="en-US" b="0" i="0" dirty="0">
                <a:effectLst/>
                <a:latin typeface="+mn-ea"/>
                <a:ea typeface="+mn-ea"/>
              </a:rPr>
              <a:t>分布式訓練是一種技術，用於加速深度學習模型的訓練過程，特別是當訓練數據量大或模型非常複雜時。通過將訓練過程分佈到多個計算節點（如多個</a:t>
            </a:r>
            <a:r>
              <a:rPr lang="en-US" altLang="zh-TW" b="0" i="0" dirty="0">
                <a:effectLst/>
                <a:latin typeface="+mn-ea"/>
                <a:ea typeface="+mn-ea"/>
              </a:rPr>
              <a:t>GPU</a:t>
            </a:r>
            <a:r>
              <a:rPr lang="zh-TW" altLang="en-US" b="0" i="0" dirty="0">
                <a:effectLst/>
                <a:latin typeface="+mn-ea"/>
                <a:ea typeface="+mn-ea"/>
              </a:rPr>
              <a:t>或多個機器）上，可以顯著縮短訓練時間。以下是幾種常見的分布式訓練方法：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+mn-ea"/>
                <a:ea typeface="+mn-ea"/>
              </a:rPr>
              <a:t>數據並行（</a:t>
            </a:r>
            <a:r>
              <a:rPr lang="en-US" altLang="zh-TW" b="1" i="0" dirty="0">
                <a:effectLst/>
                <a:latin typeface="+mn-ea"/>
                <a:ea typeface="+mn-ea"/>
              </a:rPr>
              <a:t>Data Parallelism</a:t>
            </a:r>
            <a:r>
              <a:rPr lang="zh-TW" altLang="en-US" b="1" i="0" dirty="0">
                <a:effectLst/>
                <a:latin typeface="+mn-ea"/>
                <a:ea typeface="+mn-ea"/>
              </a:rPr>
              <a:t>）</a:t>
            </a:r>
            <a:r>
              <a:rPr lang="zh-TW" altLang="en-US" b="0" i="0" dirty="0">
                <a:effectLst/>
                <a:latin typeface="+mn-ea"/>
                <a:ea typeface="+mn-ea"/>
              </a:rPr>
              <a:t>：</a:t>
            </a:r>
          </a:p>
          <a:p>
            <a:pPr lvl="1" algn="l"/>
            <a:r>
              <a:rPr lang="zh-TW" altLang="en-US" b="0" i="0" dirty="0">
                <a:effectLst/>
                <a:latin typeface="+mn-ea"/>
                <a:ea typeface="+mn-ea"/>
              </a:rPr>
              <a:t>將訓練數據分成多個子集，並行地在多個計算節點上進行訓練。每個節點計算其子集上的梯度，然後將梯度彙總並更新模型參數。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+mn-ea"/>
                <a:ea typeface="+mn-ea"/>
              </a:rPr>
              <a:t>模型並行（</a:t>
            </a:r>
            <a:r>
              <a:rPr lang="en-US" altLang="zh-TW" b="1" i="0" dirty="0">
                <a:effectLst/>
                <a:latin typeface="+mn-ea"/>
                <a:ea typeface="+mn-ea"/>
              </a:rPr>
              <a:t>Model Parallelism</a:t>
            </a:r>
            <a:r>
              <a:rPr lang="zh-TW" altLang="en-US" b="1" i="0" dirty="0">
                <a:effectLst/>
                <a:latin typeface="+mn-ea"/>
                <a:ea typeface="+mn-ea"/>
              </a:rPr>
              <a:t>）</a:t>
            </a:r>
            <a:r>
              <a:rPr lang="zh-TW" altLang="en-US" b="0" i="0" dirty="0">
                <a:effectLst/>
                <a:latin typeface="+mn-ea"/>
                <a:ea typeface="+mn-ea"/>
              </a:rPr>
              <a:t>：</a:t>
            </a:r>
          </a:p>
          <a:p>
            <a:pPr lvl="1" algn="l"/>
            <a:r>
              <a:rPr lang="zh-TW" altLang="en-US" b="0" i="0" dirty="0">
                <a:effectLst/>
                <a:latin typeface="+mn-ea"/>
                <a:ea typeface="+mn-ea"/>
              </a:rPr>
              <a:t>將模型的不同部分分佈到不同的計算節點上，每個節點只計算模型的一部分。這種方法適用於非常大的模型，無法在單個計算節點上訓練。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+mn-ea"/>
                <a:ea typeface="+mn-ea"/>
              </a:rPr>
              <a:t>混合並行（</a:t>
            </a:r>
            <a:r>
              <a:rPr lang="en-US" altLang="zh-TW" b="1" i="0" dirty="0">
                <a:effectLst/>
                <a:latin typeface="+mn-ea"/>
                <a:ea typeface="+mn-ea"/>
              </a:rPr>
              <a:t>Hybrid Parallelism</a:t>
            </a:r>
            <a:r>
              <a:rPr lang="zh-TW" altLang="en-US" b="1" i="0" dirty="0">
                <a:effectLst/>
                <a:latin typeface="+mn-ea"/>
                <a:ea typeface="+mn-ea"/>
              </a:rPr>
              <a:t>）</a:t>
            </a:r>
            <a:r>
              <a:rPr lang="zh-TW" altLang="en-US" b="0" i="0" dirty="0">
                <a:effectLst/>
                <a:latin typeface="+mn-ea"/>
                <a:ea typeface="+mn-ea"/>
              </a:rPr>
              <a:t>：</a:t>
            </a:r>
          </a:p>
          <a:p>
            <a:pPr lvl="1" algn="l"/>
            <a:r>
              <a:rPr lang="zh-TW" altLang="en-US" b="0" i="0" dirty="0">
                <a:effectLst/>
                <a:latin typeface="+mn-ea"/>
                <a:ea typeface="+mn-ea"/>
              </a:rPr>
              <a:t>結合數據並行和模型並行，將數據和模型同時分佈到多個計算節點上，以充分利用計算資源。</a:t>
            </a:r>
          </a:p>
          <a:p>
            <a:endParaRPr lang="zh-TW" altLang="en-US" dirty="0"/>
          </a:p>
        </p:txBody>
      </p:sp>
      <p:sp>
        <p:nvSpPr>
          <p:cNvPr id="6" name="動作按鈕: 移至首頁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62DAFFA-0DD4-97B9-3617-E2630115F6B5}"/>
              </a:ext>
            </a:extLst>
          </p:cNvPr>
          <p:cNvSpPr/>
          <p:nvPr/>
        </p:nvSpPr>
        <p:spPr>
          <a:xfrm>
            <a:off x="8460432" y="5676872"/>
            <a:ext cx="576064" cy="627857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4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30B1F-3727-07CD-3915-289085CF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資料打亂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1FCF1A-7D0E-B07A-552A-1DD174B6CF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B29B31-D400-805D-B6C4-E439A52B2F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169A679-DD0E-4285-AF74-A3ACA8440D68}" type="slidenum">
              <a:rPr lang="en-US" altLang="zh-TW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0667FA-06C0-145C-053C-955C3C5D4EC6}"/>
              </a:ext>
            </a:extLst>
          </p:cNvPr>
          <p:cNvSpPr txBox="1"/>
          <p:nvPr/>
        </p:nvSpPr>
        <p:spPr>
          <a:xfrm>
            <a:off x="341438" y="980728"/>
            <a:ext cx="8352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effectLst/>
                <a:latin typeface="+mn-ea"/>
                <a:ea typeface="+mn-ea"/>
              </a:rPr>
              <a:t>在訓練機器學習模型時</a:t>
            </a:r>
            <a:r>
              <a:rPr lang="zh-TW" altLang="en-US" dirty="0">
                <a:latin typeface="+mn-ea"/>
                <a:ea typeface="+mn-ea"/>
              </a:rPr>
              <a:t>，會先把資料分成訓練集、驗證集、測試集</a:t>
            </a:r>
            <a:r>
              <a:rPr lang="en-US" altLang="zh-TW" dirty="0">
                <a:latin typeface="+mn-ea"/>
                <a:ea typeface="+mn-ea"/>
              </a:rPr>
              <a:t>(optional)</a:t>
            </a:r>
            <a:r>
              <a:rPr lang="zh-TW" altLang="en-US" dirty="0">
                <a:latin typeface="+mn-ea"/>
                <a:ea typeface="+mn-ea"/>
              </a:rPr>
              <a:t>，並且會先把所有資料打亂，</a:t>
            </a:r>
            <a:r>
              <a:rPr lang="zh-TW" altLang="en-US" b="0" i="0" dirty="0">
                <a:effectLst/>
                <a:latin typeface="+mn-ea"/>
                <a:ea typeface="+mn-ea"/>
              </a:rPr>
              <a:t>這可以確保模型在訓練過程中不會學到資料的順序，從而提高模型的泛化能力。</a:t>
            </a:r>
            <a:endParaRPr lang="en-US" altLang="zh-TW" b="0" i="0" dirty="0">
              <a:effectLst/>
              <a:latin typeface="+mn-ea"/>
              <a:ea typeface="+mn-ea"/>
            </a:endParaRPr>
          </a:p>
          <a:p>
            <a:r>
              <a:rPr lang="zh-TW" altLang="en-US" dirty="0">
                <a:latin typeface="+mn-ea"/>
                <a:ea typeface="+mn-ea"/>
              </a:rPr>
              <a:t>不管在</a:t>
            </a:r>
            <a:r>
              <a:rPr lang="en-US" altLang="zh-TW" dirty="0" err="1">
                <a:latin typeface="+mn-ea"/>
                <a:ea typeface="+mn-ea"/>
              </a:rPr>
              <a:t>tensorflow</a:t>
            </a:r>
            <a:r>
              <a:rPr lang="zh-TW" altLang="en-US" dirty="0">
                <a:latin typeface="+mn-ea"/>
                <a:ea typeface="+mn-ea"/>
              </a:rPr>
              <a:t>或是</a:t>
            </a:r>
            <a:r>
              <a:rPr lang="en-US" altLang="zh-TW" dirty="0" err="1">
                <a:latin typeface="+mn-ea"/>
                <a:ea typeface="+mn-ea"/>
              </a:rPr>
              <a:t>pytorch</a:t>
            </a:r>
            <a:r>
              <a:rPr lang="zh-TW" altLang="en-US" dirty="0">
                <a:latin typeface="+mn-ea"/>
                <a:ea typeface="+mn-ea"/>
              </a:rPr>
              <a:t>都有內建自己資料打亂的</a:t>
            </a:r>
            <a:r>
              <a:rPr lang="en-US" altLang="zh-TW" dirty="0">
                <a:latin typeface="+mn-ea"/>
                <a:ea typeface="+mn-ea"/>
              </a:rPr>
              <a:t>function</a:t>
            </a:r>
            <a:r>
              <a:rPr lang="zh-TW" altLang="en-US" dirty="0">
                <a:latin typeface="+mn-ea"/>
                <a:ea typeface="+mn-ea"/>
              </a:rPr>
              <a:t>，但是卻不知道他們內部的打亂機制是什麼，導致每次模型收斂速度都非常慢，並且需要訓練多層迭代。</a:t>
            </a:r>
            <a:endParaRPr lang="en-US" altLang="zh-TW" dirty="0">
              <a:latin typeface="+mn-ea"/>
              <a:ea typeface="+mn-ea"/>
            </a:endParaRPr>
          </a:p>
          <a:p>
            <a:r>
              <a:rPr lang="zh-TW" altLang="en-US" dirty="0">
                <a:latin typeface="+mn-ea"/>
                <a:ea typeface="+mn-ea"/>
              </a:rPr>
              <a:t>經過我們福安經理指導，使用自己撰寫的資料打亂方法，並且每輪訓練</a:t>
            </a:r>
            <a:r>
              <a:rPr lang="en-US" altLang="zh-TW" dirty="0">
                <a:latin typeface="+mn-ea"/>
                <a:ea typeface="+mn-ea"/>
              </a:rPr>
              <a:t>10</a:t>
            </a:r>
            <a:r>
              <a:rPr lang="zh-TW" altLang="en-US" dirty="0">
                <a:latin typeface="+mn-ea"/>
                <a:ea typeface="+mn-ea"/>
              </a:rPr>
              <a:t>層迭代，每輪訓練完會重新打亂資料再訓練，以減少模型的泛化性，並加速模型熟悉各種資料的類型，達到加速模型收斂。</a:t>
            </a:r>
            <a:endParaRPr lang="en-US" altLang="zh-TW" dirty="0">
              <a:latin typeface="+mn-ea"/>
              <a:ea typeface="+mn-ea"/>
            </a:endParaRPr>
          </a:p>
        </p:txBody>
      </p:sp>
      <p:sp>
        <p:nvSpPr>
          <p:cNvPr id="6" name="動作按鈕: 移至首頁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60915964-1768-D023-FC36-570CCEF4885B}"/>
              </a:ext>
            </a:extLst>
          </p:cNvPr>
          <p:cNvSpPr/>
          <p:nvPr/>
        </p:nvSpPr>
        <p:spPr>
          <a:xfrm>
            <a:off x="8460432" y="5676872"/>
            <a:ext cx="576064" cy="627857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" name="圖片 3">
            <a:extLst>
              <a:ext uri="{FF2B5EF4-FFF2-40B4-BE49-F238E27FC236}">
                <a16:creationId xmlns:a16="http://schemas.microsoft.com/office/drawing/2014/main" id="{6C8944D0-C0C1-6030-E741-1B5D95ABD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0" y="3706858"/>
            <a:ext cx="886936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10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715E7-1780-ECC8-38C2-DC11656C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實際案例</a:t>
            </a:r>
            <a:r>
              <a:rPr lang="en-US" altLang="zh-TW" dirty="0"/>
              <a:t>-</a:t>
            </a:r>
            <a:r>
              <a:rPr lang="zh-TW" altLang="en-US" dirty="0"/>
              <a:t>使用預訓練模型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839477-8339-9FCE-D5FA-24F1DBE53A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DD0B38-874B-3D22-E4C8-5BA43D14B7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169A679-DD0E-4285-AF74-A3ACA8440D68}" type="slidenum">
              <a:rPr lang="en-US" altLang="zh-TW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413D4C-9F10-B6A0-26B4-CC4834F7FBF3}"/>
              </a:ext>
            </a:extLst>
          </p:cNvPr>
          <p:cNvSpPr txBox="1"/>
          <p:nvPr/>
        </p:nvSpPr>
        <p:spPr>
          <a:xfrm>
            <a:off x="539553" y="1052736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   由於公司產品跟網路開源的預訓練模型的類別不同，所以不適合使用預訓練模型來縮短模型的收斂，但是我在模型挑選上還是嘗試了許多種模型來比較，如</a:t>
            </a:r>
            <a:r>
              <a:rPr lang="en-US" altLang="zh-TW" dirty="0"/>
              <a:t>: ResNet50</a:t>
            </a:r>
            <a:r>
              <a:rPr lang="zh-TW" altLang="en-US" dirty="0"/>
              <a:t>、</a:t>
            </a:r>
            <a:r>
              <a:rPr lang="en-US" altLang="zh-TW" dirty="0"/>
              <a:t>RestNet121</a:t>
            </a:r>
            <a:r>
              <a:rPr lang="zh-TW" altLang="en-US" dirty="0"/>
              <a:t>、</a:t>
            </a:r>
            <a:r>
              <a:rPr lang="en-US" altLang="zh-TW" dirty="0"/>
              <a:t> EfficientNet-B7</a:t>
            </a:r>
            <a:r>
              <a:rPr lang="zh-TW" altLang="en-US" dirty="0"/>
              <a:t>、</a:t>
            </a:r>
            <a:r>
              <a:rPr lang="en-US" altLang="zh-TW" dirty="0"/>
              <a:t> EfficientNet-B1…</a:t>
            </a:r>
            <a:r>
              <a:rPr lang="zh-TW" altLang="en-US" dirty="0"/>
              <a:t>等等。</a:t>
            </a:r>
            <a:endParaRPr lang="en-US" altLang="zh-TW" dirty="0"/>
          </a:p>
          <a:p>
            <a:r>
              <a:rPr lang="zh-TW" altLang="en-US" dirty="0"/>
              <a:t>我使用</a:t>
            </a:r>
            <a:r>
              <a:rPr lang="en-US" altLang="zh-TW" dirty="0" err="1"/>
              <a:t>tensorflow</a:t>
            </a:r>
            <a:r>
              <a:rPr lang="zh-TW" altLang="en-US" dirty="0"/>
              <a:t>去做</a:t>
            </a:r>
            <a:r>
              <a:rPr lang="en-US" altLang="zh-TW" dirty="0"/>
              <a:t>ResNet50</a:t>
            </a:r>
            <a:r>
              <a:rPr lang="zh-TW" altLang="en-US" dirty="0"/>
              <a:t>模型訓練，</a:t>
            </a:r>
            <a:r>
              <a:rPr lang="en-US" altLang="zh-TW" dirty="0"/>
              <a:t>Batch Size</a:t>
            </a:r>
            <a:r>
              <a:rPr lang="zh-TW" altLang="en-US" dirty="0"/>
              <a:t>訓練放</a:t>
            </a:r>
            <a:r>
              <a:rPr lang="en-US" altLang="zh-TW" dirty="0"/>
              <a:t>16</a:t>
            </a:r>
            <a:r>
              <a:rPr lang="zh-TW" altLang="en-US" dirty="0"/>
              <a:t>張圖片，每張圖片設置為</a:t>
            </a:r>
            <a:r>
              <a:rPr lang="en-US" altLang="zh-TW" dirty="0"/>
              <a:t>255*255</a:t>
            </a:r>
            <a:r>
              <a:rPr lang="zh-TW" altLang="en-US" dirty="0"/>
              <a:t>的大小，暫時沒去更動</a:t>
            </a:r>
            <a:r>
              <a:rPr lang="en-US" altLang="zh-TW" dirty="0"/>
              <a:t>LR(</a:t>
            </a:r>
            <a:r>
              <a:rPr lang="zh-TW" altLang="en-US" dirty="0"/>
              <a:t>學習率</a:t>
            </a:r>
            <a:r>
              <a:rPr lang="en-US" altLang="zh-TW" dirty="0"/>
              <a:t>)</a:t>
            </a:r>
            <a:r>
              <a:rPr lang="zh-TW" altLang="en-US" dirty="0"/>
              <a:t>以及激活函數，優化器使用</a:t>
            </a:r>
            <a:r>
              <a:rPr lang="en-US" altLang="zh-TW" dirty="0"/>
              <a:t>ADAM</a:t>
            </a:r>
            <a:r>
              <a:rPr lang="zh-TW" altLang="en-US" dirty="0"/>
              <a:t>，</a:t>
            </a:r>
            <a:r>
              <a:rPr lang="en-US" altLang="zh-TW" dirty="0"/>
              <a:t>Epoch</a:t>
            </a:r>
            <a:r>
              <a:rPr lang="zh-TW" altLang="en-US" dirty="0"/>
              <a:t>設置</a:t>
            </a:r>
            <a:r>
              <a:rPr lang="en-US" altLang="zh-TW" dirty="0"/>
              <a:t>300</a:t>
            </a:r>
            <a:r>
              <a:rPr lang="zh-TW" altLang="en-US" dirty="0"/>
              <a:t>迭代</a:t>
            </a:r>
            <a:br>
              <a:rPr lang="en-US" altLang="zh-TW" dirty="0"/>
            </a:br>
            <a:r>
              <a:rPr lang="zh-TW" altLang="en-US" dirty="0"/>
              <a:t>     訓練結果</a:t>
            </a:r>
            <a:r>
              <a:rPr lang="en-US" altLang="zh-TW" dirty="0"/>
              <a:t>...</a:t>
            </a:r>
            <a:r>
              <a:rPr lang="zh-TW" altLang="en-US" dirty="0"/>
              <a:t>不盡理想</a:t>
            </a:r>
            <a:r>
              <a:rPr lang="en-US" altLang="zh-TW" dirty="0"/>
              <a:t>...</a:t>
            </a:r>
            <a:r>
              <a:rPr lang="zh-TW" altLang="en-US" dirty="0"/>
              <a:t>每張圖片需要跑</a:t>
            </a:r>
            <a:r>
              <a:rPr lang="en-US" altLang="zh-TW" dirty="0"/>
              <a:t>580</a:t>
            </a:r>
            <a:r>
              <a:rPr lang="zh-TW" altLang="en-US" dirty="0"/>
              <a:t>毫秒左右，訓練時間長，並且準確率都大概只有</a:t>
            </a:r>
            <a:r>
              <a:rPr lang="en-US" altLang="zh-TW" dirty="0"/>
              <a:t>0.86</a:t>
            </a:r>
            <a:r>
              <a:rPr lang="zh-TW" altLang="en-US" dirty="0"/>
              <a:t>左右。</a:t>
            </a:r>
          </a:p>
          <a:p>
            <a:r>
              <a:rPr lang="zh-TW" altLang="en-US" dirty="0"/>
              <a:t>目前使用同樣參數跑</a:t>
            </a:r>
            <a:r>
              <a:rPr lang="en-US" altLang="zh-TW" dirty="0"/>
              <a:t>EfficientNet-B7</a:t>
            </a:r>
            <a:r>
              <a:rPr lang="zh-TW" altLang="en-US" dirty="0"/>
              <a:t>模型試試，看訓練結果如何，但是訓練時間更久了，大概每張圖片居然要跑</a:t>
            </a:r>
            <a:r>
              <a:rPr lang="en-US" altLang="zh-TW" dirty="0"/>
              <a:t>2</a:t>
            </a:r>
            <a:r>
              <a:rPr lang="zh-TW" altLang="en-US" dirty="0"/>
              <a:t>秒。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tx2"/>
                </a:solidFill>
              </a:rPr>
              <a:t>     所以最終選擇使用</a:t>
            </a:r>
            <a:r>
              <a:rPr lang="en-US" altLang="zh-TW" dirty="0">
                <a:solidFill>
                  <a:schemeClr val="tx2"/>
                </a:solidFill>
              </a:rPr>
              <a:t>RestNet50</a:t>
            </a:r>
            <a:r>
              <a:rPr lang="zh-TW" altLang="en-US" dirty="0">
                <a:solidFill>
                  <a:schemeClr val="tx2"/>
                </a:solidFill>
              </a:rPr>
              <a:t>的模型來做訓練。</a:t>
            </a:r>
          </a:p>
        </p:txBody>
      </p:sp>
    </p:spTree>
    <p:extLst>
      <p:ext uri="{BB962C8B-B14F-4D97-AF65-F5344CB8AC3E}">
        <p14:creationId xmlns:p14="http://schemas.microsoft.com/office/powerpoint/2010/main" val="118498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61289-DA5E-8499-AA72-40A996D1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實際案例</a:t>
            </a:r>
            <a:r>
              <a:rPr lang="en-US" altLang="zh-TW" dirty="0"/>
              <a:t>-</a:t>
            </a:r>
            <a:r>
              <a:rPr lang="zh-TW" altLang="en-US" dirty="0"/>
              <a:t>學習率調整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3D4E5E-4209-CAF2-84B9-96D909ED81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BCFF3D-9543-0726-C822-E75879F5D7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169A679-DD0E-4285-AF74-A3ACA8440D68}" type="slidenum">
              <a:rPr lang="en-US" altLang="zh-TW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圖片 5">
            <a:extLst>
              <a:ext uri="{FF2B5EF4-FFF2-40B4-BE49-F238E27FC236}">
                <a16:creationId xmlns:a16="http://schemas.microsoft.com/office/drawing/2014/main" id="{EE2B14B7-2A3F-9A68-03B4-4459A140D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40" y="3317135"/>
            <a:ext cx="40862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EF9CE9E-1360-B083-C6FB-3185824439EB}"/>
              </a:ext>
            </a:extLst>
          </p:cNvPr>
          <p:cNvSpPr txBox="1"/>
          <p:nvPr/>
        </p:nvSpPr>
        <p:spPr>
          <a:xfrm>
            <a:off x="467544" y="944724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   如果學習率調太低，雖然模型最終準確率會比較高，但是在模型訓練時，收斂速度會極慢。</a:t>
            </a:r>
            <a:endParaRPr lang="en-US" altLang="zh-TW" dirty="0"/>
          </a:p>
          <a:p>
            <a:r>
              <a:rPr lang="zh-TW" altLang="en-US" dirty="0"/>
              <a:t>     但如果學習率調太高，雖然模型收斂速度快，但是準確率卻會很低，所以在模型訓練中，學習率的調整也是非常重要的一步。</a:t>
            </a:r>
            <a:endParaRPr lang="en-US" altLang="zh-TW" dirty="0"/>
          </a:p>
          <a:p>
            <a:r>
              <a:rPr lang="zh-TW" altLang="en-US" dirty="0"/>
              <a:t>     一開始我的學習率使用手動更改為訓練前</a:t>
            </a:r>
            <a:r>
              <a:rPr lang="en-US" altLang="zh-TW" dirty="0"/>
              <a:t>20</a:t>
            </a:r>
            <a:r>
              <a:rPr lang="zh-TW" altLang="en-US" dirty="0"/>
              <a:t>層為</a:t>
            </a:r>
            <a:r>
              <a:rPr lang="en-US" altLang="zh-TW" dirty="0"/>
              <a:t>0.0001</a:t>
            </a:r>
            <a:r>
              <a:rPr lang="zh-TW" altLang="en-US" dirty="0"/>
              <a:t>，而</a:t>
            </a:r>
            <a:r>
              <a:rPr lang="en-US" altLang="zh-TW" dirty="0"/>
              <a:t>21~50</a:t>
            </a:r>
            <a:r>
              <a:rPr lang="zh-TW" altLang="en-US" dirty="0"/>
              <a:t>層為</a:t>
            </a:r>
            <a:r>
              <a:rPr lang="en-US" altLang="zh-TW" dirty="0"/>
              <a:t>0.00001</a:t>
            </a:r>
            <a:r>
              <a:rPr lang="zh-TW" altLang="en-US" dirty="0"/>
              <a:t>，讓初期訓練時收斂速度能更快點，而後面再讓訓練的精度高點， 的確可以讓模型收斂以及準確率都達到不錯的平衡，模型初始準確率都有達到</a:t>
            </a:r>
            <a:r>
              <a:rPr lang="en-US" altLang="zh-TW" dirty="0"/>
              <a:t>0.81</a:t>
            </a:r>
            <a:r>
              <a:rPr lang="zh-TW" altLang="en-US" dirty="0"/>
              <a:t>左右，收斂速度也大概兩天內就能訓練結束</a:t>
            </a:r>
            <a:r>
              <a:rPr lang="en-US" altLang="zh-TW" dirty="0"/>
              <a:t>(</a:t>
            </a:r>
            <a:r>
              <a:rPr lang="zh-TW" altLang="en-US" dirty="0"/>
              <a:t>如下圖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7F8F7CB-B9E6-77B0-D92E-277853A0701D}"/>
              </a:ext>
            </a:extLst>
          </p:cNvPr>
          <p:cNvSpPr txBox="1"/>
          <p:nvPr/>
        </p:nvSpPr>
        <p:spPr>
          <a:xfrm>
            <a:off x="467544" y="3986301"/>
            <a:ext cx="8461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   最後我使用</a:t>
            </a:r>
            <a:r>
              <a:rPr lang="en-US" altLang="zh-TW" dirty="0" err="1"/>
              <a:t>ReduceLROnPlateau</a:t>
            </a:r>
            <a:r>
              <a:rPr lang="zh-TW" altLang="en-US" dirty="0"/>
              <a:t>讓模型自動調整學習率，初始值是</a:t>
            </a:r>
            <a:r>
              <a:rPr lang="en-US" altLang="zh-TW" dirty="0"/>
              <a:t>0.0001</a:t>
            </a:r>
            <a:r>
              <a:rPr lang="zh-TW" altLang="en-US" dirty="0"/>
              <a:t>，只要訓練中每</a:t>
            </a:r>
            <a:r>
              <a:rPr lang="en-US" altLang="zh-TW" dirty="0"/>
              <a:t>5</a:t>
            </a:r>
            <a:r>
              <a:rPr lang="zh-TW" altLang="en-US" dirty="0"/>
              <a:t>層迭代次數的</a:t>
            </a:r>
            <a:r>
              <a:rPr lang="en-US" altLang="zh-TW" dirty="0" err="1"/>
              <a:t>val_loss</a:t>
            </a:r>
            <a:r>
              <a:rPr lang="zh-TW" altLang="en-US" dirty="0"/>
              <a:t>沒有減少，就會把學習率減半繼續訓練，學習率最低設置到</a:t>
            </a:r>
            <a:r>
              <a:rPr lang="en-US" altLang="zh-TW" dirty="0"/>
              <a:t>0.000001</a:t>
            </a:r>
          </a:p>
          <a:p>
            <a:r>
              <a:rPr lang="zh-TW" altLang="en-US" dirty="0"/>
              <a:t>這樣的確讓我模型準確率有上升，準確率大概到了</a:t>
            </a:r>
            <a:r>
              <a:rPr lang="en-US" altLang="zh-TW" dirty="0"/>
              <a:t>0.83</a:t>
            </a:r>
            <a:r>
              <a:rPr lang="zh-TW" altLang="en-US" dirty="0"/>
              <a:t>左右，甚至模型收斂速度縮短到一天就能訓練結束。</a:t>
            </a:r>
            <a:endParaRPr lang="en-US" altLang="zh-TW" dirty="0"/>
          </a:p>
        </p:txBody>
      </p:sp>
      <p:pic>
        <p:nvPicPr>
          <p:cNvPr id="8" name="圖片 3">
            <a:extLst>
              <a:ext uri="{FF2B5EF4-FFF2-40B4-BE49-F238E27FC236}">
                <a16:creationId xmlns:a16="http://schemas.microsoft.com/office/drawing/2014/main" id="{154C77BA-F8DE-26FF-8941-8DB9EBAA83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2" b="52297"/>
          <a:stretch/>
        </p:blipFill>
        <p:spPr bwMode="auto">
          <a:xfrm>
            <a:off x="449450" y="5470922"/>
            <a:ext cx="8136904" cy="71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948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A559F-3631-35F1-DD48-B8DE49D6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實際案例</a:t>
            </a:r>
            <a:r>
              <a:rPr lang="en-US" altLang="zh-TW" dirty="0"/>
              <a:t>-</a:t>
            </a:r>
            <a:r>
              <a:rPr lang="zh-TW" altLang="en-US" dirty="0"/>
              <a:t>批量正規化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54B23C-9471-92F0-5802-A7C05B4535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8F26E1-68C6-D28F-B666-AF13890F5B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169A679-DD0E-4285-AF74-A3ACA8440D68}" type="slidenum">
              <a:rPr lang="en-US" altLang="zh-TW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D7B163-68ED-50F0-8A80-093B76998705}"/>
              </a:ext>
            </a:extLst>
          </p:cNvPr>
          <p:cNvSpPr txBox="1"/>
          <p:nvPr/>
        </p:nvSpPr>
        <p:spPr>
          <a:xfrm>
            <a:off x="395536" y="1052736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    我嘗試增加</a:t>
            </a:r>
            <a:r>
              <a:rPr lang="en-US" altLang="zh-TW" dirty="0"/>
              <a:t>dropout</a:t>
            </a:r>
            <a:r>
              <a:rPr lang="zh-TW" altLang="en-US" dirty="0"/>
              <a:t>層來減輕模型負擔，看是否能給模型帶來更好的效能，</a:t>
            </a:r>
            <a:endParaRPr lang="en-US" altLang="zh-TW" dirty="0"/>
          </a:p>
          <a:p>
            <a:r>
              <a:rPr lang="zh-TW" altLang="en-US" dirty="0"/>
              <a:t>我嘗試使用了正則化</a:t>
            </a:r>
            <a:r>
              <a:rPr lang="en-US" altLang="zh-TW" dirty="0"/>
              <a:t>L1 , L2 , L1&amp;L2 </a:t>
            </a:r>
            <a:r>
              <a:rPr lang="zh-TW" altLang="en-US" dirty="0"/>
              <a:t>，增加了</a:t>
            </a:r>
            <a:r>
              <a:rPr lang="en-US" altLang="zh-TW" dirty="0"/>
              <a:t>dropout</a:t>
            </a:r>
            <a:r>
              <a:rPr lang="zh-TW" altLang="en-US" dirty="0"/>
              <a:t>層的確可以避免模型訓練有過擬合，但是因為正則化的稀疏性，導致了模型訓練中的特徵減少了，準確率也跟著降低。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9CF8B2-4D5D-E70D-BF52-C2ECFD4FE84E}"/>
              </a:ext>
            </a:extLst>
          </p:cNvPr>
          <p:cNvSpPr txBox="1"/>
          <p:nvPr/>
        </p:nvSpPr>
        <p:spPr>
          <a:xfrm>
            <a:off x="539552" y="4077072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結論</a:t>
            </a:r>
            <a:r>
              <a:rPr lang="en-US" altLang="zh-TW" dirty="0"/>
              <a:t>:</a:t>
            </a:r>
            <a:r>
              <a:rPr lang="zh-TW" altLang="en-US" dirty="0"/>
              <a:t>想要增加</a:t>
            </a:r>
            <a:r>
              <a:rPr lang="en-US" altLang="zh-TW" dirty="0"/>
              <a:t>dropout</a:t>
            </a:r>
            <a:r>
              <a:rPr lang="zh-TW" altLang="en-US" dirty="0"/>
              <a:t>層，可能要到有過擬合的情況出現再使用，不過避免準確率降太多，我覺得可以先增加數據量或是使用數據增強，來增加模型的泛化程度，最後再來考慮</a:t>
            </a:r>
            <a:r>
              <a:rPr lang="en-US" altLang="zh-TW" dirty="0"/>
              <a:t>dropout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AC6F45E-DBCB-2FDF-043D-7EB07F7A2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393334"/>
              </p:ext>
            </p:extLst>
          </p:nvPr>
        </p:nvGraphicFramePr>
        <p:xfrm>
          <a:off x="1306004" y="2629187"/>
          <a:ext cx="6604000" cy="823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4084331439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70472286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787553899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633897019"/>
                    </a:ext>
                  </a:extLst>
                </a:gridCol>
              </a:tblGrid>
              <a:tr h="411957">
                <a:tc>
                  <a:txBody>
                    <a:bodyPr/>
                    <a:lstStyle/>
                    <a:p>
                      <a:pPr algn="ctr"/>
                      <a:endParaRPr lang="zh-TW" altLang="en-US" sz="2100" dirty="0"/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marL="0" marR="0" lvl="0" indent="0" algn="ctr" defTabSz="10725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 dirty="0"/>
                        <a:t>L1</a:t>
                      </a:r>
                      <a:endParaRPr lang="zh-TW" altLang="en-US" sz="2100" dirty="0"/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L2</a:t>
                      </a:r>
                      <a:endParaRPr lang="zh-TW" altLang="en-US" sz="2100" dirty="0"/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L1&amp;L2</a:t>
                      </a:r>
                      <a:endParaRPr lang="zh-TW" altLang="en-US" sz="2100" dirty="0"/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3202347340"/>
                  </a:ext>
                </a:extLst>
              </a:tr>
              <a:tr h="4119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100" dirty="0"/>
                        <a:t>準確率</a:t>
                      </a:r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0.67</a:t>
                      </a:r>
                      <a:endParaRPr lang="zh-TW" altLang="en-US" sz="2100" dirty="0"/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0.55</a:t>
                      </a:r>
                      <a:endParaRPr lang="zh-TW" altLang="en-US" sz="2100" dirty="0"/>
                    </a:p>
                  </a:txBody>
                  <a:tcPr marT="45773" marB="45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100" dirty="0"/>
                        <a:t>0.58</a:t>
                      </a:r>
                      <a:endParaRPr lang="zh-TW" altLang="en-US" sz="2100" dirty="0"/>
                    </a:p>
                  </a:txBody>
                  <a:tcPr marT="45773" marB="45773"/>
                </a:tc>
                <a:extLst>
                  <a:ext uri="{0D108BD9-81ED-4DB2-BD59-A6C34878D82A}">
                    <a16:rowId xmlns:a16="http://schemas.microsoft.com/office/drawing/2014/main" val="75803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443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8A5C2-13F4-6078-4F24-9D73D43A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實際案例</a:t>
            </a:r>
            <a:r>
              <a:rPr lang="en-US" altLang="zh-TW" dirty="0"/>
              <a:t>-</a:t>
            </a:r>
            <a:r>
              <a:rPr lang="zh-TW" altLang="en-US" dirty="0"/>
              <a:t>初始化權重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2EAB22-F4D1-1186-2553-24FC96B218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08F696-A22D-7126-316A-3C18EC4441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169A679-DD0E-4285-AF74-A3ACA8440D68}" type="slidenum">
              <a:rPr lang="en-US" altLang="zh-TW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02EF35A-3685-07F3-5B40-EA2E937B02B3}"/>
              </a:ext>
            </a:extLst>
          </p:cNvPr>
          <p:cNvSpPr txBox="1"/>
          <p:nvPr/>
        </p:nvSpPr>
        <p:spPr>
          <a:xfrm>
            <a:off x="689634" y="1052736"/>
            <a:ext cx="776473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     嘗試使用訓練好的權重拿去另一個模型繼續訓練，但是結果卻不盡理想，甚至準確率都掉到</a:t>
            </a:r>
            <a:r>
              <a:rPr lang="en-US" altLang="zh-TW" dirty="0"/>
              <a:t>0.58~0.66</a:t>
            </a:r>
            <a:r>
              <a:rPr lang="zh-TW" altLang="en-US" dirty="0"/>
              <a:t>左右。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     並且我也嘗試增加池化層以及卷基層，卷基層從增加一層到增加三層，池化層我增加了一層，收斂速度有提升上來，但是準確率還是卡在</a:t>
            </a:r>
            <a:r>
              <a:rPr lang="en-US" altLang="zh-TW" dirty="0"/>
              <a:t>0.8</a:t>
            </a:r>
            <a:r>
              <a:rPr lang="zh-TW" altLang="en-US" dirty="0"/>
              <a:t>上下，</a:t>
            </a:r>
            <a:endParaRPr lang="en-US" altLang="zh-TW" dirty="0"/>
          </a:p>
          <a:p>
            <a:r>
              <a:rPr lang="zh-TW" altLang="en-US" dirty="0"/>
              <a:t>並且因為增加了層數，讓模型訓練上會增加訓練時間。</a:t>
            </a:r>
            <a:endParaRPr lang="en-US" altLang="zh-TW" dirty="0"/>
          </a:p>
          <a:p>
            <a:r>
              <a:rPr lang="zh-TW" altLang="en-US" dirty="0"/>
              <a:t>不知道如果拉長訓練迭代次數是否還能再提升，目前使用的</a:t>
            </a:r>
            <a:r>
              <a:rPr lang="en-US" altLang="zh-TW" dirty="0"/>
              <a:t>epoch</a:t>
            </a:r>
            <a:r>
              <a:rPr lang="zh-TW" altLang="en-US" dirty="0"/>
              <a:t>是</a:t>
            </a:r>
            <a:r>
              <a:rPr lang="en-US" altLang="zh-TW" dirty="0"/>
              <a:t>20</a:t>
            </a:r>
            <a:r>
              <a:rPr lang="zh-TW" altLang="en-US" dirty="0"/>
              <a:t>層，目前看起來好像收斂到一個臨界值了，或是可以嘗試使用</a:t>
            </a:r>
            <a:r>
              <a:rPr lang="en-US" altLang="zh-TW" dirty="0"/>
              <a:t>resnet101</a:t>
            </a:r>
            <a:r>
              <a:rPr lang="zh-TW" altLang="en-US" dirty="0"/>
              <a:t>看看是否能提升準確率。</a:t>
            </a:r>
          </a:p>
        </p:txBody>
      </p:sp>
      <p:pic>
        <p:nvPicPr>
          <p:cNvPr id="7" name="圖片 3">
            <a:extLst>
              <a:ext uri="{FF2B5EF4-FFF2-40B4-BE49-F238E27FC236}">
                <a16:creationId xmlns:a16="http://schemas.microsoft.com/office/drawing/2014/main" id="{E25DB781-7FAA-8487-BC42-1BEBBFCAE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27" y="1916832"/>
            <a:ext cx="44767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114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B1A22-BC86-9B9A-1704-966CA9A1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實際案例</a:t>
            </a:r>
            <a:r>
              <a:rPr lang="en-US" altLang="zh-TW" dirty="0"/>
              <a:t>-</a:t>
            </a:r>
            <a:r>
              <a:rPr lang="zh-TW" altLang="en-US" dirty="0"/>
              <a:t>資料打亂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55F1AD-8190-871A-2279-18EE8052E9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DEB977-E93A-08B2-2393-1B8BF5DB02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169A679-DD0E-4285-AF74-A3ACA8440D68}" type="slidenum">
              <a:rPr lang="en-US" altLang="zh-TW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A19DEDB-B672-A998-A007-B9933AC098E1}"/>
              </a:ext>
            </a:extLst>
          </p:cNvPr>
          <p:cNvSpPr txBox="1"/>
          <p:nvPr/>
        </p:nvSpPr>
        <p:spPr>
          <a:xfrm>
            <a:off x="395537" y="112474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在實作</a:t>
            </a:r>
            <a:r>
              <a:rPr lang="en-US" altLang="zh-TW" dirty="0"/>
              <a:t>2201H12</a:t>
            </a:r>
            <a:r>
              <a:rPr lang="zh-TW" altLang="en-US" dirty="0"/>
              <a:t>產品假點偵測中，因為人員不足幫忙做標註工作，所以嘗試使用物件分類的方式先做產品的出不良率檢測，但是物件分類模型對於細部的特徵學習較為緩慢，所以模型收斂速度緩慢，可能需要</a:t>
            </a:r>
            <a:r>
              <a:rPr lang="en-US" altLang="zh-TW" dirty="0"/>
              <a:t>100</a:t>
            </a:r>
            <a:r>
              <a:rPr lang="zh-TW" altLang="en-US" dirty="0"/>
              <a:t>迭代層數以上才有</a:t>
            </a:r>
            <a:r>
              <a:rPr lang="en-US" altLang="zh-TW" dirty="0"/>
              <a:t>83%</a:t>
            </a:r>
            <a:r>
              <a:rPr lang="zh-TW" altLang="en-US" dirty="0"/>
              <a:t>以上的準確率，如下圖</a:t>
            </a:r>
            <a:r>
              <a:rPr lang="en-US" altLang="zh-TW" dirty="0"/>
              <a:t>(</a:t>
            </a:r>
            <a:r>
              <a:rPr lang="zh-TW" altLang="en-US" dirty="0"/>
              <a:t>下圖為當時訓練模型製作的報告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4C3034-74BA-3CD0-2D59-58C4DF2E3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03" y="2325073"/>
            <a:ext cx="8280920" cy="358461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1FEDD7D-078A-78C0-A745-9C4B3AD1B91F}"/>
              </a:ext>
            </a:extLst>
          </p:cNvPr>
          <p:cNvSpPr/>
          <p:nvPr/>
        </p:nvSpPr>
        <p:spPr>
          <a:xfrm>
            <a:off x="395537" y="2325073"/>
            <a:ext cx="8568952" cy="388843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261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8A7CC-5261-B03A-4CF4-E0EB5036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實際案例</a:t>
            </a:r>
            <a:r>
              <a:rPr lang="en-US" altLang="zh-TW" dirty="0"/>
              <a:t>-</a:t>
            </a:r>
            <a:r>
              <a:rPr lang="zh-TW" altLang="en-US" dirty="0"/>
              <a:t>資料打亂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C244F3-F695-F4DD-3490-51A3C65766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2B0060-7BC9-674C-CC45-598981AE51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169A679-DD0E-4285-AF74-A3ACA8440D68}" type="slidenum">
              <a:rPr lang="en-US" altLang="zh-TW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8F2C94E-7CC1-8400-F20F-116CD755D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8" y="2348880"/>
            <a:ext cx="8547248" cy="272113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696F0B-7FD3-3611-EB20-F63CB08828C5}"/>
              </a:ext>
            </a:extLst>
          </p:cNvPr>
          <p:cNvSpPr txBox="1"/>
          <p:nvPr/>
        </p:nvSpPr>
        <p:spPr>
          <a:xfrm>
            <a:off x="395536" y="989183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並且使用福安經理指導的方式，不僅讓模型加速收斂，還能對模型收斂程度有明顯提升，如下圖。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EBC523-EA2C-A4DC-DC09-758D9F2ED71C}"/>
              </a:ext>
            </a:extLst>
          </p:cNvPr>
          <p:cNvSpPr/>
          <p:nvPr/>
        </p:nvSpPr>
        <p:spPr>
          <a:xfrm>
            <a:off x="255586" y="2220032"/>
            <a:ext cx="8568952" cy="322519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625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55A52-66F2-DA1E-0197-5F2534D9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未使用到的方式以及固定參數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2EA22D-B32C-AD57-D96D-E713D57E34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37FD39-1A7A-A85A-5F0B-1C6F19B44E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169A679-DD0E-4285-AF74-A3ACA8440D68}" type="slidenum">
              <a:rPr lang="en-US" altLang="zh-TW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9FC3085-01A4-93DF-F26B-B64E7C7994BF}"/>
              </a:ext>
            </a:extLst>
          </p:cNvPr>
          <p:cNvSpPr txBox="1"/>
          <p:nvPr/>
        </p:nvSpPr>
        <p:spPr>
          <a:xfrm>
            <a:off x="395536" y="1052736"/>
            <a:ext cx="806489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800" b="1" i="0" dirty="0">
                <a:effectLst/>
                <a:latin typeface="Segoe WPC"/>
              </a:rPr>
              <a:t>資料增強</a:t>
            </a:r>
            <a:r>
              <a:rPr lang="zh-TW" altLang="en-US" sz="1800" b="0" i="0" dirty="0">
                <a:effectLst/>
                <a:latin typeface="Segoe WPC"/>
              </a:rPr>
              <a:t>：因為本身資料集數量夠多，有</a:t>
            </a:r>
            <a:r>
              <a:rPr lang="en-US" altLang="zh-TW" sz="1800" b="0" i="0" dirty="0">
                <a:effectLst/>
                <a:latin typeface="Segoe WPC"/>
              </a:rPr>
              <a:t>30</a:t>
            </a:r>
            <a:r>
              <a:rPr lang="zh-TW" altLang="en-US" sz="1800" b="0" i="0" dirty="0">
                <a:effectLst/>
                <a:latin typeface="Segoe WPC"/>
              </a:rPr>
              <a:t>多萬張圖片，所以不需要再做資料增強，不然資料量越多，訓練時間也會越久。</a:t>
            </a:r>
            <a:endParaRPr lang="en-US" altLang="zh-TW" sz="1800" b="0" i="0" dirty="0">
              <a:effectLst/>
              <a:latin typeface="Segoe WPC"/>
            </a:endParaRPr>
          </a:p>
          <a:p>
            <a:pPr algn="l"/>
            <a:endParaRPr lang="en-US" altLang="zh-TW" sz="1800" b="0" i="0" dirty="0">
              <a:effectLst/>
              <a:latin typeface="Segoe WPC"/>
            </a:endParaRPr>
          </a:p>
          <a:p>
            <a:r>
              <a:rPr lang="zh-TW" altLang="en-US" sz="1800" b="1" i="0" dirty="0">
                <a:effectLst/>
                <a:latin typeface="Segoe WPC"/>
              </a:rPr>
              <a:t>使用更快的優化器</a:t>
            </a:r>
            <a:r>
              <a:rPr lang="zh-TW" altLang="en-US" sz="1800" b="0" i="0" dirty="0">
                <a:effectLst/>
                <a:latin typeface="Segoe WPC"/>
              </a:rPr>
              <a:t>：初期就使用過各種優化器，最後發現還是使用</a:t>
            </a:r>
            <a:r>
              <a:rPr lang="en-US" altLang="zh-TW" sz="1800" b="0" i="0" dirty="0">
                <a:effectLst/>
                <a:latin typeface="Segoe WPC"/>
              </a:rPr>
              <a:t>Adam</a:t>
            </a:r>
            <a:r>
              <a:rPr lang="zh-TW" altLang="en-US" sz="1800" b="0" i="0" dirty="0">
                <a:effectLst/>
                <a:latin typeface="Segoe WPC"/>
              </a:rPr>
              <a:t>的優化器是最好的，就一直使用沒變動。</a:t>
            </a:r>
            <a:endParaRPr lang="en-US" altLang="zh-TW" sz="1800" b="0" i="0" dirty="0">
              <a:effectLst/>
              <a:latin typeface="Segoe WPC"/>
            </a:endParaRPr>
          </a:p>
          <a:p>
            <a:endParaRPr lang="en-US" altLang="zh-TW" sz="1800" b="0" i="0" dirty="0">
              <a:effectLst/>
              <a:latin typeface="Segoe WPC"/>
            </a:endParaRPr>
          </a:p>
          <a:p>
            <a:r>
              <a:rPr lang="zh-TW" altLang="en-US" sz="1800" b="1" i="0" dirty="0">
                <a:effectLst/>
                <a:latin typeface="Segoe WPC"/>
              </a:rPr>
              <a:t>混合精度訓練</a:t>
            </a:r>
            <a:r>
              <a:rPr lang="zh-TW" altLang="en-US" sz="1800" b="0" i="0" dirty="0">
                <a:effectLst/>
                <a:latin typeface="Segoe WPC"/>
              </a:rPr>
              <a:t>：基本上做複雜度高的模型訓練都會使用混合精度訓練，單精度適合用於複雜度低的模型，以及受硬體設備限制使用，來降低硬體資源需求。</a:t>
            </a:r>
            <a:endParaRPr lang="en-US" altLang="zh-TW" sz="1800" b="0" i="0" dirty="0">
              <a:effectLst/>
              <a:latin typeface="Segoe WPC"/>
            </a:endParaRPr>
          </a:p>
          <a:p>
            <a:endParaRPr lang="en-US" altLang="zh-TW" sz="1800" b="0" i="0" dirty="0">
              <a:effectLst/>
              <a:latin typeface="Segoe WPC"/>
            </a:endParaRPr>
          </a:p>
          <a:p>
            <a:r>
              <a:rPr lang="zh-TW" altLang="en-US" sz="1800" b="1" i="0" dirty="0">
                <a:effectLst/>
                <a:latin typeface="Segoe WPC"/>
              </a:rPr>
              <a:t>減少過擬合</a:t>
            </a:r>
            <a:r>
              <a:rPr lang="zh-TW" altLang="en-US" sz="1800" b="0" i="0" dirty="0">
                <a:effectLst/>
                <a:latin typeface="Segoe WPC"/>
              </a:rPr>
              <a:t>：一直有使用早停機制來達到預防模型訓練過擬合，也同時減少運算資源的浪費。</a:t>
            </a:r>
            <a:endParaRPr lang="en-US" altLang="zh-TW" sz="1800" b="0" i="0" dirty="0">
              <a:effectLst/>
              <a:latin typeface="Segoe WPC"/>
            </a:endParaRPr>
          </a:p>
          <a:p>
            <a:endParaRPr lang="en-US" altLang="zh-TW" sz="1800" b="0" i="0" dirty="0">
              <a:effectLst/>
              <a:latin typeface="Segoe WPC"/>
            </a:endParaRPr>
          </a:p>
          <a:p>
            <a:r>
              <a:rPr lang="zh-TW" altLang="en-US" sz="1800" b="1" i="0" dirty="0">
                <a:effectLst/>
                <a:latin typeface="Segoe WPC"/>
              </a:rPr>
              <a:t>分布式訓練</a:t>
            </a:r>
            <a:r>
              <a:rPr lang="zh-TW" altLang="en-US" sz="1800" b="0" i="0" dirty="0">
                <a:effectLst/>
                <a:latin typeface="Segoe WPC"/>
              </a:rPr>
              <a:t>：分布式訓練適用於多張顯卡的情況，來達到減少運算時間，但是目前都是使用單顯卡訓練，所以未能嘗試分布式訓練。</a:t>
            </a:r>
          </a:p>
          <a:p>
            <a:endParaRPr lang="zh-TW" altLang="en-US" sz="1800" b="0" i="0" dirty="0">
              <a:effectLst/>
              <a:latin typeface="Segoe WPC"/>
            </a:endParaRPr>
          </a:p>
          <a:p>
            <a:endParaRPr lang="zh-TW" altLang="en-US" sz="1800" b="0" i="0" dirty="0">
              <a:effectLst/>
              <a:latin typeface="Segoe WPC"/>
            </a:endParaRPr>
          </a:p>
          <a:p>
            <a:endParaRPr lang="zh-TW" altLang="en-US" sz="1800" b="0" i="0" dirty="0">
              <a:effectLst/>
              <a:latin typeface="Segoe WPC"/>
            </a:endParaRPr>
          </a:p>
          <a:p>
            <a:pPr algn="l"/>
            <a:endParaRPr lang="zh-TW" altLang="en-US" sz="1800" b="0" i="0" dirty="0">
              <a:effectLst/>
              <a:latin typeface="Segoe WPC"/>
            </a:endParaRPr>
          </a:p>
        </p:txBody>
      </p:sp>
    </p:spTree>
    <p:extLst>
      <p:ext uri="{BB962C8B-B14F-4D97-AF65-F5344CB8AC3E}">
        <p14:creationId xmlns:p14="http://schemas.microsoft.com/office/powerpoint/2010/main" val="97549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加速收斂的方式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169A679-DD0E-4285-AF74-A3ACA8440D68}" type="slidenum">
              <a:rPr lang="en-US" altLang="zh-TW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67022A5-CBB7-B0F5-0749-0BA7F4E0761A}"/>
              </a:ext>
            </a:extLst>
          </p:cNvPr>
          <p:cNvSpPr txBox="1"/>
          <p:nvPr/>
        </p:nvSpPr>
        <p:spPr>
          <a:xfrm>
            <a:off x="48224" y="821135"/>
            <a:ext cx="9108504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TW" altLang="en-US" sz="1600" b="1" i="0" dirty="0">
                <a:effectLst/>
                <a:latin typeface="Segoe WPC"/>
                <a:hlinkClick r:id="rId2" action="ppaction://hlinksldjump"/>
              </a:rPr>
              <a:t>使用預訓練模型</a:t>
            </a:r>
            <a:r>
              <a:rPr lang="zh-TW" altLang="en-US" sz="1600" b="0" i="0" dirty="0">
                <a:effectLst/>
                <a:latin typeface="Segoe WPC"/>
              </a:rPr>
              <a:t>：</a:t>
            </a:r>
          </a:p>
          <a:p>
            <a:pPr lvl="1" algn="l"/>
            <a:r>
              <a:rPr lang="zh-TW" altLang="en-US" sz="1600" b="0" i="0" dirty="0">
                <a:effectLst/>
                <a:latin typeface="Segoe WPC"/>
              </a:rPr>
              <a:t>使用在大型數據集（如</a:t>
            </a:r>
            <a:r>
              <a:rPr lang="en-US" altLang="zh-TW" sz="1600" b="0" i="0" dirty="0">
                <a:effectLst/>
                <a:latin typeface="Segoe WPC"/>
              </a:rPr>
              <a:t>ImageNet</a:t>
            </a:r>
            <a:r>
              <a:rPr lang="zh-TW" altLang="en-US" sz="1600" b="0" i="0" dirty="0">
                <a:effectLst/>
                <a:latin typeface="Segoe WPC"/>
              </a:rPr>
              <a:t>）上預訓練的模型進行遷移學習，可以顯著加速模型的收斂。</a:t>
            </a:r>
          </a:p>
          <a:p>
            <a:pPr algn="l">
              <a:buFont typeface="+mj-lt"/>
              <a:buAutoNum type="arabicPeriod"/>
            </a:pPr>
            <a:r>
              <a:rPr lang="zh-TW" altLang="en-US" sz="1600" b="1" i="0" dirty="0">
                <a:effectLst/>
                <a:latin typeface="Segoe WPC"/>
                <a:hlinkClick r:id="rId3" action="ppaction://hlinksldjump"/>
              </a:rPr>
              <a:t>資料增強</a:t>
            </a:r>
            <a:r>
              <a:rPr lang="zh-TW" altLang="en-US" sz="1600" b="0" i="0" dirty="0">
                <a:effectLst/>
                <a:latin typeface="Segoe WPC"/>
              </a:rPr>
              <a:t>：</a:t>
            </a:r>
          </a:p>
          <a:p>
            <a:pPr lvl="1" algn="l"/>
            <a:r>
              <a:rPr lang="zh-TW" altLang="en-US" sz="1600" b="0" i="0" dirty="0">
                <a:effectLst/>
                <a:latin typeface="Segoe WPC"/>
              </a:rPr>
              <a:t>使用資料增強技術（如旋轉、翻轉、裁剪等）來增加訓練數據的多樣性，從而提高模型的泛化能力和收斂速度。</a:t>
            </a:r>
          </a:p>
          <a:p>
            <a:pPr algn="l">
              <a:buFont typeface="+mj-lt"/>
              <a:buAutoNum type="arabicPeriod"/>
            </a:pPr>
            <a:r>
              <a:rPr lang="zh-TW" altLang="en-US" sz="1600" b="1" i="0" dirty="0">
                <a:effectLst/>
                <a:latin typeface="Segoe WPC"/>
                <a:hlinkClick r:id="rId4" action="ppaction://hlinksldjump"/>
              </a:rPr>
              <a:t>學習率調整</a:t>
            </a:r>
            <a:r>
              <a:rPr lang="zh-TW" altLang="en-US" sz="1600" b="0" i="0" dirty="0">
                <a:effectLst/>
                <a:latin typeface="Segoe WPC"/>
              </a:rPr>
              <a:t>：</a:t>
            </a:r>
          </a:p>
          <a:p>
            <a:pPr lvl="1" algn="l"/>
            <a:r>
              <a:rPr lang="zh-TW" altLang="en-US" sz="1600" b="0" i="0" dirty="0">
                <a:effectLst/>
                <a:latin typeface="Segoe WPC"/>
              </a:rPr>
              <a:t>使用學習率調度器（如學習率衰減、循環學習率等）來動態調整學習率，可以幫助模型更快地找到最優解。</a:t>
            </a:r>
          </a:p>
          <a:p>
            <a:pPr algn="l">
              <a:buFont typeface="+mj-lt"/>
              <a:buAutoNum type="arabicPeriod"/>
            </a:pPr>
            <a:r>
              <a:rPr lang="zh-TW" altLang="en-US" sz="1600" b="1" i="0" dirty="0">
                <a:effectLst/>
                <a:latin typeface="Segoe WPC"/>
                <a:hlinkClick r:id="rId5" action="ppaction://hlinksldjump"/>
              </a:rPr>
              <a:t>批量正規化</a:t>
            </a:r>
            <a:r>
              <a:rPr lang="zh-TW" altLang="en-US" sz="1600" b="0" i="0" dirty="0">
                <a:effectLst/>
                <a:latin typeface="Segoe WPC"/>
              </a:rPr>
              <a:t>：</a:t>
            </a:r>
          </a:p>
          <a:p>
            <a:pPr lvl="1" algn="l"/>
            <a:r>
              <a:rPr lang="zh-TW" altLang="en-US" sz="1600" b="0" i="0" dirty="0">
                <a:effectLst/>
                <a:latin typeface="Segoe WPC"/>
              </a:rPr>
              <a:t>在每一層之後使用批量正規化（</a:t>
            </a:r>
            <a:r>
              <a:rPr lang="en-US" altLang="zh-TW" sz="1600" b="0" i="0" dirty="0">
                <a:effectLst/>
                <a:latin typeface="Segoe WPC"/>
              </a:rPr>
              <a:t>Batch Normalization</a:t>
            </a:r>
            <a:r>
              <a:rPr lang="zh-TW" altLang="en-US" sz="1600" b="0" i="0" dirty="0">
                <a:effectLst/>
                <a:latin typeface="Segoe WPC"/>
              </a:rPr>
              <a:t>），可以穩定和加速訓練過程。</a:t>
            </a:r>
          </a:p>
          <a:p>
            <a:pPr algn="l">
              <a:buFont typeface="+mj-lt"/>
              <a:buAutoNum type="arabicPeriod"/>
            </a:pPr>
            <a:r>
              <a:rPr lang="zh-TW" altLang="en-US" sz="1600" b="1" i="0" dirty="0">
                <a:effectLst/>
                <a:latin typeface="Segoe WPC"/>
                <a:hlinkClick r:id="rId6" action="ppaction://hlinksldjump"/>
              </a:rPr>
              <a:t>使用更快的優化器</a:t>
            </a:r>
            <a:r>
              <a:rPr lang="zh-TW" altLang="en-US" sz="1600" b="0" i="0" dirty="0">
                <a:effectLst/>
                <a:latin typeface="Segoe WPC"/>
              </a:rPr>
              <a:t>：</a:t>
            </a:r>
          </a:p>
          <a:p>
            <a:pPr lvl="1" algn="l"/>
            <a:r>
              <a:rPr lang="zh-TW" altLang="en-US" sz="1600" b="0" i="0" dirty="0">
                <a:effectLst/>
                <a:latin typeface="Segoe WPC"/>
              </a:rPr>
              <a:t>使用如</a:t>
            </a:r>
            <a:r>
              <a:rPr lang="en-US" altLang="zh-TW" sz="1600" b="0" i="0" dirty="0">
                <a:effectLst/>
                <a:latin typeface="Segoe WPC"/>
              </a:rPr>
              <a:t>Adam</a:t>
            </a:r>
            <a:r>
              <a:rPr lang="zh-TW" altLang="en-US" sz="1600" b="0" i="0" dirty="0">
                <a:effectLst/>
                <a:latin typeface="Segoe WPC"/>
              </a:rPr>
              <a:t>、</a:t>
            </a:r>
            <a:r>
              <a:rPr lang="en-US" altLang="zh-TW" sz="1600" b="0" i="0" dirty="0">
                <a:effectLst/>
                <a:latin typeface="Segoe WPC"/>
              </a:rPr>
              <a:t>RMSprop</a:t>
            </a:r>
            <a:r>
              <a:rPr lang="zh-TW" altLang="en-US" sz="1600" b="0" i="0" dirty="0">
                <a:effectLst/>
                <a:latin typeface="Segoe WPC"/>
              </a:rPr>
              <a:t>等更先進的優化器，可以加速模型的收斂。</a:t>
            </a:r>
          </a:p>
          <a:p>
            <a:pPr algn="l">
              <a:buFont typeface="+mj-lt"/>
              <a:buAutoNum type="arabicPeriod"/>
            </a:pPr>
            <a:r>
              <a:rPr lang="zh-TW" altLang="en-US" sz="1600" b="1" i="0" dirty="0">
                <a:effectLst/>
                <a:latin typeface="Segoe WPC"/>
                <a:hlinkClick r:id="rId7" action="ppaction://hlinksldjump"/>
              </a:rPr>
              <a:t>混合精度訓練</a:t>
            </a:r>
            <a:r>
              <a:rPr lang="zh-TW" altLang="en-US" sz="1600" b="0" i="0" dirty="0">
                <a:effectLst/>
                <a:latin typeface="Segoe WPC"/>
              </a:rPr>
              <a:t>：</a:t>
            </a:r>
          </a:p>
          <a:p>
            <a:pPr lvl="1" algn="l"/>
            <a:r>
              <a:rPr lang="zh-TW" altLang="en-US" sz="1600" b="0" i="0" dirty="0">
                <a:effectLst/>
                <a:latin typeface="Segoe WPC"/>
              </a:rPr>
              <a:t>使用混合精度訓練（</a:t>
            </a:r>
            <a:r>
              <a:rPr lang="en-US" altLang="zh-TW" sz="1600" b="0" i="0" dirty="0">
                <a:effectLst/>
                <a:latin typeface="Segoe WPC"/>
              </a:rPr>
              <a:t>Mixed Precision Training</a:t>
            </a:r>
            <a:r>
              <a:rPr lang="zh-TW" altLang="en-US" sz="1600" b="0" i="0" dirty="0">
                <a:effectLst/>
                <a:latin typeface="Segoe WPC"/>
              </a:rPr>
              <a:t>），可以利用</a:t>
            </a:r>
            <a:r>
              <a:rPr lang="en-US" altLang="zh-TW" sz="1600" b="0" i="0" dirty="0">
                <a:effectLst/>
                <a:latin typeface="Segoe WPC"/>
              </a:rPr>
              <a:t>GPU</a:t>
            </a:r>
            <a:r>
              <a:rPr lang="zh-TW" altLang="en-US" sz="1600" b="0" i="0" dirty="0">
                <a:effectLst/>
                <a:latin typeface="Segoe WPC"/>
              </a:rPr>
              <a:t>的浮點運算能力，加速訓練過程。</a:t>
            </a:r>
          </a:p>
          <a:p>
            <a:pPr algn="l">
              <a:buFont typeface="+mj-lt"/>
              <a:buAutoNum type="arabicPeriod"/>
            </a:pPr>
            <a:r>
              <a:rPr lang="zh-TW" altLang="en-US" sz="1600" b="1" i="0" dirty="0">
                <a:effectLst/>
                <a:latin typeface="Segoe WPC"/>
                <a:hlinkClick r:id="rId8" action="ppaction://hlinksldjump"/>
              </a:rPr>
              <a:t>適當的初始化權重</a:t>
            </a:r>
            <a:r>
              <a:rPr lang="zh-TW" altLang="en-US" sz="1600" b="0" i="0" dirty="0">
                <a:effectLst/>
                <a:latin typeface="Segoe WPC"/>
              </a:rPr>
              <a:t>：</a:t>
            </a:r>
          </a:p>
          <a:p>
            <a:pPr lvl="1" algn="l"/>
            <a:r>
              <a:rPr lang="zh-TW" altLang="en-US" sz="1600" b="0" i="0" dirty="0">
                <a:effectLst/>
                <a:latin typeface="Segoe WPC"/>
              </a:rPr>
              <a:t>使用適當的權重初始化方法（如</a:t>
            </a:r>
            <a:r>
              <a:rPr lang="en-US" altLang="zh-TW" sz="1600" b="0" i="0" dirty="0">
                <a:effectLst/>
                <a:latin typeface="Segoe WPC"/>
              </a:rPr>
              <a:t>He</a:t>
            </a:r>
            <a:r>
              <a:rPr lang="zh-TW" altLang="en-US" sz="1600" b="0" i="0" dirty="0">
                <a:effectLst/>
                <a:latin typeface="Segoe WPC"/>
              </a:rPr>
              <a:t>初始化、</a:t>
            </a:r>
            <a:r>
              <a:rPr lang="en-US" altLang="zh-TW" sz="1600" b="0" i="0" dirty="0">
                <a:effectLst/>
                <a:latin typeface="Segoe WPC"/>
              </a:rPr>
              <a:t>Xavier</a:t>
            </a:r>
            <a:r>
              <a:rPr lang="zh-TW" altLang="en-US" sz="1600" b="0" i="0" dirty="0">
                <a:effectLst/>
                <a:latin typeface="Segoe WPC"/>
              </a:rPr>
              <a:t>初始化），可以幫助模型更快地收斂。</a:t>
            </a:r>
          </a:p>
          <a:p>
            <a:pPr algn="l">
              <a:buFont typeface="+mj-lt"/>
              <a:buAutoNum type="arabicPeriod"/>
            </a:pPr>
            <a:r>
              <a:rPr lang="zh-TW" altLang="en-US" sz="1600" b="1" i="0" dirty="0">
                <a:effectLst/>
                <a:latin typeface="Segoe WPC"/>
                <a:hlinkClick r:id="rId9" action="ppaction://hlinksldjump"/>
              </a:rPr>
              <a:t>減少過擬合</a:t>
            </a:r>
            <a:r>
              <a:rPr lang="zh-TW" altLang="en-US" sz="1600" b="0" i="0" dirty="0">
                <a:effectLst/>
                <a:latin typeface="Segoe WPC"/>
              </a:rPr>
              <a:t>：</a:t>
            </a:r>
          </a:p>
          <a:p>
            <a:pPr lvl="1" algn="l"/>
            <a:r>
              <a:rPr lang="zh-TW" altLang="en-US" sz="1600" b="0" i="0" dirty="0">
                <a:effectLst/>
                <a:latin typeface="Segoe WPC"/>
              </a:rPr>
              <a:t>使用正則化技術（如</a:t>
            </a:r>
            <a:r>
              <a:rPr lang="en-US" altLang="zh-TW" sz="1600" b="0" i="0" dirty="0">
                <a:effectLst/>
                <a:latin typeface="Segoe WPC"/>
              </a:rPr>
              <a:t>Dropout</a:t>
            </a:r>
            <a:r>
              <a:rPr lang="zh-TW" altLang="en-US" sz="1600" b="0" i="0" dirty="0">
                <a:effectLst/>
                <a:latin typeface="Segoe WPC"/>
              </a:rPr>
              <a:t>、</a:t>
            </a:r>
            <a:r>
              <a:rPr lang="en-US" altLang="zh-TW" sz="1600" b="0" i="0" dirty="0">
                <a:effectLst/>
                <a:latin typeface="Segoe WPC"/>
              </a:rPr>
              <a:t>L2</a:t>
            </a:r>
            <a:r>
              <a:rPr lang="zh-TW" altLang="en-US" sz="1600" b="0" i="0" dirty="0">
                <a:effectLst/>
                <a:latin typeface="Segoe WPC"/>
              </a:rPr>
              <a:t>正則化）來減少過擬合，從而提高模型的收斂速度。</a:t>
            </a:r>
          </a:p>
          <a:p>
            <a:pPr>
              <a:buFont typeface="+mj-lt"/>
              <a:buAutoNum type="arabicPeriod"/>
            </a:pPr>
            <a:r>
              <a:rPr lang="zh-TW" altLang="en-US" sz="1600" b="1" i="0" dirty="0">
                <a:effectLst/>
                <a:latin typeface="Segoe WPC"/>
                <a:hlinkClick r:id="rId10" action="ppaction://hlinksldjump"/>
              </a:rPr>
              <a:t>分布式訓練</a:t>
            </a:r>
            <a:r>
              <a:rPr lang="zh-TW" altLang="en-US" sz="1600" b="0" i="0" dirty="0">
                <a:effectLst/>
                <a:latin typeface="Segoe WPC"/>
              </a:rPr>
              <a:t>：</a:t>
            </a:r>
            <a:br>
              <a:rPr lang="en-US" altLang="zh-TW" sz="1600" b="0" i="0" dirty="0">
                <a:effectLst/>
                <a:latin typeface="Segoe WPC"/>
              </a:rPr>
            </a:br>
            <a:r>
              <a:rPr lang="en-US" altLang="zh-TW" sz="1600" b="0" i="0" dirty="0">
                <a:effectLst/>
                <a:latin typeface="Segoe WPC"/>
              </a:rPr>
              <a:t>       </a:t>
            </a:r>
            <a:r>
              <a:rPr lang="zh-TW" altLang="en-US" sz="1600" b="0" i="0" dirty="0">
                <a:effectLst/>
                <a:latin typeface="Segoe WPC"/>
              </a:rPr>
              <a:t>使用多</a:t>
            </a:r>
            <a:r>
              <a:rPr lang="en-US" altLang="zh-TW" sz="1600" b="0" i="0" dirty="0">
                <a:effectLst/>
                <a:latin typeface="Segoe WPC"/>
              </a:rPr>
              <a:t>GPU</a:t>
            </a:r>
            <a:r>
              <a:rPr lang="zh-TW" altLang="en-US" sz="1600" b="0" i="0" dirty="0">
                <a:effectLst/>
                <a:latin typeface="Segoe WPC"/>
              </a:rPr>
              <a:t>或分布式訓練技術，可以加速模型的訓練過程。</a:t>
            </a:r>
            <a:endParaRPr lang="en-US" altLang="zh-TW" sz="1600" b="0" i="0" dirty="0">
              <a:effectLst/>
              <a:latin typeface="Segoe WPC"/>
            </a:endParaRPr>
          </a:p>
          <a:p>
            <a:pPr algn="l">
              <a:buFont typeface="+mj-lt"/>
              <a:buAutoNum type="arabicPeriod"/>
            </a:pPr>
            <a:r>
              <a:rPr lang="zh-TW" altLang="en-US" sz="1600" b="1" dirty="0">
                <a:latin typeface="Segoe WPC"/>
                <a:hlinkClick r:id="rId11" action="ppaction://hlinksldjump"/>
              </a:rPr>
              <a:t>資料打亂</a:t>
            </a:r>
            <a:r>
              <a:rPr lang="zh-TW" altLang="en-US" sz="1600" b="0" i="0" dirty="0">
                <a:effectLst/>
                <a:latin typeface="Segoe WPC"/>
              </a:rPr>
              <a:t>：</a:t>
            </a:r>
            <a:br>
              <a:rPr lang="en-US" altLang="zh-TW" dirty="0">
                <a:latin typeface="Segoe WPC"/>
              </a:rPr>
            </a:br>
            <a:r>
              <a:rPr lang="zh-TW" altLang="en-US" dirty="0">
                <a:latin typeface="Segoe WPC"/>
              </a:rPr>
              <a:t>       在模型區分訓練集、驗證集時，把</a:t>
            </a:r>
            <a:r>
              <a:rPr lang="en-US" altLang="zh-TW" dirty="0">
                <a:latin typeface="Segoe WPC"/>
              </a:rPr>
              <a:t>3~10</a:t>
            </a:r>
            <a:r>
              <a:rPr lang="zh-TW" altLang="en-US" dirty="0">
                <a:latin typeface="Segoe WPC"/>
              </a:rPr>
              <a:t>迭代作為一循環，</a:t>
            </a:r>
            <a:r>
              <a:rPr lang="zh-TW" altLang="en-US" b="1" dirty="0">
                <a:latin typeface="Segoe WPC"/>
              </a:rPr>
              <a:t>並每循環重新打亂資料</a:t>
            </a:r>
            <a:r>
              <a:rPr lang="zh-TW" altLang="en-US" dirty="0">
                <a:latin typeface="Segoe WPC"/>
              </a:rPr>
              <a:t>。</a:t>
            </a:r>
            <a:endParaRPr lang="en-US" altLang="zh-TW" b="0" i="0" dirty="0">
              <a:effectLst/>
              <a:latin typeface="Segoe WPC"/>
            </a:endParaRPr>
          </a:p>
        </p:txBody>
      </p:sp>
    </p:spTree>
    <p:extLst>
      <p:ext uri="{BB962C8B-B14F-4D97-AF65-F5344CB8AC3E}">
        <p14:creationId xmlns:p14="http://schemas.microsoft.com/office/powerpoint/2010/main" val="183997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FC7373-5998-DC18-ED11-BFF806BC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D0AEA7-A820-5246-1621-FA6869272E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63BED2-67D1-3225-20F8-66D24FD252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169A679-DD0E-4285-AF74-A3ACA8440D68}" type="slidenum">
              <a:rPr lang="en-US" altLang="zh-TW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0C94B90-0A3F-22C6-6258-F813E65EE6C3}"/>
              </a:ext>
            </a:extLst>
          </p:cNvPr>
          <p:cNvSpPr txBox="1"/>
          <p:nvPr/>
        </p:nvSpPr>
        <p:spPr>
          <a:xfrm>
            <a:off x="539552" y="1196752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之前使用</a:t>
            </a:r>
            <a:r>
              <a:rPr lang="en-US" altLang="zh-TW" dirty="0" err="1"/>
              <a:t>tensorflow</a:t>
            </a:r>
            <a:r>
              <a:rPr lang="zh-TW" altLang="en-US" dirty="0"/>
              <a:t>內建的資料打亂</a:t>
            </a:r>
            <a:r>
              <a:rPr lang="en-US" altLang="zh-TW" dirty="0"/>
              <a:t>function</a:t>
            </a:r>
            <a:r>
              <a:rPr lang="zh-TW" altLang="en-US" dirty="0"/>
              <a:t>，就算訓練了</a:t>
            </a:r>
            <a:r>
              <a:rPr lang="en-US" altLang="zh-TW" dirty="0"/>
              <a:t>300</a:t>
            </a:r>
            <a:r>
              <a:rPr lang="zh-TW" altLang="en-US" dirty="0"/>
              <a:t>迭代，除了耗時以外，準確率也一直卡在</a:t>
            </a:r>
            <a:r>
              <a:rPr lang="en-US" altLang="zh-TW" dirty="0"/>
              <a:t>0.85~0.87</a:t>
            </a:r>
            <a:r>
              <a:rPr lang="zh-TW" altLang="en-US" dirty="0"/>
              <a:t>左右。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使用福安經理指導的方式自行做資料打亂，並且每</a:t>
            </a:r>
            <a:r>
              <a:rPr lang="en-US" altLang="zh-TW" dirty="0"/>
              <a:t>3~10</a:t>
            </a:r>
            <a:r>
              <a:rPr lang="zh-TW" altLang="en-US" dirty="0"/>
              <a:t>迭代都重新打亂一次，並交由模型訓練，模型在大概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40</a:t>
            </a:r>
            <a:r>
              <a:rPr lang="zh-TW" altLang="en-US" dirty="0"/>
              <a:t>迭代就能使模型收斂，準確率來到</a:t>
            </a:r>
            <a:r>
              <a:rPr lang="en-US" altLang="zh-TW" dirty="0"/>
              <a:t>0.95~0.96</a:t>
            </a:r>
            <a:r>
              <a:rPr lang="zh-TW" altLang="en-US" dirty="0"/>
              <a:t>左右。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並且在搭配使用學習率的調整，我使用</a:t>
            </a:r>
            <a:r>
              <a:rPr lang="en-US" altLang="zh-TW" b="1" i="0" dirty="0" err="1">
                <a:effectLst/>
                <a:latin typeface="+mj-lt"/>
              </a:rPr>
              <a:t>ReduceLROnPlateau</a:t>
            </a:r>
            <a:r>
              <a:rPr lang="zh-TW" altLang="en-US" dirty="0"/>
              <a:t>來做學習率自動調整，最終準確率也來到</a:t>
            </a:r>
            <a:r>
              <a:rPr lang="en-US" altLang="zh-TW" dirty="0"/>
              <a:t>0.97~0.98</a:t>
            </a:r>
            <a:r>
              <a:rPr lang="zh-TW" altLang="en-US" dirty="0"/>
              <a:t>左右。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1E13CAF-8CA7-40C6-A8AB-B1CA00D99FA8}"/>
              </a:ext>
            </a:extLst>
          </p:cNvPr>
          <p:cNvSpPr txBox="1"/>
          <p:nvPr/>
        </p:nvSpPr>
        <p:spPr>
          <a:xfrm>
            <a:off x="539553" y="4365104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tx2"/>
                </a:solidFill>
              </a:rPr>
              <a:t>所以自行撰寫資料打亂訓練的方式的確可以加速模型的收斂速度，節省大量時間，也能有效提高準確率。</a:t>
            </a:r>
            <a:endParaRPr lang="en-US" altLang="zh-TW" b="1" dirty="0">
              <a:solidFill>
                <a:schemeClr val="tx2"/>
              </a:solidFill>
            </a:endParaRPr>
          </a:p>
          <a:p>
            <a:endParaRPr lang="en-US" altLang="zh-TW" b="1" dirty="0">
              <a:solidFill>
                <a:schemeClr val="tx2"/>
              </a:solidFill>
            </a:endParaRPr>
          </a:p>
          <a:p>
            <a:r>
              <a:rPr lang="zh-TW" altLang="en-US" b="1" dirty="0">
                <a:solidFill>
                  <a:schemeClr val="tx2"/>
                </a:solidFill>
              </a:rPr>
              <a:t>整個專案嘗試使用了方法</a:t>
            </a:r>
            <a:r>
              <a:rPr lang="en-US" altLang="zh-TW" b="1" dirty="0">
                <a:solidFill>
                  <a:schemeClr val="tx2"/>
                </a:solidFill>
              </a:rPr>
              <a:t>1(</a:t>
            </a:r>
            <a:r>
              <a:rPr lang="zh-TW" altLang="en-US" b="1" dirty="0">
                <a:solidFill>
                  <a:schemeClr val="tx2"/>
                </a:solidFill>
              </a:rPr>
              <a:t>使用預訓練模型</a:t>
            </a:r>
            <a:r>
              <a:rPr lang="en-US" altLang="zh-TW" b="1" dirty="0">
                <a:solidFill>
                  <a:schemeClr val="tx2"/>
                </a:solidFill>
              </a:rPr>
              <a:t>)</a:t>
            </a:r>
            <a:r>
              <a:rPr lang="zh-TW" altLang="en-US" b="1" dirty="0">
                <a:solidFill>
                  <a:schemeClr val="tx2"/>
                </a:solidFill>
              </a:rPr>
              <a:t>、</a:t>
            </a:r>
            <a:r>
              <a:rPr lang="en-US" altLang="zh-TW" b="1" dirty="0">
                <a:solidFill>
                  <a:schemeClr val="tx2"/>
                </a:solidFill>
              </a:rPr>
              <a:t>3(</a:t>
            </a:r>
            <a:r>
              <a:rPr lang="zh-TW" altLang="en-US" b="1" dirty="0">
                <a:solidFill>
                  <a:schemeClr val="tx2"/>
                </a:solidFill>
              </a:rPr>
              <a:t>學習率調整</a:t>
            </a:r>
            <a:r>
              <a:rPr lang="en-US" altLang="zh-TW" b="1" dirty="0">
                <a:solidFill>
                  <a:schemeClr val="tx2"/>
                </a:solidFill>
              </a:rPr>
              <a:t>)</a:t>
            </a:r>
            <a:r>
              <a:rPr lang="zh-TW" altLang="en-US" b="1" dirty="0">
                <a:solidFill>
                  <a:schemeClr val="tx2"/>
                </a:solidFill>
              </a:rPr>
              <a:t>、</a:t>
            </a:r>
            <a:r>
              <a:rPr lang="en-US" altLang="zh-TW" b="1" dirty="0">
                <a:solidFill>
                  <a:schemeClr val="tx2"/>
                </a:solidFill>
              </a:rPr>
              <a:t>4(</a:t>
            </a:r>
            <a:r>
              <a:rPr lang="zh-TW" altLang="en-US" b="1" dirty="0">
                <a:solidFill>
                  <a:schemeClr val="tx2"/>
                </a:solidFill>
              </a:rPr>
              <a:t>批量正規化</a:t>
            </a:r>
            <a:r>
              <a:rPr lang="en-US" altLang="zh-TW" b="1" dirty="0">
                <a:solidFill>
                  <a:schemeClr val="tx2"/>
                </a:solidFill>
              </a:rPr>
              <a:t>)</a:t>
            </a:r>
            <a:r>
              <a:rPr lang="zh-TW" altLang="en-US" b="1" dirty="0">
                <a:solidFill>
                  <a:schemeClr val="tx2"/>
                </a:solidFill>
              </a:rPr>
              <a:t>、</a:t>
            </a:r>
            <a:r>
              <a:rPr lang="en-US" altLang="zh-TW" b="1" dirty="0">
                <a:solidFill>
                  <a:schemeClr val="tx2"/>
                </a:solidFill>
              </a:rPr>
              <a:t>5(</a:t>
            </a:r>
            <a:r>
              <a:rPr lang="zh-TW" altLang="en-US" b="1" dirty="0">
                <a:solidFill>
                  <a:schemeClr val="tx2"/>
                </a:solidFill>
              </a:rPr>
              <a:t>使用更快的優化器</a:t>
            </a:r>
            <a:r>
              <a:rPr lang="en-US" altLang="zh-TW" b="1" dirty="0">
                <a:solidFill>
                  <a:schemeClr val="tx2"/>
                </a:solidFill>
              </a:rPr>
              <a:t>)</a:t>
            </a:r>
            <a:r>
              <a:rPr lang="zh-TW" altLang="en-US" b="1" dirty="0">
                <a:solidFill>
                  <a:schemeClr val="tx2"/>
                </a:solidFill>
              </a:rPr>
              <a:t>、</a:t>
            </a:r>
            <a:r>
              <a:rPr lang="en-US" altLang="zh-TW" b="1" dirty="0">
                <a:solidFill>
                  <a:schemeClr val="tx2"/>
                </a:solidFill>
              </a:rPr>
              <a:t>6(</a:t>
            </a:r>
            <a:r>
              <a:rPr lang="zh-TW" altLang="en-US" b="1" dirty="0">
                <a:solidFill>
                  <a:schemeClr val="tx2"/>
                </a:solidFill>
              </a:rPr>
              <a:t>混合精度訓練</a:t>
            </a:r>
            <a:r>
              <a:rPr lang="en-US" altLang="zh-TW" b="1" dirty="0">
                <a:solidFill>
                  <a:schemeClr val="tx2"/>
                </a:solidFill>
              </a:rPr>
              <a:t>)</a:t>
            </a:r>
            <a:r>
              <a:rPr lang="zh-TW" altLang="en-US" b="1" dirty="0">
                <a:solidFill>
                  <a:schemeClr val="tx2"/>
                </a:solidFill>
              </a:rPr>
              <a:t>、</a:t>
            </a:r>
            <a:r>
              <a:rPr lang="en-US" altLang="zh-TW" b="1" dirty="0">
                <a:solidFill>
                  <a:schemeClr val="tx2"/>
                </a:solidFill>
              </a:rPr>
              <a:t>7(</a:t>
            </a:r>
            <a:r>
              <a:rPr lang="zh-TW" altLang="en-US" b="1" dirty="0">
                <a:solidFill>
                  <a:schemeClr val="tx2"/>
                </a:solidFill>
              </a:rPr>
              <a:t>適當的初始化權重</a:t>
            </a:r>
            <a:r>
              <a:rPr lang="en-US" altLang="zh-TW" b="1" dirty="0">
                <a:solidFill>
                  <a:schemeClr val="tx2"/>
                </a:solidFill>
              </a:rPr>
              <a:t>)</a:t>
            </a:r>
            <a:r>
              <a:rPr lang="zh-TW" altLang="en-US" b="1" dirty="0">
                <a:solidFill>
                  <a:schemeClr val="tx2"/>
                </a:solidFill>
              </a:rPr>
              <a:t>、</a:t>
            </a:r>
            <a:r>
              <a:rPr lang="en-US" altLang="zh-TW" b="1" dirty="0">
                <a:solidFill>
                  <a:schemeClr val="tx2"/>
                </a:solidFill>
              </a:rPr>
              <a:t>8(</a:t>
            </a:r>
            <a:r>
              <a:rPr lang="zh-TW" altLang="en-US" b="1" dirty="0">
                <a:solidFill>
                  <a:schemeClr val="tx2"/>
                </a:solidFill>
              </a:rPr>
              <a:t>減少過擬合</a:t>
            </a:r>
            <a:r>
              <a:rPr lang="en-US" altLang="zh-TW" b="1" dirty="0">
                <a:solidFill>
                  <a:schemeClr val="tx2"/>
                </a:solidFill>
              </a:rPr>
              <a:t>)</a:t>
            </a:r>
            <a:r>
              <a:rPr lang="zh-TW" altLang="en-US" b="1" dirty="0">
                <a:solidFill>
                  <a:schemeClr val="tx2"/>
                </a:solidFill>
              </a:rPr>
              <a:t>、</a:t>
            </a:r>
            <a:r>
              <a:rPr lang="en-US" altLang="zh-TW" b="1" dirty="0">
                <a:solidFill>
                  <a:schemeClr val="tx2"/>
                </a:solidFill>
              </a:rPr>
              <a:t>10(</a:t>
            </a:r>
            <a:r>
              <a:rPr lang="zh-TW" altLang="en-US" b="1" dirty="0">
                <a:solidFill>
                  <a:schemeClr val="tx2"/>
                </a:solidFill>
              </a:rPr>
              <a:t>資料打亂</a:t>
            </a:r>
            <a:r>
              <a:rPr lang="en-US" altLang="zh-TW" b="1" dirty="0">
                <a:solidFill>
                  <a:schemeClr val="tx2"/>
                </a:solidFill>
              </a:rPr>
              <a:t>)</a:t>
            </a:r>
            <a:endParaRPr lang="zh-TW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360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89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FD073-3791-82DE-AD26-9CE10166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i="0" dirty="0">
                <a:effectLst/>
                <a:latin typeface="Segoe WPC"/>
              </a:rPr>
              <a:t>使用預訓練模型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CCF169-327B-C753-42A3-3D9A2C9A36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9BF020-0B32-D2D6-C366-FBB9D0DAFA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169A679-DD0E-4285-AF74-A3ACA8440D68}" type="slidenum">
              <a:rPr lang="en-US" altLang="zh-TW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18DB00-AA4D-7358-5278-DB45B2BF8DB1}"/>
              </a:ext>
            </a:extLst>
          </p:cNvPr>
          <p:cNvSpPr txBox="1"/>
          <p:nvPr/>
        </p:nvSpPr>
        <p:spPr>
          <a:xfrm>
            <a:off x="201216" y="1124744"/>
            <a:ext cx="876327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zh-TW" altLang="en-US" b="0" i="0" dirty="0">
                <a:effectLst/>
                <a:latin typeface="+mj-ea"/>
                <a:ea typeface="+mj-ea"/>
              </a:rPr>
              <a:t>使用預訓練模型可以顯著加速</a:t>
            </a:r>
            <a:r>
              <a:rPr lang="en-US" altLang="zh-TW" b="0" i="0" dirty="0">
                <a:effectLst/>
                <a:latin typeface="+mj-ea"/>
                <a:ea typeface="+mj-ea"/>
              </a:rPr>
              <a:t>AI</a:t>
            </a:r>
            <a:r>
              <a:rPr lang="zh-TW" altLang="en-US" b="0" i="0" dirty="0">
                <a:effectLst/>
                <a:latin typeface="+mj-ea"/>
                <a:ea typeface="+mj-ea"/>
              </a:rPr>
              <a:t>物件分類和物件辨識模型的收斂。預訓練模型是在大型數據集（如</a:t>
            </a:r>
            <a:r>
              <a:rPr lang="en-US" altLang="zh-TW" b="0" i="0" dirty="0">
                <a:effectLst/>
                <a:latin typeface="+mj-ea"/>
                <a:ea typeface="+mj-ea"/>
              </a:rPr>
              <a:t>ImageNet</a:t>
            </a:r>
            <a:r>
              <a:rPr lang="zh-TW" altLang="en-US" b="0" i="0" dirty="0">
                <a:effectLst/>
                <a:latin typeface="+mj-ea"/>
                <a:ea typeface="+mj-ea"/>
              </a:rPr>
              <a:t>）上訓練的，已經學習到豐富的特徵表示。通過遷移學習，我們可以在這些預訓練模型的基礎上進行微調，從而快速適應特定任務，減少訓練時間並提高模型性能。這不僅節省了計算資源，還能在較少數據的情況下取得良好的效果，適用於各種應用場景。</a:t>
            </a:r>
            <a:endParaRPr lang="en-US" altLang="zh-TW" b="0" i="0" dirty="0">
              <a:effectLst/>
              <a:latin typeface="+mj-ea"/>
              <a:ea typeface="+mj-ea"/>
            </a:endParaRPr>
          </a:p>
          <a:p>
            <a:pPr algn="l">
              <a:spcAft>
                <a:spcPts val="1200"/>
              </a:spcAft>
            </a:pPr>
            <a:endParaRPr lang="zh-TW" altLang="en-US" b="0" i="0" dirty="0">
              <a:effectLst/>
              <a:latin typeface="+mj-ea"/>
              <a:ea typeface="+mj-ea"/>
            </a:endParaRPr>
          </a:p>
          <a:p>
            <a:pPr algn="l"/>
            <a:r>
              <a:rPr lang="zh-TW" altLang="en-US" b="0" i="0" dirty="0">
                <a:effectLst/>
                <a:latin typeface="+mj-ea"/>
                <a:ea typeface="+mj-ea"/>
              </a:rPr>
              <a:t>使用預訓練模型的好處在於，它們已經學習到許多通用的特徵，如邊緣、形狀和顏色等，這些特徵在不同的物件分類和辨識任務中都是有用的。通過在這些模型上進行微調，我們只需對特定任務進行少量的額外訓練，就能達到很好的效果。這樣可以大大縮短訓練時間，並且通常能夠提高模型的準確性和穩定性。總之，使用預訓練模型是一種高效且經濟的方法來加速</a:t>
            </a:r>
            <a:r>
              <a:rPr lang="en-US" altLang="zh-TW" b="0" i="0" dirty="0">
                <a:effectLst/>
                <a:latin typeface="+mj-ea"/>
                <a:ea typeface="+mj-ea"/>
              </a:rPr>
              <a:t>AI</a:t>
            </a:r>
            <a:r>
              <a:rPr lang="zh-TW" altLang="en-US" b="0" i="0" dirty="0">
                <a:effectLst/>
                <a:latin typeface="+mj-ea"/>
                <a:ea typeface="+mj-ea"/>
              </a:rPr>
              <a:t>模型的開發和部署。</a:t>
            </a:r>
          </a:p>
          <a:p>
            <a:endParaRPr lang="zh-TW" altLang="en-US" dirty="0"/>
          </a:p>
        </p:txBody>
      </p:sp>
      <p:sp>
        <p:nvSpPr>
          <p:cNvPr id="6" name="動作按鈕: 移至首頁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960244D-CD94-5656-56EF-BA0B097745A1}"/>
              </a:ext>
            </a:extLst>
          </p:cNvPr>
          <p:cNvSpPr/>
          <p:nvPr/>
        </p:nvSpPr>
        <p:spPr>
          <a:xfrm>
            <a:off x="8460432" y="5733256"/>
            <a:ext cx="576064" cy="627857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2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9D07F-AAF5-075E-D8B5-8256471C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i="0" dirty="0">
                <a:effectLst/>
                <a:latin typeface="Segoe WPC"/>
              </a:rPr>
              <a:t>資料增強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8AF1AF-816B-D2ED-8DF7-CC2DBD3D64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D8A3D8-6258-26CE-A008-93852227B1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169A679-DD0E-4285-AF74-A3ACA8440D68}" type="slidenum">
              <a:rPr lang="en-US" altLang="zh-TW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3673BC-FF1D-6D45-0053-62397BC0BC3C}"/>
              </a:ext>
            </a:extLst>
          </p:cNvPr>
          <p:cNvSpPr txBox="1"/>
          <p:nvPr/>
        </p:nvSpPr>
        <p:spPr>
          <a:xfrm>
            <a:off x="107505" y="1196752"/>
            <a:ext cx="87849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zh-TW" altLang="en-US" b="0" i="0" dirty="0">
                <a:effectLst/>
                <a:latin typeface="+mj-ea"/>
                <a:ea typeface="+mj-ea"/>
              </a:rPr>
              <a:t>資料增強是一種技術，用來增加訓練數據的多樣性，從而提高</a:t>
            </a:r>
            <a:r>
              <a:rPr lang="en-US" altLang="zh-TW" b="0" i="0" dirty="0">
                <a:effectLst/>
                <a:latin typeface="+mj-ea"/>
                <a:ea typeface="+mj-ea"/>
              </a:rPr>
              <a:t>AI</a:t>
            </a:r>
            <a:r>
              <a:rPr lang="zh-TW" altLang="en-US" b="0" i="0" dirty="0">
                <a:effectLst/>
                <a:latin typeface="+mj-ea"/>
                <a:ea typeface="+mj-ea"/>
              </a:rPr>
              <a:t>模型的性能和收斂速度。具體來說，資料增強通過對原始數據進行各種隨機變換，如旋轉、翻轉、裁剪、縮放和顏色調整等，來生成新的訓練樣本。這些變換可以模擬不同的拍攝條件和角度，使模型能夠更好地適應真實世界中的變化。</a:t>
            </a:r>
            <a:endParaRPr lang="en-US" altLang="zh-TW" b="0" i="0" dirty="0">
              <a:effectLst/>
              <a:latin typeface="+mj-ea"/>
              <a:ea typeface="+mj-ea"/>
            </a:endParaRPr>
          </a:p>
          <a:p>
            <a:pPr algn="l">
              <a:spcAft>
                <a:spcPts val="1200"/>
              </a:spcAft>
            </a:pPr>
            <a:endParaRPr lang="zh-TW" altLang="en-US" b="0" i="0" dirty="0">
              <a:effectLst/>
              <a:latin typeface="+mj-ea"/>
              <a:ea typeface="+mj-ea"/>
            </a:endParaRPr>
          </a:p>
          <a:p>
            <a:pPr algn="l"/>
            <a:r>
              <a:rPr lang="zh-TW" altLang="en-US" b="0" i="0" dirty="0">
                <a:effectLst/>
                <a:latin typeface="+mj-ea"/>
                <a:ea typeface="+mj-ea"/>
              </a:rPr>
              <a:t>使用資料增強的好處在於，它可以在不增加實際數據量的情況下，提供更多的訓練樣本，從而減少過擬合的風險，並提高模型的泛化能力。這意味著模型在面對未見過的數據時，能夠更準確地進行分類和辨識。總之，資料增強是一種簡單且有效的方法，能夠顯著提升</a:t>
            </a:r>
            <a:r>
              <a:rPr lang="en-US" altLang="zh-TW" b="0" i="0" dirty="0">
                <a:effectLst/>
                <a:latin typeface="+mj-ea"/>
                <a:ea typeface="+mj-ea"/>
              </a:rPr>
              <a:t>AI</a:t>
            </a:r>
            <a:r>
              <a:rPr lang="zh-TW" altLang="en-US" b="0" i="0" dirty="0">
                <a:effectLst/>
                <a:latin typeface="+mj-ea"/>
                <a:ea typeface="+mj-ea"/>
              </a:rPr>
              <a:t>模型的表現。</a:t>
            </a:r>
          </a:p>
          <a:p>
            <a:endParaRPr lang="zh-TW" altLang="en-US" dirty="0"/>
          </a:p>
        </p:txBody>
      </p:sp>
      <p:sp>
        <p:nvSpPr>
          <p:cNvPr id="6" name="動作按鈕: 移至首頁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A4A9E26-C84D-6DAD-E33C-0BCE3A9752EC}"/>
              </a:ext>
            </a:extLst>
          </p:cNvPr>
          <p:cNvSpPr/>
          <p:nvPr/>
        </p:nvSpPr>
        <p:spPr>
          <a:xfrm>
            <a:off x="8460432" y="5733256"/>
            <a:ext cx="576064" cy="627857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BC56E3-3157-5E61-74A5-3B1BEB54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i="0" dirty="0">
                <a:effectLst/>
                <a:latin typeface="Segoe WPC"/>
              </a:rPr>
              <a:t>學習率調整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73C3F0-37C1-E49A-E73E-4266B461B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338D85-5197-4001-BC52-A4F0097340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169A679-DD0E-4285-AF74-A3ACA8440D68}" type="slidenum">
              <a:rPr lang="en-US" altLang="zh-TW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19B82B2-B658-997A-7720-ABD51B309D89}"/>
              </a:ext>
            </a:extLst>
          </p:cNvPr>
          <p:cNvSpPr txBox="1"/>
          <p:nvPr/>
        </p:nvSpPr>
        <p:spPr>
          <a:xfrm>
            <a:off x="13540" y="836712"/>
            <a:ext cx="902295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zh-TW" altLang="en-US" b="0" i="0" dirty="0">
                <a:effectLst/>
                <a:latin typeface="Segoe WPC"/>
              </a:rPr>
              <a:t>學習率調整是指在訓練</a:t>
            </a:r>
            <a:r>
              <a:rPr lang="en-US" altLang="zh-TW" b="0" i="0" dirty="0">
                <a:effectLst/>
                <a:latin typeface="Segoe WPC"/>
              </a:rPr>
              <a:t>AI</a:t>
            </a:r>
            <a:r>
              <a:rPr lang="zh-TW" altLang="en-US" b="0" i="0" dirty="0">
                <a:effectLst/>
                <a:latin typeface="Segoe WPC"/>
              </a:rPr>
              <a:t>模型的過程中，動態改變學習率的大小，以加速模型的收斂並提高最終性能。學習率是控制模型權重更新步伐的重要參數，過大會導致訓練不穩定，過小則會使訓練過程緩慢。通過自動調整學習率，我們可以在不同的訓練階段使用最合適的學習率，從而提高訓練效率和效果。</a:t>
            </a:r>
            <a:endParaRPr lang="en-US" altLang="zh-TW" b="0" i="0" dirty="0">
              <a:effectLst/>
              <a:latin typeface="Segoe WPC"/>
            </a:endParaRPr>
          </a:p>
          <a:p>
            <a:pPr algn="l"/>
            <a:r>
              <a:rPr lang="zh-TW" altLang="en-US" b="1" i="0" dirty="0">
                <a:effectLst/>
                <a:latin typeface="+mj-lt"/>
                <a:ea typeface="+mj-ea"/>
              </a:rPr>
              <a:t>學習率衰減（</a:t>
            </a:r>
            <a:r>
              <a:rPr lang="en-US" altLang="zh-TW" b="1" i="0" dirty="0">
                <a:effectLst/>
                <a:latin typeface="+mj-lt"/>
                <a:ea typeface="+mj-ea"/>
              </a:rPr>
              <a:t>Learning Rate Decay</a:t>
            </a:r>
            <a:r>
              <a:rPr lang="zh-TW" altLang="en-US" b="1" i="0" dirty="0">
                <a:effectLst/>
                <a:latin typeface="+mj-lt"/>
                <a:ea typeface="+mj-ea"/>
              </a:rPr>
              <a:t>）</a:t>
            </a:r>
            <a:r>
              <a:rPr lang="zh-TW" altLang="en-US" b="0" i="0" dirty="0">
                <a:effectLst/>
                <a:latin typeface="+mj-lt"/>
                <a:ea typeface="+mj-ea"/>
              </a:rPr>
              <a:t>：</a:t>
            </a:r>
          </a:p>
          <a:p>
            <a:pPr lvl="1" algn="l"/>
            <a:r>
              <a:rPr lang="zh-TW" altLang="en-US" b="0" i="0" dirty="0">
                <a:effectLst/>
                <a:latin typeface="+mj-ea"/>
                <a:ea typeface="+mj-ea"/>
              </a:rPr>
              <a:t>隨著訓練的進行，逐步減小學習率。這可以幫助模型在初期快速學習，而在後期穩定收斂。常見的衰減方式包括指數衰減和階段性衰減。</a:t>
            </a:r>
          </a:p>
          <a:p>
            <a:pPr algn="l">
              <a:spcAft>
                <a:spcPts val="1200"/>
              </a:spcAft>
            </a:pPr>
            <a:endParaRPr lang="zh-TW" altLang="en-US" b="0" i="0" dirty="0">
              <a:effectLst/>
              <a:latin typeface="Segoe WPC"/>
            </a:endParaRPr>
          </a:p>
          <a:p>
            <a:pPr algn="l">
              <a:spcAft>
                <a:spcPts val="0"/>
              </a:spcAft>
            </a:pPr>
            <a:r>
              <a:rPr lang="en-US" altLang="zh-TW" b="1" i="0" dirty="0" err="1">
                <a:effectLst/>
                <a:latin typeface="+mj-lt"/>
              </a:rPr>
              <a:t>ReduceLROnPlateau</a:t>
            </a:r>
            <a:r>
              <a:rPr lang="zh-TW" altLang="en-US" b="0" i="0" dirty="0">
                <a:effectLst/>
                <a:latin typeface="+mj-lt"/>
              </a:rPr>
              <a:t>：</a:t>
            </a:r>
          </a:p>
          <a:p>
            <a:pPr lvl="1" algn="l">
              <a:spcAft>
                <a:spcPts val="0"/>
              </a:spcAft>
            </a:pPr>
            <a:r>
              <a:rPr lang="zh-TW" altLang="en-US" b="0" i="0" dirty="0">
                <a:effectLst/>
                <a:latin typeface="Segoe WPC"/>
              </a:rPr>
              <a:t>當監控的評估指標在若干個</a:t>
            </a:r>
            <a:r>
              <a:rPr lang="en-US" altLang="zh-TW" b="0" i="0" dirty="0">
                <a:effectLst/>
                <a:latin typeface="Segoe WPC"/>
              </a:rPr>
              <a:t>epoch</a:t>
            </a:r>
            <a:r>
              <a:rPr lang="zh-TW" altLang="en-US" b="0" i="0" dirty="0">
                <a:effectLst/>
                <a:latin typeface="Segoe WPC"/>
              </a:rPr>
              <a:t>內不再改善時，自動減小學習率。這種方法可以在模型性能停滯時，通過降低學習率來進一步微調模型。</a:t>
            </a:r>
            <a:endParaRPr lang="en-US" altLang="zh-TW" b="0" i="0" dirty="0">
              <a:effectLst/>
              <a:latin typeface="Segoe WPC"/>
            </a:endParaRPr>
          </a:p>
          <a:p>
            <a:pPr lvl="1" algn="l"/>
            <a:endParaRPr lang="zh-TW" altLang="en-US" b="0" i="0" dirty="0">
              <a:effectLst/>
              <a:latin typeface="Segoe WPC"/>
            </a:endParaRPr>
          </a:p>
          <a:p>
            <a:pPr algn="l">
              <a:spcAft>
                <a:spcPts val="1200"/>
              </a:spcAft>
            </a:pPr>
            <a:r>
              <a:rPr lang="zh-TW" altLang="en-US" b="0" i="0" dirty="0">
                <a:effectLst/>
                <a:latin typeface="Segoe WPC"/>
              </a:rPr>
              <a:t>舉例來說，在使用學習率衰減時，我們可以設置初始學習率為</a:t>
            </a:r>
            <a:r>
              <a:rPr lang="en-US" altLang="zh-TW" b="0" i="0" dirty="0">
                <a:effectLst/>
                <a:latin typeface="Segoe WPC"/>
              </a:rPr>
              <a:t>0.1</a:t>
            </a:r>
            <a:r>
              <a:rPr lang="zh-TW" altLang="en-US" b="0" i="0" dirty="0">
                <a:effectLst/>
                <a:latin typeface="Segoe WPC"/>
              </a:rPr>
              <a:t>，每過</a:t>
            </a:r>
            <a:r>
              <a:rPr lang="en-US" altLang="zh-TW" b="0" i="0" dirty="0">
                <a:effectLst/>
                <a:latin typeface="Segoe WPC"/>
              </a:rPr>
              <a:t>10</a:t>
            </a:r>
            <a:r>
              <a:rPr lang="zh-TW" altLang="en-US" b="0" i="0" dirty="0">
                <a:effectLst/>
                <a:latin typeface="Segoe WPC"/>
              </a:rPr>
              <a:t>個</a:t>
            </a:r>
            <a:r>
              <a:rPr lang="en-US" altLang="zh-TW" b="0" i="0" dirty="0">
                <a:effectLst/>
                <a:latin typeface="Segoe WPC"/>
              </a:rPr>
              <a:t>epoch</a:t>
            </a:r>
            <a:r>
              <a:rPr lang="zh-TW" altLang="en-US" b="0" i="0" dirty="0">
                <a:effectLst/>
                <a:latin typeface="Segoe WPC"/>
              </a:rPr>
              <a:t>將學習率減少一半。這樣，模型在初期可以快速學習，而在後期則能夠更穩定地收斂到最優解。循環學習率則可以設置學習率在</a:t>
            </a:r>
            <a:r>
              <a:rPr lang="en-US" altLang="zh-TW" b="0" i="0" dirty="0">
                <a:effectLst/>
                <a:latin typeface="Segoe WPC"/>
              </a:rPr>
              <a:t>0.001</a:t>
            </a:r>
            <a:r>
              <a:rPr lang="zh-TW" altLang="en-US" b="0" i="0" dirty="0">
                <a:effectLst/>
                <a:latin typeface="Segoe WPC"/>
              </a:rPr>
              <a:t>到</a:t>
            </a:r>
            <a:r>
              <a:rPr lang="en-US" altLang="zh-TW" b="0" i="0" dirty="0">
                <a:effectLst/>
                <a:latin typeface="Segoe WPC"/>
              </a:rPr>
              <a:t>0.01</a:t>
            </a:r>
            <a:r>
              <a:rPr lang="zh-TW" altLang="en-US" b="0" i="0" dirty="0">
                <a:effectLst/>
                <a:latin typeface="Segoe WPC"/>
              </a:rPr>
              <a:t>之間周期性變化，幫助模型跳出局部最優解。自適應學習率的優化器如</a:t>
            </a:r>
            <a:r>
              <a:rPr lang="en-US" altLang="zh-TW" b="0" i="0" dirty="0">
                <a:effectLst/>
                <a:latin typeface="Segoe WPC"/>
              </a:rPr>
              <a:t>Adam</a:t>
            </a:r>
            <a:r>
              <a:rPr lang="zh-TW" altLang="en-US" b="0" i="0" dirty="0">
                <a:effectLst/>
                <a:latin typeface="Segoe WPC"/>
              </a:rPr>
              <a:t>，會根據梯度變化自動調整學習率，使得訓練過程更加高效和穩定。</a:t>
            </a:r>
          </a:p>
        </p:txBody>
      </p:sp>
      <p:sp>
        <p:nvSpPr>
          <p:cNvPr id="7" name="動作按鈕: 移至首頁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C1141FD-EC04-E146-DE47-17B2FC78002F}"/>
              </a:ext>
            </a:extLst>
          </p:cNvPr>
          <p:cNvSpPr/>
          <p:nvPr/>
        </p:nvSpPr>
        <p:spPr>
          <a:xfrm>
            <a:off x="8460432" y="5733256"/>
            <a:ext cx="576064" cy="627857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0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29B50-4192-1A71-00DB-F9D2637B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i="0" dirty="0">
                <a:effectLst/>
                <a:latin typeface="Segoe WPC"/>
              </a:rPr>
              <a:t>批量正規化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BE16FB-8891-21AC-51EA-DA707C432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CBC966-E24F-AEC8-4DB1-E5D4676CD3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169A679-DD0E-4285-AF74-A3ACA8440D68}" type="slidenum">
              <a:rPr lang="en-US" altLang="zh-TW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C21D82D-202D-4A44-FE88-93FB27D9A899}"/>
              </a:ext>
            </a:extLst>
          </p:cNvPr>
          <p:cNvSpPr txBox="1"/>
          <p:nvPr/>
        </p:nvSpPr>
        <p:spPr>
          <a:xfrm>
            <a:off x="201215" y="1015231"/>
            <a:ext cx="8475241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zh-TW" altLang="en-US" b="0" i="0" dirty="0">
                <a:effectLst/>
                <a:latin typeface="+mj-ea"/>
                <a:ea typeface="+mj-ea"/>
              </a:rPr>
              <a:t>批量正規化（</a:t>
            </a:r>
            <a:r>
              <a:rPr lang="en-US" altLang="zh-TW" b="0" i="0" dirty="0">
                <a:effectLst/>
                <a:latin typeface="+mj-ea"/>
                <a:ea typeface="+mj-ea"/>
              </a:rPr>
              <a:t>Batch Normalization</a:t>
            </a:r>
            <a:r>
              <a:rPr lang="zh-TW" altLang="en-US" b="0" i="0" dirty="0">
                <a:effectLst/>
                <a:latin typeface="+mj-ea"/>
                <a:ea typeface="+mj-ea"/>
              </a:rPr>
              <a:t>）是一種技術，用於加速深度神經網絡的訓練並提高其穩定性。它通過在每一層的輸入上進行正規化，使得每一層的輸入數據具有穩定的均值和方差，從而減少內部協變偏移（</a:t>
            </a:r>
            <a:r>
              <a:rPr lang="en-US" altLang="zh-TW" b="0" i="0" dirty="0">
                <a:effectLst/>
                <a:latin typeface="+mj-ea"/>
                <a:ea typeface="+mj-ea"/>
              </a:rPr>
              <a:t>Internal Covariate Shift</a:t>
            </a:r>
            <a:r>
              <a:rPr lang="zh-TW" altLang="en-US" b="0" i="0" dirty="0">
                <a:effectLst/>
                <a:latin typeface="+mj-ea"/>
                <a:ea typeface="+mj-ea"/>
              </a:rPr>
              <a:t>）的影響。</a:t>
            </a:r>
          </a:p>
          <a:p>
            <a:pPr algn="l">
              <a:spcAft>
                <a:spcPts val="1200"/>
              </a:spcAft>
            </a:pPr>
            <a:r>
              <a:rPr lang="zh-TW" altLang="en-US" b="0" i="0" dirty="0">
                <a:effectLst/>
                <a:latin typeface="+mj-ea"/>
                <a:ea typeface="+mj-ea"/>
              </a:rPr>
              <a:t>具體來說，批量正規化在每一層的輸入上進行以下操作：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+mj-ea"/>
                <a:ea typeface="+mj-ea"/>
              </a:rPr>
              <a:t>計算批量均值和方差</a:t>
            </a:r>
            <a:r>
              <a:rPr lang="zh-TW" altLang="en-US" b="0" i="0" dirty="0">
                <a:effectLst/>
                <a:latin typeface="+mj-ea"/>
                <a:ea typeface="+mj-ea"/>
              </a:rPr>
              <a:t>：</a:t>
            </a:r>
          </a:p>
          <a:p>
            <a:pPr lvl="1" algn="l"/>
            <a:r>
              <a:rPr lang="zh-TW" altLang="en-US" b="0" i="0" dirty="0">
                <a:effectLst/>
                <a:latin typeface="+mj-ea"/>
                <a:ea typeface="+mj-ea"/>
              </a:rPr>
              <a:t>對於當前批次的輸入數據，計算其均值和方差。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+mj-ea"/>
                <a:ea typeface="+mj-ea"/>
              </a:rPr>
              <a:t>標準化</a:t>
            </a:r>
            <a:r>
              <a:rPr lang="zh-TW" altLang="en-US" b="0" i="0" dirty="0">
                <a:effectLst/>
                <a:latin typeface="+mj-ea"/>
                <a:ea typeface="+mj-ea"/>
              </a:rPr>
              <a:t>：</a:t>
            </a:r>
          </a:p>
          <a:p>
            <a:pPr lvl="1" algn="l"/>
            <a:r>
              <a:rPr lang="zh-TW" altLang="en-US" b="0" i="0" dirty="0">
                <a:effectLst/>
                <a:latin typeface="+mj-ea"/>
                <a:ea typeface="+mj-ea"/>
              </a:rPr>
              <a:t>使用計算出的均值和方差，將輸入數據標準化，使其均值為</a:t>
            </a:r>
            <a:r>
              <a:rPr lang="en-US" altLang="zh-TW" b="0" i="0" dirty="0">
                <a:effectLst/>
                <a:latin typeface="+mj-ea"/>
                <a:ea typeface="+mj-ea"/>
              </a:rPr>
              <a:t>0</a:t>
            </a:r>
            <a:r>
              <a:rPr lang="zh-TW" altLang="en-US" b="0" i="0" dirty="0">
                <a:effectLst/>
                <a:latin typeface="+mj-ea"/>
                <a:ea typeface="+mj-ea"/>
              </a:rPr>
              <a:t>，方差為</a:t>
            </a:r>
            <a:r>
              <a:rPr lang="en-US" altLang="zh-TW" b="0" i="0" dirty="0">
                <a:effectLst/>
                <a:latin typeface="+mj-ea"/>
                <a:ea typeface="+mj-ea"/>
              </a:rPr>
              <a:t>1</a:t>
            </a:r>
            <a:r>
              <a:rPr lang="zh-TW" altLang="en-US" b="0" i="0" dirty="0">
                <a:effectLst/>
                <a:latin typeface="+mj-ea"/>
                <a:ea typeface="+mj-ea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+mj-ea"/>
                <a:ea typeface="+mj-ea"/>
              </a:rPr>
              <a:t>縮放和平移</a:t>
            </a:r>
            <a:r>
              <a:rPr lang="zh-TW" altLang="en-US" b="0" i="0" dirty="0">
                <a:effectLst/>
                <a:latin typeface="+mj-ea"/>
                <a:ea typeface="+mj-ea"/>
              </a:rPr>
              <a:t>：</a:t>
            </a:r>
          </a:p>
          <a:p>
            <a:pPr lvl="1" algn="l"/>
            <a:r>
              <a:rPr lang="zh-TW" altLang="en-US" b="0" i="0" dirty="0">
                <a:effectLst/>
                <a:latin typeface="+mj-ea"/>
                <a:ea typeface="+mj-ea"/>
              </a:rPr>
              <a:t>引入可學習的縮放參數（</a:t>
            </a:r>
            <a:r>
              <a:rPr lang="en-US" altLang="zh-TW" b="0" i="0" dirty="0">
                <a:effectLst/>
                <a:latin typeface="+mj-ea"/>
                <a:ea typeface="+mj-ea"/>
              </a:rPr>
              <a:t>gamma</a:t>
            </a:r>
            <a:r>
              <a:rPr lang="zh-TW" altLang="en-US" b="0" i="0" dirty="0">
                <a:effectLst/>
                <a:latin typeface="+mj-ea"/>
                <a:ea typeface="+mj-ea"/>
              </a:rPr>
              <a:t>）和平移參數（</a:t>
            </a:r>
            <a:r>
              <a:rPr lang="en-US" altLang="zh-TW" b="0" i="0" dirty="0">
                <a:effectLst/>
                <a:latin typeface="+mj-ea"/>
                <a:ea typeface="+mj-ea"/>
              </a:rPr>
              <a:t>beta</a:t>
            </a:r>
            <a:r>
              <a:rPr lang="zh-TW" altLang="en-US" b="0" i="0" dirty="0">
                <a:effectLst/>
                <a:latin typeface="+mj-ea"/>
                <a:ea typeface="+mj-ea"/>
              </a:rPr>
              <a:t>），對標準化後的數據進行縮放和平移，以恢復模型的表現能力。</a:t>
            </a:r>
            <a:endParaRPr lang="en-US" altLang="zh-TW" b="0" i="0" dirty="0">
              <a:effectLst/>
              <a:latin typeface="+mj-ea"/>
              <a:ea typeface="+mj-ea"/>
            </a:endParaRPr>
          </a:p>
          <a:p>
            <a:pPr lvl="1" algn="l"/>
            <a:endParaRPr lang="zh-TW" altLang="en-US" b="0" i="0" dirty="0">
              <a:effectLst/>
              <a:latin typeface="+mj-ea"/>
              <a:ea typeface="+mj-ea"/>
            </a:endParaRPr>
          </a:p>
          <a:p>
            <a:pPr algn="l">
              <a:spcAft>
                <a:spcPts val="1200"/>
              </a:spcAft>
            </a:pPr>
            <a:r>
              <a:rPr lang="zh-TW" altLang="en-US" b="0" i="0" dirty="0">
                <a:effectLst/>
                <a:latin typeface="+mj-ea"/>
                <a:ea typeface="+mj-ea"/>
              </a:rPr>
              <a:t>批量正規化的公式如下： </a:t>
            </a:r>
            <a:r>
              <a:rPr lang="en-US" altLang="zh-TW" b="0" i="0" dirty="0">
                <a:effectLst/>
                <a:latin typeface="+mj-ea"/>
                <a:ea typeface="+mj-ea"/>
              </a:rPr>
              <a:t>[ \hat{x} = \frac{x - \mu}{\sqrt{\sigma^2 + \epsilon}} ] [ y = \gamma \hat{x} + \beta ]</a:t>
            </a:r>
          </a:p>
          <a:p>
            <a:pPr algn="l">
              <a:spcAft>
                <a:spcPts val="1200"/>
              </a:spcAft>
            </a:pPr>
            <a:r>
              <a:rPr lang="zh-TW" altLang="en-US" b="0" i="0" dirty="0">
                <a:effectLst/>
                <a:latin typeface="+mj-ea"/>
                <a:ea typeface="+mj-ea"/>
              </a:rPr>
              <a:t>其中，</a:t>
            </a:r>
            <a:r>
              <a:rPr lang="en-US" altLang="zh-TW" b="0" i="0" dirty="0">
                <a:effectLst/>
                <a:latin typeface="+mj-ea"/>
                <a:ea typeface="+mj-ea"/>
              </a:rPr>
              <a:t>( \mu ) </a:t>
            </a:r>
            <a:r>
              <a:rPr lang="zh-TW" altLang="en-US" b="0" i="0" dirty="0">
                <a:effectLst/>
                <a:latin typeface="+mj-ea"/>
                <a:ea typeface="+mj-ea"/>
              </a:rPr>
              <a:t>和 </a:t>
            </a:r>
            <a:r>
              <a:rPr lang="en-US" altLang="zh-TW" b="0" i="0" dirty="0">
                <a:effectLst/>
                <a:latin typeface="+mj-ea"/>
                <a:ea typeface="+mj-ea"/>
              </a:rPr>
              <a:t>( \sigma^2 ) </a:t>
            </a:r>
            <a:r>
              <a:rPr lang="zh-TW" altLang="en-US" b="0" i="0" dirty="0">
                <a:effectLst/>
                <a:latin typeface="+mj-ea"/>
                <a:ea typeface="+mj-ea"/>
              </a:rPr>
              <a:t>分別是批量均值和方差，</a:t>
            </a:r>
            <a:r>
              <a:rPr lang="en-US" altLang="zh-TW" b="0" i="0" dirty="0">
                <a:effectLst/>
                <a:latin typeface="+mj-ea"/>
                <a:ea typeface="+mj-ea"/>
              </a:rPr>
              <a:t>( \epsilon ) </a:t>
            </a:r>
            <a:r>
              <a:rPr lang="zh-TW" altLang="en-US" b="0" i="0" dirty="0">
                <a:effectLst/>
                <a:latin typeface="+mj-ea"/>
                <a:ea typeface="+mj-ea"/>
              </a:rPr>
              <a:t>是一個小常數，用於防止除零錯誤，</a:t>
            </a:r>
            <a:r>
              <a:rPr lang="en-US" altLang="zh-TW" b="0" i="0" dirty="0">
                <a:effectLst/>
                <a:latin typeface="+mj-ea"/>
                <a:ea typeface="+mj-ea"/>
              </a:rPr>
              <a:t>( \gamma ) </a:t>
            </a:r>
            <a:r>
              <a:rPr lang="zh-TW" altLang="en-US" b="0" i="0" dirty="0">
                <a:effectLst/>
                <a:latin typeface="+mj-ea"/>
                <a:ea typeface="+mj-ea"/>
              </a:rPr>
              <a:t>和 </a:t>
            </a:r>
            <a:r>
              <a:rPr lang="en-US" altLang="zh-TW" b="0" i="0" dirty="0">
                <a:effectLst/>
                <a:latin typeface="+mj-ea"/>
                <a:ea typeface="+mj-ea"/>
              </a:rPr>
              <a:t>( \beta ) </a:t>
            </a:r>
            <a:r>
              <a:rPr lang="zh-TW" altLang="en-US" b="0" i="0" dirty="0">
                <a:effectLst/>
                <a:latin typeface="+mj-ea"/>
                <a:ea typeface="+mj-ea"/>
              </a:rPr>
              <a:t>是可學習的參數。</a:t>
            </a:r>
          </a:p>
          <a:p>
            <a:endParaRPr lang="zh-TW" altLang="en-US" dirty="0"/>
          </a:p>
        </p:txBody>
      </p:sp>
      <p:sp>
        <p:nvSpPr>
          <p:cNvPr id="6" name="動作按鈕: 移至首頁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E7A3B31-4E30-7230-F5DF-DBA3EF312238}"/>
              </a:ext>
            </a:extLst>
          </p:cNvPr>
          <p:cNvSpPr/>
          <p:nvPr/>
        </p:nvSpPr>
        <p:spPr>
          <a:xfrm>
            <a:off x="8460432" y="5733256"/>
            <a:ext cx="576064" cy="627857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1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1FF7C-D848-5122-83DD-B468CCD8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i="0" dirty="0">
                <a:effectLst/>
                <a:latin typeface="Segoe WPC"/>
              </a:rPr>
              <a:t>使用更快的優化器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B1AE12-022D-C71A-A74F-CE72AAF871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454F7A-08CB-6063-AE15-3284A32DBE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169A679-DD0E-4285-AF74-A3ACA8440D68}" type="slidenum">
              <a:rPr lang="en-US" altLang="zh-TW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1D0132-E9B5-2A17-A1FD-B7756F3A43D3}"/>
              </a:ext>
            </a:extLst>
          </p:cNvPr>
          <p:cNvSpPr txBox="1"/>
          <p:nvPr/>
        </p:nvSpPr>
        <p:spPr>
          <a:xfrm>
            <a:off x="161418" y="836712"/>
            <a:ext cx="871296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TW" b="1" i="0" dirty="0">
                <a:effectLst/>
                <a:latin typeface="+mn-ea"/>
                <a:ea typeface="+mn-ea"/>
              </a:rPr>
              <a:t>Adam</a:t>
            </a:r>
            <a:r>
              <a:rPr lang="zh-TW" altLang="en-US" b="1" i="0" dirty="0">
                <a:effectLst/>
                <a:latin typeface="+mn-ea"/>
                <a:ea typeface="+mn-ea"/>
              </a:rPr>
              <a:t>（</a:t>
            </a:r>
            <a:r>
              <a:rPr lang="en-US" altLang="zh-TW" b="1" i="0" dirty="0">
                <a:effectLst/>
                <a:latin typeface="+mn-ea"/>
                <a:ea typeface="+mn-ea"/>
              </a:rPr>
              <a:t>Adaptive Moment Estimation</a:t>
            </a:r>
            <a:r>
              <a:rPr lang="zh-TW" altLang="en-US" b="1" i="0" dirty="0">
                <a:effectLst/>
                <a:latin typeface="+mn-ea"/>
                <a:ea typeface="+mn-ea"/>
              </a:rPr>
              <a:t>）</a:t>
            </a:r>
            <a:r>
              <a:rPr lang="zh-TW" altLang="en-US" b="0" i="0" dirty="0">
                <a:effectLst/>
                <a:latin typeface="+mn-ea"/>
                <a:ea typeface="+mn-ea"/>
              </a:rPr>
              <a:t>：</a:t>
            </a:r>
          </a:p>
          <a:p>
            <a:pPr lvl="1" algn="l"/>
            <a:r>
              <a:rPr lang="en-US" altLang="zh-TW" b="0" i="0" dirty="0">
                <a:effectLst/>
                <a:latin typeface="+mn-ea"/>
                <a:ea typeface="+mn-ea"/>
              </a:rPr>
              <a:t>Adam</a:t>
            </a:r>
            <a:r>
              <a:rPr lang="zh-TW" altLang="en-US" b="0" i="0" dirty="0">
                <a:effectLst/>
                <a:latin typeface="+mn-ea"/>
                <a:ea typeface="+mn-ea"/>
              </a:rPr>
              <a:t>結合了動量（</a:t>
            </a:r>
            <a:r>
              <a:rPr lang="en-US" altLang="zh-TW" b="0" i="0" dirty="0">
                <a:effectLst/>
                <a:latin typeface="+mn-ea"/>
                <a:ea typeface="+mn-ea"/>
              </a:rPr>
              <a:t>Momentum</a:t>
            </a:r>
            <a:r>
              <a:rPr lang="zh-TW" altLang="en-US" b="0" i="0" dirty="0">
                <a:effectLst/>
                <a:latin typeface="+mn-ea"/>
                <a:ea typeface="+mn-ea"/>
              </a:rPr>
              <a:t>）和</a:t>
            </a:r>
            <a:r>
              <a:rPr lang="en-US" altLang="zh-TW" b="0" i="0" dirty="0">
                <a:effectLst/>
                <a:latin typeface="+mn-ea"/>
                <a:ea typeface="+mn-ea"/>
              </a:rPr>
              <a:t>RMSprop</a:t>
            </a:r>
            <a:r>
              <a:rPr lang="zh-TW" altLang="en-US" b="0" i="0" dirty="0">
                <a:effectLst/>
                <a:latin typeface="+mn-ea"/>
                <a:ea typeface="+mn-ea"/>
              </a:rPr>
              <a:t>的優點，通過計算一階和二階動量來自適應調整學習率。這使得</a:t>
            </a:r>
            <a:r>
              <a:rPr lang="en-US" altLang="zh-TW" b="0" i="0" dirty="0">
                <a:effectLst/>
                <a:latin typeface="+mn-ea"/>
                <a:ea typeface="+mn-ea"/>
              </a:rPr>
              <a:t>Adam</a:t>
            </a:r>
            <a:r>
              <a:rPr lang="zh-TW" altLang="en-US" b="0" i="0" dirty="0">
                <a:effectLst/>
                <a:latin typeface="+mn-ea"/>
                <a:ea typeface="+mn-ea"/>
              </a:rPr>
              <a:t>在處理稀疏梯度和非平穩目標時表現出色，並且通常能夠快速收斂。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>
                <a:effectLst/>
                <a:latin typeface="+mn-ea"/>
                <a:ea typeface="+mn-ea"/>
              </a:rPr>
              <a:t>RMSprop</a:t>
            </a:r>
            <a:r>
              <a:rPr lang="zh-TW" altLang="en-US" b="1" i="0" dirty="0">
                <a:effectLst/>
                <a:latin typeface="+mn-ea"/>
                <a:ea typeface="+mn-ea"/>
              </a:rPr>
              <a:t>（</a:t>
            </a:r>
            <a:r>
              <a:rPr lang="en-US" altLang="zh-TW" b="1" i="0" dirty="0">
                <a:effectLst/>
                <a:latin typeface="+mn-ea"/>
                <a:ea typeface="+mn-ea"/>
              </a:rPr>
              <a:t>Root Mean Square Propagation</a:t>
            </a:r>
            <a:r>
              <a:rPr lang="zh-TW" altLang="en-US" b="1" i="0" dirty="0">
                <a:effectLst/>
                <a:latin typeface="+mn-ea"/>
                <a:ea typeface="+mn-ea"/>
              </a:rPr>
              <a:t>）</a:t>
            </a:r>
            <a:r>
              <a:rPr lang="zh-TW" altLang="en-US" b="0" i="0" dirty="0">
                <a:effectLst/>
                <a:latin typeface="+mn-ea"/>
                <a:ea typeface="+mn-ea"/>
              </a:rPr>
              <a:t>：</a:t>
            </a:r>
          </a:p>
          <a:p>
            <a:pPr lvl="1" algn="l"/>
            <a:r>
              <a:rPr lang="en-US" altLang="zh-TW" b="0" i="0" dirty="0">
                <a:effectLst/>
                <a:latin typeface="+mn-ea"/>
                <a:ea typeface="+mn-ea"/>
              </a:rPr>
              <a:t>RMSprop</a:t>
            </a:r>
            <a:r>
              <a:rPr lang="zh-TW" altLang="en-US" b="0" i="0" dirty="0">
                <a:effectLst/>
                <a:latin typeface="+mn-ea"/>
                <a:ea typeface="+mn-ea"/>
              </a:rPr>
              <a:t>通過對每個參數的梯度平方進行指數加權移動平均來調整學習率，從而使得學習率在訓練過程中自適應地變化。這有助於穩定訓練過程，特別是在處理非平穩目標時。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 err="1">
                <a:effectLst/>
                <a:latin typeface="+mn-ea"/>
                <a:ea typeface="+mn-ea"/>
              </a:rPr>
              <a:t>Adagrad</a:t>
            </a:r>
            <a:r>
              <a:rPr lang="zh-TW" altLang="en-US" b="1" i="0" dirty="0">
                <a:effectLst/>
                <a:latin typeface="+mn-ea"/>
                <a:ea typeface="+mn-ea"/>
              </a:rPr>
              <a:t>（</a:t>
            </a:r>
            <a:r>
              <a:rPr lang="en-US" altLang="zh-TW" b="1" i="0" dirty="0">
                <a:effectLst/>
                <a:latin typeface="+mn-ea"/>
                <a:ea typeface="+mn-ea"/>
              </a:rPr>
              <a:t>Adaptive Gradient Algorithm</a:t>
            </a:r>
            <a:r>
              <a:rPr lang="zh-TW" altLang="en-US" b="1" i="0" dirty="0">
                <a:effectLst/>
                <a:latin typeface="+mn-ea"/>
                <a:ea typeface="+mn-ea"/>
              </a:rPr>
              <a:t>）</a:t>
            </a:r>
            <a:r>
              <a:rPr lang="zh-TW" altLang="en-US" b="0" i="0" dirty="0">
                <a:effectLst/>
                <a:latin typeface="+mn-ea"/>
                <a:ea typeface="+mn-ea"/>
              </a:rPr>
              <a:t>：</a:t>
            </a:r>
          </a:p>
          <a:p>
            <a:pPr lvl="1" algn="l"/>
            <a:r>
              <a:rPr lang="en-US" altLang="zh-TW" b="0" i="0" dirty="0" err="1">
                <a:effectLst/>
                <a:latin typeface="+mn-ea"/>
                <a:ea typeface="+mn-ea"/>
              </a:rPr>
              <a:t>Adagrad</a:t>
            </a:r>
            <a:r>
              <a:rPr lang="zh-TW" altLang="en-US" b="0" i="0" dirty="0">
                <a:effectLst/>
                <a:latin typeface="+mn-ea"/>
                <a:ea typeface="+mn-ea"/>
              </a:rPr>
              <a:t>根據每個參數的歷史梯度信息來調整學習率，對於稀疏數據和特徵具有良好的適應性。然而，</a:t>
            </a:r>
            <a:r>
              <a:rPr lang="en-US" altLang="zh-TW" b="0" i="0" dirty="0" err="1">
                <a:effectLst/>
                <a:latin typeface="+mn-ea"/>
                <a:ea typeface="+mn-ea"/>
              </a:rPr>
              <a:t>Adagrad</a:t>
            </a:r>
            <a:r>
              <a:rPr lang="zh-TW" altLang="en-US" b="0" i="0" dirty="0">
                <a:effectLst/>
                <a:latin typeface="+mn-ea"/>
                <a:ea typeface="+mn-ea"/>
              </a:rPr>
              <a:t>的學習率會隨著訓練過程逐漸減小，可能導致訓練過程過早停止。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 err="1">
                <a:effectLst/>
                <a:latin typeface="+mn-ea"/>
                <a:ea typeface="+mn-ea"/>
              </a:rPr>
              <a:t>Nadam</a:t>
            </a:r>
            <a:r>
              <a:rPr lang="zh-TW" altLang="en-US" b="1" i="0" dirty="0">
                <a:effectLst/>
                <a:latin typeface="+mn-ea"/>
                <a:ea typeface="+mn-ea"/>
              </a:rPr>
              <a:t>（</a:t>
            </a:r>
            <a:r>
              <a:rPr lang="en-US" altLang="zh-TW" b="1" i="0" dirty="0">
                <a:effectLst/>
                <a:latin typeface="+mn-ea"/>
                <a:ea typeface="+mn-ea"/>
              </a:rPr>
              <a:t>Nesterov-accelerated Adaptive Moment Estimation</a:t>
            </a:r>
            <a:r>
              <a:rPr lang="zh-TW" altLang="en-US" b="1" i="0" dirty="0">
                <a:effectLst/>
                <a:latin typeface="+mn-ea"/>
                <a:ea typeface="+mn-ea"/>
              </a:rPr>
              <a:t>）</a:t>
            </a:r>
            <a:r>
              <a:rPr lang="zh-TW" altLang="en-US" b="0" i="0" dirty="0">
                <a:effectLst/>
                <a:latin typeface="+mn-ea"/>
                <a:ea typeface="+mn-ea"/>
              </a:rPr>
              <a:t>：</a:t>
            </a:r>
          </a:p>
          <a:p>
            <a:pPr lvl="1" algn="l"/>
            <a:r>
              <a:rPr lang="en-US" altLang="zh-TW" b="0" i="0" dirty="0" err="1">
                <a:effectLst/>
                <a:latin typeface="+mn-ea"/>
                <a:ea typeface="+mn-ea"/>
              </a:rPr>
              <a:t>Nadam</a:t>
            </a:r>
            <a:r>
              <a:rPr lang="zh-TW" altLang="en-US" b="0" i="0" dirty="0">
                <a:effectLst/>
                <a:latin typeface="+mn-ea"/>
                <a:ea typeface="+mn-ea"/>
              </a:rPr>
              <a:t>是</a:t>
            </a:r>
            <a:r>
              <a:rPr lang="en-US" altLang="zh-TW" b="0" i="0" dirty="0">
                <a:effectLst/>
                <a:latin typeface="+mn-ea"/>
                <a:ea typeface="+mn-ea"/>
              </a:rPr>
              <a:t>Adam</a:t>
            </a:r>
            <a:r>
              <a:rPr lang="zh-TW" altLang="en-US" b="0" i="0" dirty="0">
                <a:effectLst/>
                <a:latin typeface="+mn-ea"/>
                <a:ea typeface="+mn-ea"/>
              </a:rPr>
              <a:t>和</a:t>
            </a:r>
            <a:r>
              <a:rPr lang="en-US" altLang="zh-TW" b="0" i="0" dirty="0">
                <a:effectLst/>
                <a:latin typeface="+mn-ea"/>
                <a:ea typeface="+mn-ea"/>
              </a:rPr>
              <a:t>Nesterov</a:t>
            </a:r>
            <a:r>
              <a:rPr lang="zh-TW" altLang="en-US" b="0" i="0" dirty="0">
                <a:effectLst/>
                <a:latin typeface="+mn-ea"/>
                <a:ea typeface="+mn-ea"/>
              </a:rPr>
              <a:t>動量的結合，通過在計算動量時引入</a:t>
            </a:r>
            <a:r>
              <a:rPr lang="en-US" altLang="zh-TW" b="0" i="0" dirty="0">
                <a:effectLst/>
                <a:latin typeface="+mn-ea"/>
                <a:ea typeface="+mn-ea"/>
              </a:rPr>
              <a:t>Nesterov</a:t>
            </a:r>
            <a:r>
              <a:rPr lang="zh-TW" altLang="en-US" b="0" i="0" dirty="0">
                <a:effectLst/>
                <a:latin typeface="+mn-ea"/>
                <a:ea typeface="+mn-ea"/>
              </a:rPr>
              <a:t>加速梯度來進一步提高收斂速度。這使得</a:t>
            </a:r>
            <a:r>
              <a:rPr lang="en-US" altLang="zh-TW" b="0" i="0" dirty="0" err="1">
                <a:effectLst/>
                <a:latin typeface="+mn-ea"/>
                <a:ea typeface="+mn-ea"/>
              </a:rPr>
              <a:t>Nadam</a:t>
            </a:r>
            <a:r>
              <a:rPr lang="zh-TW" altLang="en-US" b="0" i="0" dirty="0">
                <a:effectLst/>
                <a:latin typeface="+mn-ea"/>
                <a:ea typeface="+mn-ea"/>
              </a:rPr>
              <a:t>在某些情況下比</a:t>
            </a:r>
            <a:r>
              <a:rPr lang="en-US" altLang="zh-TW" b="0" i="0" dirty="0">
                <a:effectLst/>
                <a:latin typeface="+mn-ea"/>
                <a:ea typeface="+mn-ea"/>
              </a:rPr>
              <a:t>Adam</a:t>
            </a:r>
            <a:r>
              <a:rPr lang="zh-TW" altLang="en-US" b="0" i="0" dirty="0">
                <a:effectLst/>
                <a:latin typeface="+mn-ea"/>
                <a:ea typeface="+mn-ea"/>
              </a:rPr>
              <a:t>更快、更穩定。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>
                <a:effectLst/>
                <a:latin typeface="+mn-ea"/>
                <a:ea typeface="+mn-ea"/>
              </a:rPr>
              <a:t>SGD with Momentum</a:t>
            </a:r>
            <a:r>
              <a:rPr lang="zh-TW" altLang="en-US" b="1" i="0" dirty="0">
                <a:effectLst/>
                <a:latin typeface="+mn-ea"/>
                <a:ea typeface="+mn-ea"/>
              </a:rPr>
              <a:t>（</a:t>
            </a:r>
            <a:r>
              <a:rPr lang="en-US" altLang="zh-TW" b="1" i="0" dirty="0">
                <a:effectLst/>
                <a:latin typeface="+mn-ea"/>
                <a:ea typeface="+mn-ea"/>
              </a:rPr>
              <a:t>Stochastic Gradient Descent with Momentum</a:t>
            </a:r>
            <a:r>
              <a:rPr lang="zh-TW" altLang="en-US" b="1" i="0" dirty="0">
                <a:effectLst/>
                <a:latin typeface="+mn-ea"/>
                <a:ea typeface="+mn-ea"/>
              </a:rPr>
              <a:t>）</a:t>
            </a:r>
            <a:r>
              <a:rPr lang="zh-TW" altLang="en-US" b="0" i="0" dirty="0">
                <a:effectLst/>
                <a:latin typeface="+mn-ea"/>
                <a:ea typeface="+mn-ea"/>
              </a:rPr>
              <a:t>：</a:t>
            </a:r>
          </a:p>
          <a:p>
            <a:pPr lvl="1" algn="l"/>
            <a:r>
              <a:rPr lang="zh-TW" altLang="en-US" b="0" i="0" dirty="0">
                <a:effectLst/>
                <a:latin typeface="+mn-ea"/>
                <a:ea typeface="+mn-ea"/>
              </a:rPr>
              <a:t>動量法在標準隨機梯度下降（</a:t>
            </a:r>
            <a:r>
              <a:rPr lang="en-US" altLang="zh-TW" b="0" i="0" dirty="0">
                <a:effectLst/>
                <a:latin typeface="+mn-ea"/>
                <a:ea typeface="+mn-ea"/>
              </a:rPr>
              <a:t>SGD</a:t>
            </a:r>
            <a:r>
              <a:rPr lang="zh-TW" altLang="en-US" b="0" i="0" dirty="0">
                <a:effectLst/>
                <a:latin typeface="+mn-ea"/>
                <a:ea typeface="+mn-ea"/>
              </a:rPr>
              <a:t>）的基礎上引入了動量項，通過累積過去梯度的指數加權平均來加速收斂，特別是在深度神經網絡中效果顯著。</a:t>
            </a:r>
          </a:p>
        </p:txBody>
      </p:sp>
      <p:sp>
        <p:nvSpPr>
          <p:cNvPr id="7" name="動作按鈕: 移至首頁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36E340C-34A8-9260-1F91-0320FAC4FAB5}"/>
              </a:ext>
            </a:extLst>
          </p:cNvPr>
          <p:cNvSpPr/>
          <p:nvPr/>
        </p:nvSpPr>
        <p:spPr>
          <a:xfrm>
            <a:off x="8460432" y="5733256"/>
            <a:ext cx="576064" cy="627857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071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09171-6AD7-484A-7694-E720C2DE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i="0" dirty="0">
                <a:effectLst/>
                <a:latin typeface="Segoe WPC"/>
              </a:rPr>
              <a:t>混合精度訓練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BF540C-E02C-C811-4BBF-59ED03F5D9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97F595-5361-9A55-2685-1750DBD7A8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169A679-DD0E-4285-AF74-A3ACA8440D68}" type="slidenum">
              <a:rPr lang="en-US" altLang="zh-TW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D905636-6CC5-17EA-ACC0-27F724481044}"/>
              </a:ext>
            </a:extLst>
          </p:cNvPr>
          <p:cNvSpPr txBox="1"/>
          <p:nvPr/>
        </p:nvSpPr>
        <p:spPr>
          <a:xfrm>
            <a:off x="2411760" y="14127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804740D-EFE2-76D0-109D-CE4A0E56CF17}"/>
              </a:ext>
            </a:extLst>
          </p:cNvPr>
          <p:cNvSpPr txBox="1"/>
          <p:nvPr/>
        </p:nvSpPr>
        <p:spPr>
          <a:xfrm>
            <a:off x="305434" y="952848"/>
            <a:ext cx="842493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zh-TW" altLang="en-US" b="0" i="0" dirty="0">
                <a:effectLst/>
                <a:latin typeface="+mn-ea"/>
                <a:ea typeface="+mn-ea"/>
              </a:rPr>
              <a:t>混合精度訓練（</a:t>
            </a:r>
            <a:r>
              <a:rPr lang="en-US" altLang="zh-TW" b="0" i="0" dirty="0">
                <a:effectLst/>
                <a:latin typeface="+mn-ea"/>
                <a:ea typeface="+mn-ea"/>
              </a:rPr>
              <a:t>Mixed Precision Training</a:t>
            </a:r>
            <a:r>
              <a:rPr lang="zh-TW" altLang="en-US" b="0" i="0" dirty="0">
                <a:effectLst/>
                <a:latin typeface="+mn-ea"/>
                <a:ea typeface="+mn-ea"/>
              </a:rPr>
              <a:t>）是一種技術，通過在訓練過程中同時使用</a:t>
            </a:r>
            <a:r>
              <a:rPr lang="en-US" altLang="zh-TW" b="0" i="0" dirty="0">
                <a:effectLst/>
                <a:latin typeface="+mn-ea"/>
                <a:ea typeface="+mn-ea"/>
              </a:rPr>
              <a:t>16</a:t>
            </a:r>
            <a:r>
              <a:rPr lang="zh-TW" altLang="en-US" b="0" i="0" dirty="0">
                <a:effectLst/>
                <a:latin typeface="+mn-ea"/>
                <a:ea typeface="+mn-ea"/>
              </a:rPr>
              <a:t>位浮點數（</a:t>
            </a:r>
            <a:r>
              <a:rPr lang="en-US" altLang="zh-TW" b="0" i="0" dirty="0">
                <a:effectLst/>
                <a:latin typeface="+mn-ea"/>
                <a:ea typeface="+mn-ea"/>
              </a:rPr>
              <a:t>FP16</a:t>
            </a:r>
            <a:r>
              <a:rPr lang="zh-TW" altLang="en-US" b="0" i="0" dirty="0">
                <a:effectLst/>
                <a:latin typeface="+mn-ea"/>
                <a:ea typeface="+mn-ea"/>
              </a:rPr>
              <a:t>）和</a:t>
            </a:r>
            <a:r>
              <a:rPr lang="en-US" altLang="zh-TW" b="0" i="0" dirty="0">
                <a:effectLst/>
                <a:latin typeface="+mn-ea"/>
                <a:ea typeface="+mn-ea"/>
              </a:rPr>
              <a:t>32</a:t>
            </a:r>
            <a:r>
              <a:rPr lang="zh-TW" altLang="en-US" b="0" i="0" dirty="0">
                <a:effectLst/>
                <a:latin typeface="+mn-ea"/>
                <a:ea typeface="+mn-ea"/>
              </a:rPr>
              <a:t>位浮點數（</a:t>
            </a:r>
            <a:r>
              <a:rPr lang="en-US" altLang="zh-TW" b="0" i="0" dirty="0">
                <a:effectLst/>
                <a:latin typeface="+mn-ea"/>
                <a:ea typeface="+mn-ea"/>
              </a:rPr>
              <a:t>FP32</a:t>
            </a:r>
            <a:r>
              <a:rPr lang="zh-TW" altLang="en-US" b="0" i="0" dirty="0">
                <a:effectLst/>
                <a:latin typeface="+mn-ea"/>
                <a:ea typeface="+mn-ea"/>
              </a:rPr>
              <a:t>），來加速深度學習模型的訓練並減少內存使用。這種方法利用了現代</a:t>
            </a:r>
            <a:r>
              <a:rPr lang="en-US" altLang="zh-TW" b="0" i="0" dirty="0">
                <a:effectLst/>
                <a:latin typeface="+mn-ea"/>
                <a:ea typeface="+mn-ea"/>
              </a:rPr>
              <a:t>GPU</a:t>
            </a:r>
            <a:r>
              <a:rPr lang="zh-TW" altLang="en-US" b="0" i="0" dirty="0">
                <a:effectLst/>
                <a:latin typeface="+mn-ea"/>
                <a:ea typeface="+mn-ea"/>
              </a:rPr>
              <a:t>的硬件特性，能夠在不顯著影響模型精度的情況下，提高訓練速度和效率。</a:t>
            </a:r>
          </a:p>
          <a:p>
            <a:pPr algn="l">
              <a:spcAft>
                <a:spcPts val="1200"/>
              </a:spcAft>
            </a:pPr>
            <a:r>
              <a:rPr lang="zh-TW" altLang="en-US" b="0" i="0" dirty="0">
                <a:effectLst/>
                <a:latin typeface="+mn-ea"/>
                <a:ea typeface="+mn-ea"/>
              </a:rPr>
              <a:t>混合精度訓練的主要優點包括：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+mn-ea"/>
                <a:ea typeface="+mn-ea"/>
              </a:rPr>
              <a:t>加速訓練</a:t>
            </a:r>
            <a:r>
              <a:rPr lang="zh-TW" altLang="en-US" b="0" i="0" dirty="0">
                <a:effectLst/>
                <a:latin typeface="+mn-ea"/>
                <a:ea typeface="+mn-ea"/>
              </a:rPr>
              <a:t>：</a:t>
            </a:r>
          </a:p>
          <a:p>
            <a:pPr lvl="1" algn="l"/>
            <a:r>
              <a:rPr lang="zh-TW" altLang="en-US" b="0" i="0" dirty="0">
                <a:effectLst/>
                <a:latin typeface="+mn-ea"/>
                <a:ea typeface="+mn-ea"/>
              </a:rPr>
              <a:t>使用</a:t>
            </a:r>
            <a:r>
              <a:rPr lang="en-US" altLang="zh-TW" b="0" i="0" dirty="0">
                <a:effectLst/>
                <a:latin typeface="+mn-ea"/>
                <a:ea typeface="+mn-ea"/>
              </a:rPr>
              <a:t>FP16</a:t>
            </a:r>
            <a:r>
              <a:rPr lang="zh-TW" altLang="en-US" b="0" i="0" dirty="0">
                <a:effectLst/>
                <a:latin typeface="+mn-ea"/>
                <a:ea typeface="+mn-ea"/>
              </a:rPr>
              <a:t>進行計算可以顯著提高計算速度，因為</a:t>
            </a:r>
            <a:r>
              <a:rPr lang="en-US" altLang="zh-TW" b="0" i="0" dirty="0">
                <a:effectLst/>
                <a:latin typeface="+mn-ea"/>
                <a:ea typeface="+mn-ea"/>
              </a:rPr>
              <a:t>FP16</a:t>
            </a:r>
            <a:r>
              <a:rPr lang="zh-TW" altLang="en-US" b="0" i="0" dirty="0">
                <a:effectLst/>
                <a:latin typeface="+mn-ea"/>
                <a:ea typeface="+mn-ea"/>
              </a:rPr>
              <a:t>運算在現代</a:t>
            </a:r>
            <a:r>
              <a:rPr lang="en-US" altLang="zh-TW" b="0" i="0" dirty="0">
                <a:effectLst/>
                <a:latin typeface="+mn-ea"/>
                <a:ea typeface="+mn-ea"/>
              </a:rPr>
              <a:t>GPU</a:t>
            </a:r>
            <a:r>
              <a:rPr lang="zh-TW" altLang="en-US" b="0" i="0" dirty="0">
                <a:effectLst/>
                <a:latin typeface="+mn-ea"/>
                <a:ea typeface="+mn-ea"/>
              </a:rPr>
              <a:t>上比</a:t>
            </a:r>
            <a:r>
              <a:rPr lang="en-US" altLang="zh-TW" b="0" i="0" dirty="0">
                <a:effectLst/>
                <a:latin typeface="+mn-ea"/>
                <a:ea typeface="+mn-ea"/>
              </a:rPr>
              <a:t>FP32</a:t>
            </a:r>
            <a:r>
              <a:rPr lang="zh-TW" altLang="en-US" b="0" i="0" dirty="0">
                <a:effectLst/>
                <a:latin typeface="+mn-ea"/>
                <a:ea typeface="+mn-ea"/>
              </a:rPr>
              <a:t>運算更快。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+mn-ea"/>
                <a:ea typeface="+mn-ea"/>
              </a:rPr>
              <a:t>減少內存使用</a:t>
            </a:r>
            <a:r>
              <a:rPr lang="zh-TW" altLang="en-US" b="0" i="0" dirty="0">
                <a:effectLst/>
                <a:latin typeface="+mn-ea"/>
                <a:ea typeface="+mn-ea"/>
              </a:rPr>
              <a:t>：</a:t>
            </a:r>
          </a:p>
          <a:p>
            <a:pPr lvl="1" algn="l"/>
            <a:r>
              <a:rPr lang="en-US" altLang="zh-TW" b="0" i="0" dirty="0">
                <a:effectLst/>
                <a:latin typeface="+mn-ea"/>
                <a:ea typeface="+mn-ea"/>
              </a:rPr>
              <a:t>FP16</a:t>
            </a:r>
            <a:r>
              <a:rPr lang="zh-TW" altLang="en-US" b="0" i="0" dirty="0">
                <a:effectLst/>
                <a:latin typeface="+mn-ea"/>
                <a:ea typeface="+mn-ea"/>
              </a:rPr>
              <a:t>數據佔用的內存空間比</a:t>
            </a:r>
            <a:r>
              <a:rPr lang="en-US" altLang="zh-TW" b="0" i="0" dirty="0">
                <a:effectLst/>
                <a:latin typeface="+mn-ea"/>
                <a:ea typeface="+mn-ea"/>
              </a:rPr>
              <a:t>FP32</a:t>
            </a:r>
            <a:r>
              <a:rPr lang="zh-TW" altLang="en-US" b="0" i="0" dirty="0">
                <a:effectLst/>
                <a:latin typeface="+mn-ea"/>
                <a:ea typeface="+mn-ea"/>
              </a:rPr>
              <a:t>少一半，這使得可以在同樣的</a:t>
            </a:r>
            <a:r>
              <a:rPr lang="en-US" altLang="zh-TW" b="0" i="0" dirty="0">
                <a:effectLst/>
                <a:latin typeface="+mn-ea"/>
                <a:ea typeface="+mn-ea"/>
              </a:rPr>
              <a:t>GPU</a:t>
            </a:r>
            <a:r>
              <a:rPr lang="zh-TW" altLang="en-US" b="0" i="0" dirty="0">
                <a:effectLst/>
                <a:latin typeface="+mn-ea"/>
                <a:ea typeface="+mn-ea"/>
              </a:rPr>
              <a:t>內存中訓練更大的模型或使用更大的批次大小。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+mn-ea"/>
                <a:ea typeface="+mn-ea"/>
              </a:rPr>
              <a:t>保持數值穩定性</a:t>
            </a:r>
            <a:r>
              <a:rPr lang="zh-TW" altLang="en-US" b="0" i="0" dirty="0">
                <a:effectLst/>
                <a:latin typeface="+mn-ea"/>
                <a:ea typeface="+mn-ea"/>
              </a:rPr>
              <a:t>：</a:t>
            </a:r>
          </a:p>
          <a:p>
            <a:pPr lvl="1" algn="l"/>
            <a:r>
              <a:rPr lang="zh-TW" altLang="en-US" b="0" i="0" dirty="0">
                <a:effectLst/>
                <a:latin typeface="+mn-ea"/>
                <a:ea typeface="+mn-ea"/>
              </a:rPr>
              <a:t>通過使用</a:t>
            </a:r>
            <a:r>
              <a:rPr lang="en-US" altLang="zh-TW" b="0" i="0" dirty="0">
                <a:effectLst/>
                <a:latin typeface="+mn-ea"/>
                <a:ea typeface="+mn-ea"/>
              </a:rPr>
              <a:t>FP32</a:t>
            </a:r>
            <a:r>
              <a:rPr lang="zh-TW" altLang="en-US" b="0" i="0" dirty="0">
                <a:effectLst/>
                <a:latin typeface="+mn-ea"/>
                <a:ea typeface="+mn-ea"/>
              </a:rPr>
              <a:t>來存儲關鍵變量（如權重和梯度的累積值），混合精度訓練可以在提高速度的同時，保持數值穩定性和模型精度。</a:t>
            </a:r>
          </a:p>
          <a:p>
            <a:endParaRPr lang="zh-TW" altLang="en-US" dirty="0"/>
          </a:p>
        </p:txBody>
      </p:sp>
      <p:sp>
        <p:nvSpPr>
          <p:cNvPr id="7" name="動作按鈕: 移至首頁 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34838BC-7DB1-E832-9476-5D0ACBEB98BD}"/>
              </a:ext>
            </a:extLst>
          </p:cNvPr>
          <p:cNvSpPr/>
          <p:nvPr/>
        </p:nvSpPr>
        <p:spPr>
          <a:xfrm>
            <a:off x="8460432" y="5733256"/>
            <a:ext cx="576064" cy="627857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1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351C7-A903-0DFF-88E4-54C99A1F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1" i="0" dirty="0">
                <a:effectLst/>
                <a:latin typeface="Segoe WPC"/>
              </a:rPr>
              <a:t>適當的初始化權重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7EA6A8-17A9-77DD-0247-906B8E1DF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AA5A48-B73C-C8B4-A808-4C290CF272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169A679-DD0E-4285-AF74-A3ACA8440D68}" type="slidenum">
              <a:rPr lang="en-US" altLang="zh-TW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4D08549-C2F2-C6BA-1947-90FBD8413046}"/>
              </a:ext>
            </a:extLst>
          </p:cNvPr>
          <p:cNvSpPr txBox="1"/>
          <p:nvPr/>
        </p:nvSpPr>
        <p:spPr>
          <a:xfrm>
            <a:off x="251520" y="908720"/>
            <a:ext cx="835292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zh-TW" altLang="en-US" b="0" i="0" dirty="0">
                <a:effectLst/>
                <a:latin typeface="+mn-ea"/>
                <a:ea typeface="+mn-ea"/>
              </a:rPr>
              <a:t>適當的初始化權重對於深度神經網絡的訓練至關重要。良好的權重初始化可以加速模型的收斂，減少梯度消失或梯度爆炸的風險，並提高最終的模型性能。以下是幾種常見的權重初始化方法：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+mn-ea"/>
                <a:ea typeface="+mn-ea"/>
              </a:rPr>
              <a:t>零初始化（</a:t>
            </a:r>
            <a:r>
              <a:rPr lang="en-US" altLang="zh-TW" b="1" i="0" dirty="0">
                <a:effectLst/>
                <a:latin typeface="+mn-ea"/>
                <a:ea typeface="+mn-ea"/>
              </a:rPr>
              <a:t>Zero Initialization</a:t>
            </a:r>
            <a:r>
              <a:rPr lang="zh-TW" altLang="en-US" b="1" i="0" dirty="0">
                <a:effectLst/>
                <a:latin typeface="+mn-ea"/>
                <a:ea typeface="+mn-ea"/>
              </a:rPr>
              <a:t>）</a:t>
            </a:r>
            <a:r>
              <a:rPr lang="zh-TW" altLang="en-US" b="0" i="0" dirty="0">
                <a:effectLst/>
                <a:latin typeface="+mn-ea"/>
                <a:ea typeface="+mn-ea"/>
              </a:rPr>
              <a:t>：</a:t>
            </a:r>
          </a:p>
          <a:p>
            <a:pPr lvl="1" algn="l"/>
            <a:r>
              <a:rPr lang="zh-TW" altLang="en-US" b="0" i="0" dirty="0">
                <a:effectLst/>
                <a:latin typeface="+mn-ea"/>
                <a:ea typeface="+mn-ea"/>
              </a:rPr>
              <a:t>將所有權重初始化為零。這種方法通常不推薦，因為它會導致所有神經元學習到相同的特徵，從而失去模型的表現能力。</a:t>
            </a:r>
          </a:p>
          <a:p>
            <a:pPr algn="l">
              <a:buFont typeface="+mj-lt"/>
              <a:buAutoNum type="arabicPeriod"/>
            </a:pPr>
            <a:r>
              <a:rPr lang="zh-TW" altLang="en-US" b="1" i="0" dirty="0">
                <a:effectLst/>
                <a:latin typeface="+mn-ea"/>
                <a:ea typeface="+mn-ea"/>
              </a:rPr>
              <a:t>隨機初始化（</a:t>
            </a:r>
            <a:r>
              <a:rPr lang="en-US" altLang="zh-TW" b="1" i="0" dirty="0">
                <a:effectLst/>
                <a:latin typeface="+mn-ea"/>
                <a:ea typeface="+mn-ea"/>
              </a:rPr>
              <a:t>Random Initialization</a:t>
            </a:r>
            <a:r>
              <a:rPr lang="zh-TW" altLang="en-US" b="1" i="0" dirty="0">
                <a:effectLst/>
                <a:latin typeface="+mn-ea"/>
                <a:ea typeface="+mn-ea"/>
              </a:rPr>
              <a:t>）</a:t>
            </a:r>
            <a:r>
              <a:rPr lang="zh-TW" altLang="en-US" b="0" i="0" dirty="0">
                <a:effectLst/>
                <a:latin typeface="+mn-ea"/>
                <a:ea typeface="+mn-ea"/>
              </a:rPr>
              <a:t>：</a:t>
            </a:r>
          </a:p>
          <a:p>
            <a:pPr lvl="1" algn="l"/>
            <a:r>
              <a:rPr lang="zh-TW" altLang="en-US" b="0" i="0" dirty="0">
                <a:effectLst/>
                <a:latin typeface="+mn-ea"/>
                <a:ea typeface="+mn-ea"/>
              </a:rPr>
              <a:t>將權重初始化為小的隨機值。這種方法可以打破對稱性，使得不同神經元學習到不同的特徵。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>
                <a:effectLst/>
                <a:latin typeface="+mn-ea"/>
                <a:ea typeface="+mn-ea"/>
              </a:rPr>
              <a:t>Xavier</a:t>
            </a:r>
            <a:r>
              <a:rPr lang="zh-TW" altLang="en-US" b="1" i="0" dirty="0">
                <a:effectLst/>
                <a:latin typeface="+mn-ea"/>
                <a:ea typeface="+mn-ea"/>
              </a:rPr>
              <a:t>初始化（</a:t>
            </a:r>
            <a:r>
              <a:rPr lang="en-US" altLang="zh-TW" b="1" i="0" dirty="0" err="1">
                <a:effectLst/>
                <a:latin typeface="+mn-ea"/>
                <a:ea typeface="+mn-ea"/>
              </a:rPr>
              <a:t>Glorot</a:t>
            </a:r>
            <a:r>
              <a:rPr lang="en-US" altLang="zh-TW" b="1" i="0" dirty="0">
                <a:effectLst/>
                <a:latin typeface="+mn-ea"/>
                <a:ea typeface="+mn-ea"/>
              </a:rPr>
              <a:t> Initialization</a:t>
            </a:r>
            <a:r>
              <a:rPr lang="zh-TW" altLang="en-US" b="1" i="0" dirty="0">
                <a:effectLst/>
                <a:latin typeface="+mn-ea"/>
                <a:ea typeface="+mn-ea"/>
              </a:rPr>
              <a:t>）</a:t>
            </a:r>
            <a:r>
              <a:rPr lang="zh-TW" altLang="en-US" b="0" i="0" dirty="0">
                <a:effectLst/>
                <a:latin typeface="+mn-ea"/>
                <a:ea typeface="+mn-ea"/>
              </a:rPr>
              <a:t>：</a:t>
            </a:r>
          </a:p>
          <a:p>
            <a:pPr lvl="1" algn="l"/>
            <a:r>
              <a:rPr lang="zh-TW" altLang="en-US" b="0" i="0" dirty="0">
                <a:effectLst/>
                <a:latin typeface="+mn-ea"/>
                <a:ea typeface="+mn-ea"/>
              </a:rPr>
              <a:t>將權重初始化為均值為零、方差為 </a:t>
            </a:r>
            <a:r>
              <a:rPr lang="en-US" altLang="zh-TW" b="0" i="0" dirty="0">
                <a:effectLst/>
                <a:latin typeface="+mn-ea"/>
                <a:ea typeface="+mn-ea"/>
              </a:rPr>
              <a:t>( \frac{2}{n_{in} + n_{out}} ) </a:t>
            </a:r>
            <a:r>
              <a:rPr lang="zh-TW" altLang="en-US" b="0" i="0" dirty="0">
                <a:effectLst/>
                <a:latin typeface="+mn-ea"/>
                <a:ea typeface="+mn-ea"/>
              </a:rPr>
              <a:t>的隨機值，其中 </a:t>
            </a:r>
            <a:r>
              <a:rPr lang="en-US" altLang="zh-TW" b="0" i="0" dirty="0">
                <a:effectLst/>
                <a:latin typeface="+mn-ea"/>
                <a:ea typeface="+mn-ea"/>
              </a:rPr>
              <a:t>( n_{in} ) </a:t>
            </a:r>
            <a:r>
              <a:rPr lang="zh-TW" altLang="en-US" b="0" i="0" dirty="0">
                <a:effectLst/>
                <a:latin typeface="+mn-ea"/>
                <a:ea typeface="+mn-ea"/>
              </a:rPr>
              <a:t>和 </a:t>
            </a:r>
            <a:r>
              <a:rPr lang="en-US" altLang="zh-TW" b="0" i="0" dirty="0">
                <a:effectLst/>
                <a:latin typeface="+mn-ea"/>
                <a:ea typeface="+mn-ea"/>
              </a:rPr>
              <a:t>( n_{out} ) </a:t>
            </a:r>
            <a:r>
              <a:rPr lang="zh-TW" altLang="en-US" b="0" i="0" dirty="0">
                <a:effectLst/>
                <a:latin typeface="+mn-ea"/>
                <a:ea typeface="+mn-ea"/>
              </a:rPr>
              <a:t>分別是輸入和輸出單元的數量。這種方法適用於</a:t>
            </a:r>
            <a:r>
              <a:rPr lang="en-US" altLang="zh-TW" b="0" i="0" dirty="0">
                <a:effectLst/>
                <a:latin typeface="+mn-ea"/>
                <a:ea typeface="+mn-ea"/>
              </a:rPr>
              <a:t>Sigmoid</a:t>
            </a:r>
            <a:r>
              <a:rPr lang="zh-TW" altLang="en-US" b="0" i="0" dirty="0">
                <a:effectLst/>
                <a:latin typeface="+mn-ea"/>
                <a:ea typeface="+mn-ea"/>
              </a:rPr>
              <a:t>和</a:t>
            </a:r>
            <a:r>
              <a:rPr lang="en-US" altLang="zh-TW" b="0" i="0" dirty="0">
                <a:effectLst/>
                <a:latin typeface="+mn-ea"/>
                <a:ea typeface="+mn-ea"/>
              </a:rPr>
              <a:t>Tanh</a:t>
            </a:r>
            <a:r>
              <a:rPr lang="zh-TW" altLang="en-US" b="0" i="0" dirty="0">
                <a:effectLst/>
                <a:latin typeface="+mn-ea"/>
                <a:ea typeface="+mn-ea"/>
              </a:rPr>
              <a:t>激活函數。</a:t>
            </a:r>
          </a:p>
          <a:p>
            <a:pPr algn="l">
              <a:buFont typeface="+mj-lt"/>
              <a:buAutoNum type="arabicPeriod"/>
            </a:pPr>
            <a:r>
              <a:rPr lang="en-US" altLang="zh-TW" b="1" i="0" dirty="0">
                <a:effectLst/>
                <a:latin typeface="+mn-ea"/>
                <a:ea typeface="+mn-ea"/>
              </a:rPr>
              <a:t>He</a:t>
            </a:r>
            <a:r>
              <a:rPr lang="zh-TW" altLang="en-US" b="1" i="0" dirty="0">
                <a:effectLst/>
                <a:latin typeface="+mn-ea"/>
                <a:ea typeface="+mn-ea"/>
              </a:rPr>
              <a:t>初始化（</a:t>
            </a:r>
            <a:r>
              <a:rPr lang="en-US" altLang="zh-TW" b="1" i="0" dirty="0">
                <a:effectLst/>
                <a:latin typeface="+mn-ea"/>
                <a:ea typeface="+mn-ea"/>
              </a:rPr>
              <a:t>He Initialization</a:t>
            </a:r>
            <a:r>
              <a:rPr lang="zh-TW" altLang="en-US" b="1" i="0" dirty="0">
                <a:effectLst/>
                <a:latin typeface="+mn-ea"/>
                <a:ea typeface="+mn-ea"/>
              </a:rPr>
              <a:t>）</a:t>
            </a:r>
            <a:r>
              <a:rPr lang="zh-TW" altLang="en-US" b="0" i="0" dirty="0">
                <a:effectLst/>
                <a:latin typeface="+mn-ea"/>
                <a:ea typeface="+mn-ea"/>
              </a:rPr>
              <a:t>：</a:t>
            </a:r>
          </a:p>
          <a:p>
            <a:pPr lvl="1" algn="l"/>
            <a:r>
              <a:rPr lang="zh-TW" altLang="en-US" b="0" i="0" dirty="0">
                <a:effectLst/>
                <a:latin typeface="+mn-ea"/>
                <a:ea typeface="+mn-ea"/>
              </a:rPr>
              <a:t>將權重初始化為均值為零、方差為 </a:t>
            </a:r>
            <a:r>
              <a:rPr lang="en-US" altLang="zh-TW" b="0" i="0" dirty="0">
                <a:effectLst/>
                <a:latin typeface="+mn-ea"/>
                <a:ea typeface="+mn-ea"/>
              </a:rPr>
              <a:t>( \frac{2}{n_{in}} ) </a:t>
            </a:r>
            <a:r>
              <a:rPr lang="zh-TW" altLang="en-US" b="0" i="0" dirty="0">
                <a:effectLst/>
                <a:latin typeface="+mn-ea"/>
                <a:ea typeface="+mn-ea"/>
              </a:rPr>
              <a:t>的隨機值，其中 </a:t>
            </a:r>
            <a:r>
              <a:rPr lang="en-US" altLang="zh-TW" b="0" i="0" dirty="0">
                <a:effectLst/>
                <a:latin typeface="+mn-ea"/>
                <a:ea typeface="+mn-ea"/>
              </a:rPr>
              <a:t>( n_{in} ) </a:t>
            </a:r>
            <a:r>
              <a:rPr lang="zh-TW" altLang="en-US" b="0" i="0" dirty="0">
                <a:effectLst/>
                <a:latin typeface="+mn-ea"/>
                <a:ea typeface="+mn-ea"/>
              </a:rPr>
              <a:t>是輸入單元的數量。這種方法適用於</a:t>
            </a:r>
            <a:r>
              <a:rPr lang="en-US" altLang="zh-TW" b="0" i="0" dirty="0" err="1">
                <a:effectLst/>
                <a:latin typeface="+mn-ea"/>
                <a:ea typeface="+mn-ea"/>
              </a:rPr>
              <a:t>ReLU</a:t>
            </a:r>
            <a:r>
              <a:rPr lang="zh-TW" altLang="en-US" b="0" i="0" dirty="0">
                <a:effectLst/>
                <a:latin typeface="+mn-ea"/>
                <a:ea typeface="+mn-ea"/>
              </a:rPr>
              <a:t>和其變體激活函數。</a:t>
            </a:r>
          </a:p>
        </p:txBody>
      </p:sp>
      <p:sp>
        <p:nvSpPr>
          <p:cNvPr id="6" name="動作按鈕: 移至首頁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E3D4E6B-602D-DDE1-36C5-4A694B988D0D}"/>
              </a:ext>
            </a:extLst>
          </p:cNvPr>
          <p:cNvSpPr/>
          <p:nvPr/>
        </p:nvSpPr>
        <p:spPr>
          <a:xfrm>
            <a:off x="8460432" y="5733256"/>
            <a:ext cx="576064" cy="627857"/>
          </a:xfrm>
          <a:prstGeom prst="actionButtonHom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4794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22576</TotalTime>
  <Words>3782</Words>
  <Application>Microsoft Office PowerPoint</Application>
  <PresentationFormat>如螢幕大小 (4:3)</PresentationFormat>
  <Paragraphs>183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Segoe WPC</vt:lpstr>
      <vt:lpstr>Arial</vt:lpstr>
      <vt:lpstr>Calibri</vt:lpstr>
      <vt:lpstr>Verdana</vt:lpstr>
      <vt:lpstr>Wingdings</vt:lpstr>
      <vt:lpstr>1_Office 佈景主題</vt:lpstr>
      <vt:lpstr>AI模型加速收斂的方法</vt:lpstr>
      <vt:lpstr>加速收斂的方式</vt:lpstr>
      <vt:lpstr>使用預訓練模型</vt:lpstr>
      <vt:lpstr>資料增強</vt:lpstr>
      <vt:lpstr>學習率調整</vt:lpstr>
      <vt:lpstr>批量正規化</vt:lpstr>
      <vt:lpstr>使用更快的優化器</vt:lpstr>
      <vt:lpstr>混合精度訓練</vt:lpstr>
      <vt:lpstr>適當的初始化權重</vt:lpstr>
      <vt:lpstr>減少過擬合</vt:lpstr>
      <vt:lpstr>分布式訓練</vt:lpstr>
      <vt:lpstr>資料打亂</vt:lpstr>
      <vt:lpstr>實際案例-使用預訓練模型</vt:lpstr>
      <vt:lpstr>實際案例-學習率調整</vt:lpstr>
      <vt:lpstr>實際案例-批量正規化</vt:lpstr>
      <vt:lpstr>實際案例-初始化權重</vt:lpstr>
      <vt:lpstr>實際案例-資料打亂</vt:lpstr>
      <vt:lpstr>實際案例-資料打亂</vt:lpstr>
      <vt:lpstr>未使用到的方式以及固定參數</vt:lpstr>
      <vt:lpstr>結論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GMO</dc:creator>
  <cp:lastModifiedBy>Leon Wen (溫又臻)</cp:lastModifiedBy>
  <cp:revision>192</cp:revision>
  <cp:lastPrinted>2014-01-15T06:33:56Z</cp:lastPrinted>
  <dcterms:created xsi:type="dcterms:W3CDTF">2013-09-23T09:05:36Z</dcterms:created>
  <dcterms:modified xsi:type="dcterms:W3CDTF">2025-03-20T07:27:09Z</dcterms:modified>
</cp:coreProperties>
</file>