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aveSubsetFonts="1">
  <p:sldMasterIdLst>
    <p:sldMasterId id="2147483648" r:id="rId1"/>
    <p:sldMasterId id="2147483660" r:id="rId2"/>
  </p:sldMasterIdLst>
  <p:notesMasterIdLst>
    <p:notesMasterId r:id="rId11"/>
  </p:notesMasterIdLst>
  <p:sldIdLst>
    <p:sldId id="323" r:id="rId3"/>
    <p:sldId id="289" r:id="rId4"/>
    <p:sldId id="386" r:id="rId5"/>
    <p:sldId id="378" r:id="rId6"/>
    <p:sldId id="387" r:id="rId7"/>
    <p:sldId id="290" r:id="rId8"/>
    <p:sldId id="291" r:id="rId9"/>
    <p:sldId id="328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E034A468-E1B8-4EA6-AEB7-F78178F36038}">
          <p14:sldIdLst>
            <p14:sldId id="323"/>
          </p14:sldIdLst>
        </p14:section>
        <p14:section name="未命名的章節" id="{69733F66-B543-4BA6-B4DD-A117AB5A58A9}">
          <p14:sldIdLst>
            <p14:sldId id="289"/>
            <p14:sldId id="386"/>
            <p14:sldId id="378"/>
            <p14:sldId id="387"/>
            <p14:sldId id="290"/>
            <p14:sldId id="291"/>
            <p14:sldId id="32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9EDF4"/>
    <a:srgbClr val="D0D8E8"/>
    <a:srgbClr val="25A3E8"/>
    <a:srgbClr val="26A3EC"/>
    <a:srgbClr val="1F3DA6"/>
    <a:srgbClr val="23A3EA"/>
    <a:srgbClr val="0A6D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1D4011-3FB7-4DEB-BB1C-9FCB47151384}" type="datetimeFigureOut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182705-554D-49C4-BCFA-1192A75AA21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35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683" y="-37385"/>
            <a:ext cx="12289365" cy="7138793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4C4B26-2BCE-49DC-A70F-5C87557C9335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6404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309782-E9FF-4557-A35A-A091F8B5C429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1640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80163D-90E3-4582-9BF9-3DC12ABE214E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277506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圖片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76" y="332656"/>
            <a:ext cx="12115649" cy="5112568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23392" y="980729"/>
            <a:ext cx="9310059" cy="129857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623392" y="2564904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E77433-4558-EC4D-8219-134E4FB47283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36156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141FBB-26FF-9243-B82A-89759740D1CE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49927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138CC6-DCE3-4F4A-BA57-E994F3701EA7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817740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7FBC9-7E31-1C47-A6BF-DC104D7D2529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9677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EB969-29CF-9E4C-B706-80D319E3E2ED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135434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C59664-1528-9A41-AE6A-09E731724318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1387990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7B0769-CA67-5844-97DF-393BCE909076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5635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F3CE2-2BA9-F547-AAA2-127EAD16CBA9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83216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圖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365" y="0"/>
            <a:ext cx="11712448" cy="6858000"/>
          </a:xfrm>
          <a:prstGeom prst="rect">
            <a:avLst/>
          </a:prstGeom>
        </p:spPr>
      </p:pic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23392" y="1484784"/>
            <a:ext cx="10972800" cy="11430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609600" y="2780929"/>
            <a:ext cx="10972800" cy="334523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2CA32-1E62-4A5B-9B44-8A84EC1D7BF2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803793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0D173-4283-6541-B655-D9A926C044D5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843757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3F9C3-46B3-0D48-A0B2-B6A0B60DDD72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520999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96D86-8460-0C41-BE4D-67B026B3A454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4165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93B3A-BF2A-4DFA-8AC1-AAFDD469A7F4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75451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7A17BE-BAE2-45E8-B619-545CF9096017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44122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172B5-6EE8-48B0-ACE5-2BFD78C26ACA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70645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72105F-6CC8-4907-A654-986C7E7177C9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3639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100EA7-86C5-4E60-A86B-AFD097075746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10928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6B64DE-4581-412A-8AC1-98C49E163A86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733668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E68531-35FD-4EE7-912A-6C1E3D7B5C80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3256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C4AF4D-9901-4516-9B1A-DB27C6614E45}" type="datetime1">
              <a:rPr lang="zh-TW" altLang="en-US" smtClean="0"/>
              <a:t>2025/5/2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0848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4D9286-5ADF-D449-A1EE-C78A91790CF0}" type="datetime1">
              <a:rPr lang="en-US" altLang="zh-TW" smtClean="0"/>
              <a:t>5/2/2025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BC9FFB-E4EF-4EFA-9438-86B237016F9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3414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559496" y="5085184"/>
            <a:ext cx="6400800" cy="648072"/>
          </a:xfrm>
        </p:spPr>
        <p:txBody>
          <a:bodyPr/>
          <a:lstStyle/>
          <a:p>
            <a:r>
              <a:rPr lang="zh-TW" altLang="en-US">
                <a:latin typeface="Microsoft JhengHei"/>
                <a:ea typeface="Microsoft JhengHei"/>
              </a:rPr>
              <a:t>連訊科技服務股份有限公司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133568-BB47-4D9C-B766-B43023EF3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087" y="116632"/>
            <a:ext cx="3095625" cy="800100"/>
          </a:xfrm>
          <a:prstGeom prst="rect">
            <a:avLst/>
          </a:prstGeom>
        </p:spPr>
      </p:pic>
      <p:sp>
        <p:nvSpPr>
          <p:cNvPr id="9" name="標題 1">
            <a:extLst>
              <a:ext uri="{FF2B5EF4-FFF2-40B4-BE49-F238E27FC236}">
                <a16:creationId xmlns:a16="http://schemas.microsoft.com/office/drawing/2014/main" id="{61A5896C-72E5-4988-9B13-2CEE88A95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9416" y="1916832"/>
            <a:ext cx="7344816" cy="1082551"/>
          </a:xfrm>
        </p:spPr>
        <p:txBody>
          <a:bodyPr>
            <a:normAutofit fontScale="90000"/>
          </a:bodyPr>
          <a:lstStyle/>
          <a:p>
            <a:r>
              <a:rPr lang="en-US" altLang="zh-TW" dirty="0">
                <a:solidFill>
                  <a:srgbClr val="002060"/>
                </a:solidFill>
                <a:latin typeface="Microsoft JhengHei"/>
                <a:ea typeface="源石黑體 R"/>
              </a:rPr>
              <a:t>2025/04/28~2025/05/02</a:t>
            </a:r>
            <a:br>
              <a:rPr lang="en-US" altLang="zh-TW" dirty="0">
                <a:latin typeface="Microsoft JhengHei"/>
                <a:ea typeface="源石黑體 R"/>
              </a:rPr>
            </a:br>
            <a:r>
              <a:rPr lang="zh-TW" altLang="en-US" dirty="0">
                <a:solidFill>
                  <a:srgbClr val="002060"/>
                </a:solidFill>
                <a:latin typeface="Microsoft JhengHei"/>
                <a:ea typeface="Microsoft JhengHei"/>
              </a:rPr>
              <a:t>週報</a:t>
            </a:r>
          </a:p>
        </p:txBody>
      </p:sp>
      <p:sp>
        <p:nvSpPr>
          <p:cNvPr id="10" name="標題 1">
            <a:extLst>
              <a:ext uri="{FF2B5EF4-FFF2-40B4-BE49-F238E27FC236}">
                <a16:creationId xmlns:a16="http://schemas.microsoft.com/office/drawing/2014/main" id="{E45285A7-D013-4525-9E8E-B1251C02B051}"/>
              </a:ext>
            </a:extLst>
          </p:cNvPr>
          <p:cNvSpPr txBox="1">
            <a:spLocks/>
          </p:cNvSpPr>
          <p:nvPr/>
        </p:nvSpPr>
        <p:spPr>
          <a:xfrm>
            <a:off x="1271464" y="3317342"/>
            <a:ext cx="2376264" cy="1082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sz="2800" dirty="0">
                <a:solidFill>
                  <a:srgbClr val="002060"/>
                </a:solidFill>
                <a:latin typeface="Microsoft JhengHei"/>
                <a:ea typeface="Microsoft JhengHei"/>
              </a:rPr>
              <a:t>溫又臻</a:t>
            </a:r>
          </a:p>
        </p:txBody>
      </p:sp>
    </p:spTree>
    <p:extLst>
      <p:ext uri="{BB962C8B-B14F-4D97-AF65-F5344CB8AC3E}">
        <p14:creationId xmlns:p14="http://schemas.microsoft.com/office/powerpoint/2010/main" val="1815373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1</a:t>
            </a:fld>
            <a:endParaRPr lang="zh-TW" altLang="en-US"/>
          </a:p>
        </p:txBody>
      </p:sp>
      <p:sp>
        <p:nvSpPr>
          <p:cNvPr id="12" name="標題 1"/>
          <p:cNvSpPr>
            <a:spLocks noGrp="1"/>
          </p:cNvSpPr>
          <p:nvPr>
            <p:ph type="title"/>
          </p:nvPr>
        </p:nvSpPr>
        <p:spPr>
          <a:xfrm>
            <a:off x="3323693" y="73005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本週工作項目</a:t>
            </a:r>
          </a:p>
        </p:txBody>
      </p:sp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C0209ECC-F5BD-DDFB-AD90-DDC47B7605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364835"/>
              </p:ext>
            </p:extLst>
          </p:nvPr>
        </p:nvGraphicFramePr>
        <p:xfrm>
          <a:off x="923927" y="1602534"/>
          <a:ext cx="10344146" cy="166187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val="1971766435"/>
                    </a:ext>
                  </a:extLst>
                </a:gridCol>
                <a:gridCol w="1773115">
                  <a:extLst>
                    <a:ext uri="{9D8B030D-6E8A-4147-A177-3AD203B41FA5}">
                      <a16:colId xmlns:a16="http://schemas.microsoft.com/office/drawing/2014/main" val="2838276355"/>
                    </a:ext>
                  </a:extLst>
                </a:gridCol>
                <a:gridCol w="3844250">
                  <a:extLst>
                    <a:ext uri="{9D8B030D-6E8A-4147-A177-3AD203B41FA5}">
                      <a16:colId xmlns:a16="http://schemas.microsoft.com/office/drawing/2014/main" val="679169608"/>
                    </a:ext>
                  </a:extLst>
                </a:gridCol>
                <a:gridCol w="3507581">
                  <a:extLst>
                    <a:ext uri="{9D8B030D-6E8A-4147-A177-3AD203B41FA5}">
                      <a16:colId xmlns:a16="http://schemas.microsoft.com/office/drawing/2014/main" val="3698902928"/>
                    </a:ext>
                  </a:extLst>
                </a:gridCol>
              </a:tblGrid>
              <a:tr h="373380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項次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專案名稱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 dirty="0">
                          <a:latin typeface="Microsoft JhengHei"/>
                          <a:ea typeface="Microsoft JhengHei"/>
                        </a:rPr>
                        <a:t>進度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zh-TW">
                          <a:latin typeface="Microsoft JhengHei"/>
                          <a:ea typeface="Microsoft JhengHei"/>
                        </a:rPr>
                        <a:t>說明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107071"/>
                  </a:ext>
                </a:extLst>
              </a:tr>
              <a:tr h="1288494">
                <a:tc>
                  <a:txBody>
                    <a:bodyPr/>
                    <a:lstStyle/>
                    <a:p>
                      <a:pPr algn="ctr" fontAlgn="base">
                        <a:lnSpc>
                          <a:spcPts val="2175"/>
                        </a:lnSpc>
                      </a:pPr>
                      <a:r>
                        <a:rPr lang="en-US" dirty="0">
                          <a:latin typeface="Microsoft JhengHei"/>
                        </a:rPr>
                        <a:t>1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易境</a:t>
                      </a:r>
                    </a:p>
                    <a:p>
                      <a:pPr lvl="0" algn="ctr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（</a:t>
                      </a:r>
                      <a:r>
                        <a:rPr lang="en-US" altLang="zh-TW" sz="1800" dirty="0">
                          <a:effectLst/>
                          <a:latin typeface="Microsoft JhengHei"/>
                          <a:ea typeface="Microsoft JhengHei"/>
                        </a:rPr>
                        <a:t>32</a:t>
                      </a:r>
                      <a:r>
                        <a:rPr lang="zh-TW" altLang="en-US" sz="1800" dirty="0">
                          <a:effectLst/>
                          <a:latin typeface="Microsoft JhengHei"/>
                          <a:ea typeface="Microsoft JhengHei"/>
                        </a:rPr>
                        <a:t>小時）</a:t>
                      </a: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285750" lvl="0" indent="-28575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根據自定義字典做外掛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NER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辨識實體詞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使用自定義字典做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NER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模型訓練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 algn="l">
                        <a:lnSpc>
                          <a:spcPts val="2175"/>
                        </a:lnSpc>
                        <a:buClr>
                          <a:srgbClr val="000000"/>
                        </a:buClr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尋找各個讀取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pdf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套件</a:t>
                      </a:r>
                      <a:endParaRPr lang="zh-CN" alt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5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先使用外掛自定義字典的方式做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NER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，在嘗試使用訓練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NER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模型的方式做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latin typeface="Microsoft JhengHei"/>
                          <a:ea typeface="Microsoft JhengHei"/>
                        </a:rPr>
                        <a:t>NER</a:t>
                      </a:r>
                      <a:endParaRPr 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</a:endParaRPr>
                    </a:p>
                    <a:p>
                      <a:pPr marL="0" lvl="0" indent="0">
                        <a:lnSpc>
                          <a:spcPts val="2175"/>
                        </a:lnSpc>
                        <a:buNone/>
                      </a:pPr>
                      <a:endParaRPr lang="zh-TW" altLang="en-US" sz="1800" b="0" i="0" u="none" strike="noStrike" noProof="0" dirty="0">
                        <a:solidFill>
                          <a:srgbClr val="000000"/>
                        </a:solidFill>
                        <a:latin typeface="Microsoft JhengHei"/>
                        <a:ea typeface="Microsoft JhengHei"/>
                      </a:endParaRPr>
                    </a:p>
                  </a:txBody>
                  <a:tcPr>
                    <a:lnL w="9524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4">
                      <a:solidFill>
                        <a:srgbClr val="FFFFFF"/>
                      </a:solidFill>
                    </a:lnR>
                    <a:lnT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7623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59151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66255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AA0D5B-D5F8-ABBC-2FA2-BB09B2EEF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40B0A3A-69F9-E840-80DA-D845BCB45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2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969D7986-230E-507D-90BB-5B4BF5577607}"/>
              </a:ext>
            </a:extLst>
          </p:cNvPr>
          <p:cNvSpPr txBox="1"/>
          <p:nvPr/>
        </p:nvSpPr>
        <p:spPr>
          <a:xfrm>
            <a:off x="749809" y="4029351"/>
            <a:ext cx="68122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000" dirty="0"/>
              <a:t>使用外掛自定義字典，並且統計每個實體詞出現的次數，但是有些並非是實體詞也會被誤認為是實體詞計算在裡面。</a:t>
            </a:r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9ACDB19D-DC79-0641-18AF-9A15E506FC54}"/>
              </a:ext>
            </a:extLst>
          </p:cNvPr>
          <p:cNvSpPr txBox="1"/>
          <p:nvPr/>
        </p:nvSpPr>
        <p:spPr>
          <a:xfrm>
            <a:off x="9584009" y="322266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易境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65B04F69-F4D9-B1EC-EAEA-40E128928B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20966" y="1176023"/>
            <a:ext cx="2896004" cy="4505954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7C53B1B-378E-9FEC-5A33-945FDF02AA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9290" y="1304437"/>
            <a:ext cx="6892798" cy="152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914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BC2879-72AA-A138-482D-EA15E8692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FBCC68-196D-3587-F8B1-DDDEB8046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3</a:t>
            </a:fld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EA519AA-19A1-50CC-085C-9ADC8F4A15A4}"/>
              </a:ext>
            </a:extLst>
          </p:cNvPr>
          <p:cNvSpPr txBox="1"/>
          <p:nvPr/>
        </p:nvSpPr>
        <p:spPr>
          <a:xfrm>
            <a:off x="734365" y="3910703"/>
            <a:ext cx="5361635" cy="40011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zh-TW" altLang="en-US" sz="20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準備訓練</a:t>
            </a:r>
            <a:r>
              <a:rPr lang="en-US" altLang="zh-TW" sz="20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NER</a:t>
            </a:r>
            <a:r>
              <a:rPr lang="zh-TW" altLang="en-US" sz="2000" b="0" i="0" u="none" strike="noStrike" noProof="0" dirty="0">
                <a:solidFill>
                  <a:srgbClr val="000000"/>
                </a:solidFill>
                <a:latin typeface="Microsoft JhengHei"/>
                <a:ea typeface="Microsoft JhengHei"/>
              </a:rPr>
              <a:t>模型資料，標註每個實體詞位置</a:t>
            </a:r>
            <a:endParaRPr lang="zh-TW" altLang="en-US" sz="2000" dirty="0">
              <a:latin typeface="Microsoft JhengHei"/>
              <a:ea typeface="Microsoft JhengHei"/>
              <a:cs typeface="Calibri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E2B47A3-D162-290D-A37E-B33ABAD0353A}"/>
              </a:ext>
            </a:extLst>
          </p:cNvPr>
          <p:cNvSpPr txBox="1"/>
          <p:nvPr/>
        </p:nvSpPr>
        <p:spPr>
          <a:xfrm>
            <a:off x="9584009" y="3501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易境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4D6A8A-988F-6A5A-2437-EA7DE7AF93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2208" y="1333207"/>
            <a:ext cx="1733792" cy="2095792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CDFA0CB-2156-E3A9-AF52-3656027DE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725" y="728285"/>
            <a:ext cx="5668166" cy="540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98122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FE9367-E422-ED74-4732-10EA65E69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971FD7-C51C-8B1D-3252-DE5505B3C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4</a:t>
            </a:fld>
            <a:endParaRPr lang="zh-TW" altLang="en-US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0D779C02-6CBD-4B75-ADFB-65A507B2DFC2}"/>
              </a:ext>
            </a:extLst>
          </p:cNvPr>
          <p:cNvSpPr txBox="1"/>
          <p:nvPr/>
        </p:nvSpPr>
        <p:spPr>
          <a:xfrm>
            <a:off x="173736" y="2112264"/>
            <a:ext cx="303580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訓練</a:t>
            </a:r>
            <a:r>
              <a:rPr lang="en-US" altLang="zh-TW" dirty="0"/>
              <a:t>NER</a:t>
            </a:r>
            <a:r>
              <a:rPr lang="zh-TW" altLang="en-US" dirty="0"/>
              <a:t>模型，但是由於缺乏每個實體詞的屬性，所以對於模型在做詞性標註以及語意理解時，會有理解偏差的情況出現。</a:t>
            </a:r>
          </a:p>
        </p:txBody>
      </p:sp>
      <p:pic>
        <p:nvPicPr>
          <p:cNvPr id="5" name="圖片 4" descr="一張含有 文字, 螢幕擷取畫面, 功能表, 單色 的圖片&#10;&#10;AI 產生的內容可能不正確。">
            <a:extLst>
              <a:ext uri="{FF2B5EF4-FFF2-40B4-BE49-F238E27FC236}">
                <a16:creationId xmlns:a16="http://schemas.microsoft.com/office/drawing/2014/main" id="{88B0316B-0609-2A10-A87F-1E271299F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6621" y="836090"/>
            <a:ext cx="8011643" cy="5627128"/>
          </a:xfrm>
          <a:prstGeom prst="rect">
            <a:avLst/>
          </a:prstGeom>
        </p:spPr>
      </p:pic>
      <p:sp>
        <p:nvSpPr>
          <p:cNvPr id="6" name="文字方塊 5">
            <a:extLst>
              <a:ext uri="{FF2B5EF4-FFF2-40B4-BE49-F238E27FC236}">
                <a16:creationId xmlns:a16="http://schemas.microsoft.com/office/drawing/2014/main" id="{C27B90AC-0019-509E-54ED-F443EAB76112}"/>
              </a:ext>
            </a:extLst>
          </p:cNvPr>
          <p:cNvSpPr txBox="1"/>
          <p:nvPr/>
        </p:nvSpPr>
        <p:spPr>
          <a:xfrm>
            <a:off x="9584009" y="350168"/>
            <a:ext cx="6976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sz="2000" dirty="0">
                <a:solidFill>
                  <a:schemeClr val="tx2"/>
                </a:solidFill>
                <a:latin typeface="Microsoft JhengHei"/>
                <a:ea typeface="Microsoft JhengHei"/>
              </a:rPr>
              <a:t>易境</a:t>
            </a:r>
            <a:endParaRPr lang="zh-TW" altLang="en-US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5844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5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下週預計工作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EF2CBC1-B674-2A01-418A-1614C71478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4896229"/>
              </p:ext>
            </p:extLst>
          </p:nvPr>
        </p:nvGraphicFramePr>
        <p:xfrm>
          <a:off x="911424" y="1746026"/>
          <a:ext cx="10369152" cy="15981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1160999545"/>
                    </a:ext>
                  </a:extLst>
                </a:gridCol>
                <a:gridCol w="1872208">
                  <a:extLst>
                    <a:ext uri="{9D8B030D-6E8A-4147-A177-3AD203B41FA5}">
                      <a16:colId xmlns:a16="http://schemas.microsoft.com/office/drawing/2014/main" val="47757162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1899287349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3674107275"/>
                    </a:ext>
                  </a:extLst>
                </a:gridCol>
              </a:tblGrid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項次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專案名稱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進度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TW" err="1"/>
                        <a:t>說明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567927"/>
                  </a:ext>
                </a:extLst>
              </a:tr>
              <a:tr h="409439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>
                          <a:latin typeface="Microsoft JhengHei"/>
                        </a:rPr>
                        <a:t>1</a:t>
                      </a:r>
                      <a:endParaRPr lang="zh-TW" altLang="en-US" dirty="0">
                        <a:latin typeface="Microsoft JhengHei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zh-TW" altLang="en-US" dirty="0">
                          <a:latin typeface="Microsoft JhengHei"/>
                          <a:ea typeface="Microsoft JhengHei"/>
                        </a:rPr>
                        <a:t>易境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確認讀取</a:t>
                      </a:r>
                      <a:r>
                        <a:rPr lang="en-US" altLang="zh-TW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pdf</a:t>
                      </a: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套件</a:t>
                      </a:r>
                      <a:endParaRPr lang="en-US" altLang="zh-TW" sz="1800" b="0" i="0" u="none" strike="noStrike" noProof="0" dirty="0">
                        <a:solidFill>
                          <a:srgbClr val="000000"/>
                        </a:solidFill>
                        <a:effectLst/>
                        <a:latin typeface="Microsoft JhengHei"/>
                        <a:ea typeface="Microsoft JhengHei"/>
                      </a:endParaRPr>
                    </a:p>
                    <a:p>
                      <a:pPr marL="285750" lvl="0" indent="-285750">
                        <a:lnSpc>
                          <a:spcPts val="2175"/>
                        </a:lnSpc>
                        <a:buFont typeface="Arial,Sans-Serif"/>
                        <a:buChar char="•"/>
                      </a:pPr>
                      <a:r>
                        <a:rPr lang="zh-TW" altLang="en-US" sz="1800" b="0" i="0" u="none" strike="noStrike" noProof="0" dirty="0">
                          <a:solidFill>
                            <a:srgbClr val="000000"/>
                          </a:solidFill>
                          <a:effectLst/>
                          <a:latin typeface="Microsoft JhengHei"/>
                          <a:ea typeface="Microsoft JhengHei"/>
                        </a:rPr>
                        <a:t>討論增加實體詞的屬性並重新嘗試外掛字典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>
                        <a:buNone/>
                      </a:pPr>
                      <a:r>
                        <a:rPr lang="zh-TW" altLang="en-US" dirty="0">
                          <a:latin typeface="Microsoft JhengHei"/>
                          <a:ea typeface="Microsoft JhengHei"/>
                        </a:rPr>
                        <a:t>嘗試各種套件，看看是否有更好的效果，看看是否能掠過圖表以及表格。</a:t>
                      </a: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  <a:p>
                      <a:pPr marL="342900" lvl="0" indent="-342900" algn="l">
                        <a:buAutoNum type="arabicPeriod"/>
                      </a:pPr>
                      <a:endParaRPr lang="en-US" altLang="zh-TW" dirty="0">
                        <a:latin typeface="Microsoft JhengHei"/>
                        <a:ea typeface="Microsoft JhengHei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62086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87943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6</a:t>
            </a:fld>
            <a:endParaRPr lang="zh-TW" altLang="en-US"/>
          </a:p>
        </p:txBody>
      </p:sp>
      <p:sp>
        <p:nvSpPr>
          <p:cNvPr id="11" name="標題 1"/>
          <p:cNvSpPr>
            <a:spLocks noGrp="1"/>
          </p:cNvSpPr>
          <p:nvPr>
            <p:ph type="title"/>
          </p:nvPr>
        </p:nvSpPr>
        <p:spPr>
          <a:xfrm>
            <a:off x="3773160" y="692696"/>
            <a:ext cx="5544615" cy="707886"/>
          </a:xfrm>
        </p:spPr>
        <p:txBody>
          <a:bodyPr wrap="square">
            <a:spAutoFit/>
          </a:bodyPr>
          <a:lstStyle/>
          <a:p>
            <a:r>
              <a:rPr lang="zh-TW" altLang="en-US" sz="4000" b="1">
                <a:latin typeface="微軟正黑體" panose="020B0604030504040204" pitchFamily="34" charset="-120"/>
                <a:ea typeface="微軟正黑體" panose="020B0604030504040204" pitchFamily="34" charset="-120"/>
              </a:rPr>
              <a:t>需協助的項目</a:t>
            </a:r>
          </a:p>
        </p:txBody>
      </p:sp>
      <p:sp>
        <p:nvSpPr>
          <p:cNvPr id="20" name="矩形 19"/>
          <p:cNvSpPr/>
          <p:nvPr/>
        </p:nvSpPr>
        <p:spPr>
          <a:xfrm>
            <a:off x="911424" y="1744355"/>
            <a:ext cx="10801200" cy="497444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>
              <a:lnSpc>
                <a:spcPct val="150000"/>
              </a:lnSpc>
            </a:pPr>
            <a:r>
              <a:rPr lang="zh-TW" altLang="en-US" sz="2000">
                <a:latin typeface="微軟正黑體" panose="020B0604030504040204" pitchFamily="34" charset="-120"/>
                <a:ea typeface="微軟正黑體" panose="020B0604030504040204" pitchFamily="34" charset="-120"/>
                <a:cs typeface="Times New Roman" panose="02020603050405020304" pitchFamily="18" charset="0"/>
              </a:rPr>
              <a:t>無</a:t>
            </a: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25823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Picture 99" descr="A person touching a screen with her finger&#10;&#10;Description automatically generated">
            <a:extLst>
              <a:ext uri="{FF2B5EF4-FFF2-40B4-BE49-F238E27FC236}">
                <a16:creationId xmlns:a16="http://schemas.microsoft.com/office/drawing/2014/main" id="{494145AA-E49D-7554-9571-277176512CF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27"/>
          <a:stretch/>
        </p:blipFill>
        <p:spPr>
          <a:xfrm>
            <a:off x="1524000" y="1170386"/>
            <a:ext cx="9144000" cy="5714999"/>
          </a:xfrm>
          <a:prstGeom prst="rect">
            <a:avLst/>
          </a:prstGeom>
        </p:spPr>
      </p:pic>
      <p:sp>
        <p:nvSpPr>
          <p:cNvPr id="5" name="TextBox 103">
            <a:extLst>
              <a:ext uri="{FF2B5EF4-FFF2-40B4-BE49-F238E27FC236}">
                <a16:creationId xmlns:a16="http://schemas.microsoft.com/office/drawing/2014/main" id="{F66E336D-0106-3129-70E6-4F83DFE75D04}"/>
              </a:ext>
            </a:extLst>
          </p:cNvPr>
          <p:cNvSpPr txBox="1"/>
          <p:nvPr/>
        </p:nvSpPr>
        <p:spPr>
          <a:xfrm>
            <a:off x="1775521" y="6309320"/>
            <a:ext cx="3679187" cy="400110"/>
          </a:xfrm>
          <a:prstGeom prst="rect">
            <a:avLst/>
          </a:prstGeom>
          <a:noFill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algn="dist"/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產業領域</a:t>
            </a:r>
            <a:r>
              <a:rPr lang="en-US" altLang="zh-TW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AI</a:t>
            </a:r>
            <a:r>
              <a:rPr lang="zh-TW" altLang="en-US" sz="20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源樣黑體 R" panose="020B0500000000000000" pitchFamily="34" charset="-120"/>
                <a:ea typeface="源樣黑體 R" panose="020B0500000000000000" pitchFamily="34" charset="-120"/>
              </a:rPr>
              <a:t>資訊應用</a:t>
            </a:r>
          </a:p>
        </p:txBody>
      </p:sp>
      <p:sp>
        <p:nvSpPr>
          <p:cNvPr id="6" name="TextBox 105">
            <a:extLst>
              <a:ext uri="{FF2B5EF4-FFF2-40B4-BE49-F238E27FC236}">
                <a16:creationId xmlns:a16="http://schemas.microsoft.com/office/drawing/2014/main" id="{690F4AE3-6CF2-38F6-C73E-AA72C8B70E33}"/>
              </a:ext>
            </a:extLst>
          </p:cNvPr>
          <p:cNvSpPr txBox="1"/>
          <p:nvPr/>
        </p:nvSpPr>
        <p:spPr>
          <a:xfrm>
            <a:off x="1775521" y="5301209"/>
            <a:ext cx="62264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dist"/>
            <a:r>
              <a:rPr lang="en-US" altLang="zh-TW" sz="4400">
                <a:solidFill>
                  <a:schemeClr val="bg1"/>
                </a:solidFill>
                <a:effectLst>
                  <a:glow rad="101600">
                    <a:schemeClr val="accent5">
                      <a:satMod val="175000"/>
                      <a:alpha val="40000"/>
                    </a:schemeClr>
                  </a:glow>
                  <a:outerShdw blurRad="50800" dist="38100" dir="8100000" algn="tr" rotWithShape="0">
                    <a:prstClr val="black">
                      <a:alpha val="40000"/>
                    </a:prstClr>
                  </a:outerShdw>
                </a:effectLst>
                <a:latin typeface="Agency FB" panose="020B0503020202020204" pitchFamily="34" charset="0"/>
                <a:ea typeface="源樣黑體 R" panose="020B0500000000000000" pitchFamily="34" charset="-120"/>
              </a:rPr>
              <a:t>Artificial Intelligence</a:t>
            </a:r>
            <a:endParaRPr lang="zh-TW" altLang="en-US" sz="4400">
              <a:solidFill>
                <a:schemeClr val="bg1"/>
              </a:solidFill>
              <a:effectLst>
                <a:glow rad="101600">
                  <a:schemeClr val="accent5">
                    <a:satMod val="175000"/>
                    <a:alpha val="40000"/>
                  </a:schemeClr>
                </a:glow>
                <a:outerShdw blurRad="50800" dist="38100" dir="8100000" algn="tr" rotWithShape="0">
                  <a:prstClr val="black">
                    <a:alpha val="40000"/>
                  </a:prstClr>
                </a:outerShdw>
              </a:effectLst>
              <a:latin typeface="Agency FB" panose="020B0503020202020204" pitchFamily="34" charset="0"/>
              <a:ea typeface="源樣黑體 R" panose="020B0500000000000000" pitchFamily="34" charset="-120"/>
            </a:endParaRPr>
          </a:p>
        </p:txBody>
      </p:sp>
      <p:sp>
        <p:nvSpPr>
          <p:cNvPr id="7" name="標題 1"/>
          <p:cNvSpPr txBox="1">
            <a:spLocks/>
          </p:cNvSpPr>
          <p:nvPr/>
        </p:nvSpPr>
        <p:spPr>
          <a:xfrm>
            <a:off x="1958928" y="2132856"/>
            <a:ext cx="3993055" cy="1298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182880" algn="r"/>
            <a:r>
              <a:rPr lang="en-US" altLang="zh-TW">
                <a:solidFill>
                  <a:schemeClr val="accent1">
                    <a:lumMod val="75000"/>
                  </a:schemeClr>
                </a:solidFill>
                <a:latin typeface="源石黑體 R" panose="020B0500000000000000" pitchFamily="34" charset="-120"/>
                <a:ea typeface="源石黑體 R" panose="020B0500000000000000" pitchFamily="34" charset="-120"/>
              </a:rPr>
              <a:t>THANK YOU</a:t>
            </a:r>
            <a:endParaRPr lang="zh-TW" altLang="en-US">
              <a:solidFill>
                <a:schemeClr val="accent1">
                  <a:lumMod val="75000"/>
                </a:schemeClr>
              </a:solidFill>
              <a:latin typeface="源石黑體 R" panose="020B0500000000000000" pitchFamily="34" charset="-120"/>
              <a:ea typeface="源石黑體 R" panose="020B0500000000000000" pitchFamily="34" charset="-12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2951B6-BBB9-8213-BF6F-815C45DC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BC9FFB-E4EF-4EFA-9438-86B237016F9C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6284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816</TotalTime>
  <Words>218</Words>
  <Application>Microsoft Office PowerPoint</Application>
  <PresentationFormat>寬螢幕</PresentationFormat>
  <Paragraphs>43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2</vt:i4>
      </vt:variant>
      <vt:variant>
        <vt:lpstr>投影片標題</vt:lpstr>
      </vt:variant>
      <vt:variant>
        <vt:i4>8</vt:i4>
      </vt:variant>
    </vt:vector>
  </HeadingPairs>
  <TitlesOfParts>
    <vt:vector size="18" baseType="lpstr">
      <vt:lpstr>Arial,Sans-Serif</vt:lpstr>
      <vt:lpstr>Microsoft JhengHei</vt:lpstr>
      <vt:lpstr>Microsoft JhengHei</vt:lpstr>
      <vt:lpstr>源石黑體 R</vt:lpstr>
      <vt:lpstr>源樣黑體 R</vt:lpstr>
      <vt:lpstr>Agency FB</vt:lpstr>
      <vt:lpstr>Arial</vt:lpstr>
      <vt:lpstr>Calibri</vt:lpstr>
      <vt:lpstr>Office 佈景主題</vt:lpstr>
      <vt:lpstr>1_Office 佈景主題</vt:lpstr>
      <vt:lpstr>2025/04/28~2025/05/02 週報</vt:lpstr>
      <vt:lpstr>本週工作項目</vt:lpstr>
      <vt:lpstr>PowerPoint 簡報</vt:lpstr>
      <vt:lpstr>PowerPoint 簡報</vt:lpstr>
      <vt:lpstr>PowerPoint 簡報</vt:lpstr>
      <vt:lpstr>下週預計工作</vt:lpstr>
      <vt:lpstr>需協助的項目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Annie</dc:creator>
  <cp:lastModifiedBy>AI LEGEND</cp:lastModifiedBy>
  <cp:revision>2706</cp:revision>
  <dcterms:created xsi:type="dcterms:W3CDTF">2022-10-18T08:29:06Z</dcterms:created>
  <dcterms:modified xsi:type="dcterms:W3CDTF">2025-05-02T07:30:25Z</dcterms:modified>
</cp:coreProperties>
</file>