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  <p:sldMasterId id="2147483660" r:id="rId2"/>
  </p:sldMasterIdLst>
  <p:notesMasterIdLst>
    <p:notesMasterId r:id="rId12"/>
  </p:notesMasterIdLst>
  <p:sldIdLst>
    <p:sldId id="323" r:id="rId3"/>
    <p:sldId id="289" r:id="rId4"/>
    <p:sldId id="386" r:id="rId5"/>
    <p:sldId id="387" r:id="rId6"/>
    <p:sldId id="378" r:id="rId7"/>
    <p:sldId id="388" r:id="rId8"/>
    <p:sldId id="290" r:id="rId9"/>
    <p:sldId id="291" r:id="rId10"/>
    <p:sldId id="328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E034A468-E1B8-4EA6-AEB7-F78178F36038}">
          <p14:sldIdLst>
            <p14:sldId id="323"/>
          </p14:sldIdLst>
        </p14:section>
        <p14:section name="未命名的章節" id="{69733F66-B543-4BA6-B4DD-A117AB5A58A9}">
          <p14:sldIdLst>
            <p14:sldId id="289"/>
            <p14:sldId id="386"/>
            <p14:sldId id="387"/>
            <p14:sldId id="378"/>
            <p14:sldId id="388"/>
            <p14:sldId id="290"/>
            <p14:sldId id="291"/>
            <p14:sldId id="3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D0D8E8"/>
    <a:srgbClr val="25A3E8"/>
    <a:srgbClr val="26A3EC"/>
    <a:srgbClr val="1F3DA6"/>
    <a:srgbClr val="23A3EA"/>
    <a:srgbClr val="0A6D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1D4011-3FB7-4DEB-BB1C-9FCB47151384}" type="datetimeFigureOut">
              <a:rPr lang="zh-TW" altLang="en-US" smtClean="0"/>
              <a:t>2025/5/9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82705-554D-49C4-BCFA-1192A75AA2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35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683" y="-37385"/>
            <a:ext cx="12289365" cy="713879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23392" y="980729"/>
            <a:ext cx="9310059" cy="129857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23392" y="256490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C4B26-2BCE-49DC-A70F-5C87557C9335}" type="datetime1">
              <a:rPr lang="zh-TW" altLang="en-US" smtClean="0"/>
              <a:t>2025/5/9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640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09782-E9FF-4557-A35A-A091F8B5C429}" type="datetime1">
              <a:rPr lang="zh-TW" altLang="en-US" smtClean="0"/>
              <a:t>2025/5/9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1640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163D-90E3-4582-9BF9-3DC12ABE214E}" type="datetime1">
              <a:rPr lang="zh-TW" altLang="en-US" smtClean="0"/>
              <a:t>2025/5/9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7750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6" y="332656"/>
            <a:ext cx="12115649" cy="511256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23392" y="980729"/>
            <a:ext cx="9310059" cy="129857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23392" y="256490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7433-4558-EC4D-8219-134E4FB47283}" type="datetime1">
              <a:rPr lang="en-US" altLang="zh-TW" smtClean="0"/>
              <a:t>5/9/2025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6156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65" y="0"/>
            <a:ext cx="11712448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2" y="1484784"/>
            <a:ext cx="109728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2780929"/>
            <a:ext cx="10972800" cy="334523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1FBB-26FF-9243-B82A-89759740D1CE}" type="datetime1">
              <a:rPr lang="en-US" altLang="zh-TW" smtClean="0"/>
              <a:t>5/9/2025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49927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8CC6-DCE3-4F4A-BA57-E994F3701EA7}" type="datetime1">
              <a:rPr lang="en-US" altLang="zh-TW" smtClean="0"/>
              <a:t>5/9/2025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1774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FBC9-7E31-1C47-A6BF-DC104D7D2529}" type="datetime1">
              <a:rPr lang="en-US" altLang="zh-TW" smtClean="0"/>
              <a:t>5/9/2025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967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B969-29CF-9E4C-B706-80D319E3E2ED}" type="datetime1">
              <a:rPr lang="en-US" altLang="zh-TW" smtClean="0"/>
              <a:t>5/9/2025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35434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9664-1528-9A41-AE6A-09E731724318}" type="datetime1">
              <a:rPr lang="en-US" altLang="zh-TW" smtClean="0"/>
              <a:t>5/9/2025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38799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0769-CA67-5844-97DF-393BCE909076}" type="datetime1">
              <a:rPr lang="en-US" altLang="zh-TW" smtClean="0"/>
              <a:t>5/9/2025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6351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F3CE2-2BA9-F547-AAA2-127EAD16CBA9}" type="datetime1">
              <a:rPr lang="en-US" altLang="zh-TW" smtClean="0"/>
              <a:t>5/9/2025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216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65" y="0"/>
            <a:ext cx="11712448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2" y="1484784"/>
            <a:ext cx="109728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2780929"/>
            <a:ext cx="10972800" cy="334523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CA32-1E62-4A5B-9B44-8A84EC1D7BF2}" type="datetime1">
              <a:rPr lang="zh-TW" altLang="en-US" smtClean="0"/>
              <a:t>2025/5/9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80379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D173-4283-6541-B655-D9A926C044D5}" type="datetime1">
              <a:rPr lang="en-US" altLang="zh-TW" smtClean="0"/>
              <a:t>5/9/2025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3757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F9C3-46B3-0D48-A0B2-B6A0B60DDD72}" type="datetime1">
              <a:rPr lang="en-US" altLang="zh-TW" smtClean="0"/>
              <a:t>5/9/2025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52099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6D86-8460-0C41-BE4D-67B026B3A454}" type="datetime1">
              <a:rPr lang="en-US" altLang="zh-TW" smtClean="0"/>
              <a:t>5/9/2025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416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3B3A-BF2A-4DFA-8AC1-AAFDD469A7F4}" type="datetime1">
              <a:rPr lang="zh-TW" altLang="en-US" smtClean="0"/>
              <a:t>2025/5/9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7545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17BE-BAE2-45E8-B619-545CF9096017}" type="datetime1">
              <a:rPr lang="zh-TW" altLang="en-US" smtClean="0"/>
              <a:t>2025/5/9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441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72B5-6EE8-48B0-ACE5-2BFD78C26ACA}" type="datetime1">
              <a:rPr lang="zh-TW" altLang="en-US" smtClean="0"/>
              <a:t>2025/5/9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064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105F-6CC8-4907-A654-986C7E7177C9}" type="datetime1">
              <a:rPr lang="zh-TW" altLang="en-US" smtClean="0"/>
              <a:t>2025/5/9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3639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0EA7-86C5-4E60-A86B-AFD097075746}" type="datetime1">
              <a:rPr lang="zh-TW" altLang="en-US" smtClean="0"/>
              <a:t>2025/5/9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09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64DE-4581-412A-8AC1-98C49E163A86}" type="datetime1">
              <a:rPr lang="zh-TW" altLang="en-US" smtClean="0"/>
              <a:t>2025/5/9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366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68531-35FD-4EE7-912A-6C1E3D7B5C80}" type="datetime1">
              <a:rPr lang="zh-TW" altLang="en-US" smtClean="0"/>
              <a:t>2025/5/9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325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4AF4D-9901-4516-9B1A-DB27C6614E45}" type="datetime1">
              <a:rPr lang="zh-TW" altLang="en-US" smtClean="0"/>
              <a:t>2025/5/9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848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D9286-5ADF-D449-A1EE-C78A91790CF0}" type="datetime1">
              <a:rPr lang="en-US" altLang="zh-TW" smtClean="0"/>
              <a:t>5/9/2025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41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59496" y="5085184"/>
            <a:ext cx="6400800" cy="648072"/>
          </a:xfrm>
        </p:spPr>
        <p:txBody>
          <a:bodyPr/>
          <a:lstStyle/>
          <a:p>
            <a:r>
              <a:rPr lang="zh-TW" altLang="en-US">
                <a:latin typeface="Microsoft JhengHei"/>
                <a:ea typeface="Microsoft JhengHei"/>
              </a:rPr>
              <a:t>連訊科技服務股份有限公司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1133568-BB47-4D9C-B766-B43023EF3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87" y="116632"/>
            <a:ext cx="3095625" cy="800100"/>
          </a:xfrm>
          <a:prstGeom prst="rect">
            <a:avLst/>
          </a:prstGeom>
        </p:spPr>
      </p:pic>
      <p:sp>
        <p:nvSpPr>
          <p:cNvPr id="9" name="標題 1">
            <a:extLst>
              <a:ext uri="{FF2B5EF4-FFF2-40B4-BE49-F238E27FC236}">
                <a16:creationId xmlns:a16="http://schemas.microsoft.com/office/drawing/2014/main" id="{61A5896C-72E5-4988-9B13-2CEE88A95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416" y="1916832"/>
            <a:ext cx="7344816" cy="1082551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rgbClr val="002060"/>
                </a:solidFill>
                <a:latin typeface="Microsoft JhengHei"/>
                <a:ea typeface="源石黑體 R"/>
              </a:rPr>
              <a:t>2025/05/05~2025/05/09</a:t>
            </a:r>
            <a:br>
              <a:rPr lang="en-US" altLang="zh-TW" dirty="0">
                <a:latin typeface="Microsoft JhengHei"/>
                <a:ea typeface="源石黑體 R"/>
              </a:rPr>
            </a:br>
            <a:r>
              <a:rPr lang="zh-TW" altLang="en-US" dirty="0">
                <a:solidFill>
                  <a:srgbClr val="002060"/>
                </a:solidFill>
                <a:latin typeface="Microsoft JhengHei"/>
                <a:ea typeface="Microsoft JhengHei"/>
              </a:rPr>
              <a:t>週報</a:t>
            </a: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E45285A7-D013-4525-9E8E-B1251C02B051}"/>
              </a:ext>
            </a:extLst>
          </p:cNvPr>
          <p:cNvSpPr txBox="1">
            <a:spLocks/>
          </p:cNvSpPr>
          <p:nvPr/>
        </p:nvSpPr>
        <p:spPr>
          <a:xfrm>
            <a:off x="1271464" y="3317342"/>
            <a:ext cx="2376264" cy="1082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800" dirty="0">
                <a:solidFill>
                  <a:srgbClr val="002060"/>
                </a:solidFill>
                <a:latin typeface="Microsoft JhengHei"/>
                <a:ea typeface="Microsoft JhengHei"/>
              </a:rPr>
              <a:t>溫又臻</a:t>
            </a:r>
          </a:p>
        </p:txBody>
      </p:sp>
    </p:spTree>
    <p:extLst>
      <p:ext uri="{BB962C8B-B14F-4D97-AF65-F5344CB8AC3E}">
        <p14:creationId xmlns:p14="http://schemas.microsoft.com/office/powerpoint/2010/main" val="1815373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23693" y="730056"/>
            <a:ext cx="5544615" cy="707886"/>
          </a:xfrm>
        </p:spPr>
        <p:txBody>
          <a:bodyPr wrap="square">
            <a:spAutoFit/>
          </a:bodyPr>
          <a:lstStyle/>
          <a:p>
            <a:r>
              <a:rPr lang="zh-TW" altLang="en-US" sz="40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本週工作項目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C0209ECC-F5BD-DDFB-AD90-DDC47B760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241739"/>
              </p:ext>
            </p:extLst>
          </p:nvPr>
        </p:nvGraphicFramePr>
        <p:xfrm>
          <a:off x="923927" y="1602534"/>
          <a:ext cx="10344146" cy="166187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971766435"/>
                    </a:ext>
                  </a:extLst>
                </a:gridCol>
                <a:gridCol w="1773115">
                  <a:extLst>
                    <a:ext uri="{9D8B030D-6E8A-4147-A177-3AD203B41FA5}">
                      <a16:colId xmlns:a16="http://schemas.microsoft.com/office/drawing/2014/main" val="2838276355"/>
                    </a:ext>
                  </a:extLst>
                </a:gridCol>
                <a:gridCol w="3844250">
                  <a:extLst>
                    <a:ext uri="{9D8B030D-6E8A-4147-A177-3AD203B41FA5}">
                      <a16:colId xmlns:a16="http://schemas.microsoft.com/office/drawing/2014/main" val="679169608"/>
                    </a:ext>
                  </a:extLst>
                </a:gridCol>
                <a:gridCol w="3507581">
                  <a:extLst>
                    <a:ext uri="{9D8B030D-6E8A-4147-A177-3AD203B41FA5}">
                      <a16:colId xmlns:a16="http://schemas.microsoft.com/office/drawing/2014/main" val="3698902928"/>
                    </a:ext>
                  </a:extLst>
                </a:gridCol>
              </a:tblGrid>
              <a:tr h="37338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zh-TW">
                          <a:latin typeface="Microsoft JhengHei"/>
                          <a:ea typeface="Microsoft JhengHei"/>
                        </a:rPr>
                        <a:t>項次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zh-TW">
                          <a:latin typeface="Microsoft JhengHei"/>
                          <a:ea typeface="Microsoft JhengHei"/>
                        </a:rPr>
                        <a:t>專案名稱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zh-TW" dirty="0">
                          <a:latin typeface="Microsoft JhengHei"/>
                          <a:ea typeface="Microsoft JhengHei"/>
                        </a:rPr>
                        <a:t>進度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zh-TW">
                          <a:latin typeface="Microsoft JhengHei"/>
                          <a:ea typeface="Microsoft JhengHei"/>
                        </a:rPr>
                        <a:t>說明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07071"/>
                  </a:ext>
                </a:extLst>
              </a:tr>
              <a:tr h="128849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en-US" dirty="0">
                          <a:latin typeface="Microsoft JhengHei"/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2175"/>
                        </a:lnSpc>
                        <a:buNone/>
                      </a:pPr>
                      <a:r>
                        <a:rPr lang="zh-TW" altLang="en-US" sz="1800" dirty="0">
                          <a:effectLst/>
                          <a:latin typeface="Microsoft JhengHei"/>
                          <a:ea typeface="Microsoft JhengHei"/>
                        </a:rPr>
                        <a:t>綠建築知識系統</a:t>
                      </a:r>
                      <a:br>
                        <a:rPr lang="en-US" altLang="zh-TW" sz="1800" dirty="0">
                          <a:effectLst/>
                          <a:latin typeface="Microsoft JhengHei"/>
                          <a:ea typeface="Microsoft JhengHei"/>
                        </a:rPr>
                      </a:br>
                      <a:r>
                        <a:rPr lang="zh-TW" altLang="en-US" sz="1800" dirty="0">
                          <a:effectLst/>
                          <a:latin typeface="Microsoft JhengHei"/>
                          <a:ea typeface="Microsoft JhengHei"/>
                        </a:rPr>
                        <a:t>（</a:t>
                      </a:r>
                      <a:r>
                        <a:rPr lang="en-US" altLang="zh-TW" sz="1800" dirty="0">
                          <a:effectLst/>
                          <a:latin typeface="Microsoft JhengHei"/>
                          <a:ea typeface="Microsoft JhengHei"/>
                        </a:rPr>
                        <a:t>40</a:t>
                      </a:r>
                      <a:r>
                        <a:rPr lang="zh-TW" altLang="en-US" sz="1800" dirty="0">
                          <a:effectLst/>
                          <a:latin typeface="Microsoft JhengHei"/>
                          <a:ea typeface="Microsoft JhengHei"/>
                        </a:rPr>
                        <a:t>小時）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2175"/>
                        </a:lnSpc>
                        <a:buFont typeface="Arial,Sans-Serif"/>
                        <a:buChar char="•"/>
                      </a:pPr>
                      <a:r>
                        <a:rPr lang="zh-TW" alt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icrosoft JhengHei"/>
                          <a:ea typeface="Microsoft JhengHei"/>
                        </a:rPr>
                        <a:t>確認讀取</a:t>
                      </a:r>
                      <a:r>
                        <a:rPr lang="en-US" altLang="zh-TW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icrosoft JhengHei"/>
                          <a:ea typeface="Microsoft JhengHei"/>
                        </a:rPr>
                        <a:t>pdf</a:t>
                      </a:r>
                      <a:r>
                        <a:rPr lang="zh-TW" alt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icrosoft JhengHei"/>
                          <a:ea typeface="Microsoft JhengHei"/>
                        </a:rPr>
                        <a:t>套件</a:t>
                      </a:r>
                      <a:endParaRPr lang="en-US" altLang="zh-TW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  <a:p>
                      <a:pPr marL="285750" lvl="0" indent="-285750">
                        <a:lnSpc>
                          <a:spcPts val="2175"/>
                        </a:lnSpc>
                        <a:buFont typeface="Arial,Sans-Serif"/>
                        <a:buChar char="•"/>
                      </a:pPr>
                      <a:r>
                        <a:rPr lang="zh-TW" alt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icrosoft JhengHei"/>
                          <a:ea typeface="Microsoft JhengHei"/>
                        </a:rPr>
                        <a:t>自定義實體詞識別並整理輸出資料</a:t>
                      </a:r>
                      <a:endParaRPr lang="en-US" altLang="zh-TW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  <a:p>
                      <a:pPr marL="285750" lvl="0" indent="-285750">
                        <a:lnSpc>
                          <a:spcPts val="2175"/>
                        </a:lnSpc>
                        <a:buFont typeface="Arial,Sans-Serif"/>
                        <a:buChar char="•"/>
                      </a:pPr>
                      <a:r>
                        <a:rPr lang="zh-TW" alt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icrosoft JhengHei"/>
                          <a:ea typeface="Microsoft JhengHei"/>
                        </a:rPr>
                        <a:t>增加實體詞標籤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FFFFFF"/>
                      </a:solidFill>
                    </a:lnR>
                    <a:lnT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1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PyMuPDF</a:t>
                      </a:r>
                      <a:r>
                        <a:rPr lang="zh-TW" altLang="en-US" sz="18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、</a:t>
                      </a:r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pdfplumber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、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PyPDF2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、</a:t>
                      </a:r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pdfminer.six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…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等套件看哪個比較適合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LEED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文本讀取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FFFFFF"/>
                      </a:solidFill>
                    </a:lnR>
                    <a:lnT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915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625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AA0D5B-D5F8-ABBC-2FA2-BB09B2EEF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40B0A3A-69F9-E840-80DA-D845BCB45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69D7986-230E-507D-90BB-5B4BF5577607}"/>
              </a:ext>
            </a:extLst>
          </p:cNvPr>
          <p:cNvSpPr txBox="1"/>
          <p:nvPr/>
        </p:nvSpPr>
        <p:spPr>
          <a:xfrm>
            <a:off x="2386585" y="5219465"/>
            <a:ext cx="66659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最終選用</a:t>
            </a:r>
            <a:r>
              <a:rPr lang="en-US" altLang="zh-TW" sz="2000" b="0" i="0" kern="1200" dirty="0" err="1">
                <a:solidFill>
                  <a:schemeClr val="dk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PyMuPDF</a:t>
            </a:r>
            <a:r>
              <a:rPr lang="zh-TW" altLang="en-US" sz="2000" b="0" i="0" kern="1200" dirty="0">
                <a:solidFill>
                  <a:schemeClr val="dk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這個套件來做</a:t>
            </a:r>
            <a:r>
              <a:rPr lang="en-US" altLang="zh-TW" sz="2000" b="0" i="0" kern="1200" dirty="0">
                <a:solidFill>
                  <a:schemeClr val="dk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LEED</a:t>
            </a:r>
            <a:r>
              <a:rPr lang="zh-TW" altLang="en-US" sz="2000" b="0" i="0" kern="1200" dirty="0">
                <a:solidFill>
                  <a:schemeClr val="dk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文本讀取，他能識別文本中的圖片以及表格</a:t>
            </a:r>
            <a:r>
              <a:rPr lang="en-US" altLang="zh-TW" sz="2000" b="0" i="0" kern="1200" dirty="0">
                <a:solidFill>
                  <a:schemeClr val="dk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</a:t>
            </a:r>
            <a:r>
              <a:rPr lang="zh-TW" altLang="en-US" sz="2000" b="0" i="0" kern="1200" dirty="0">
                <a:solidFill>
                  <a:schemeClr val="dk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需自己定義</a:t>
            </a:r>
            <a:r>
              <a:rPr lang="en-US" altLang="zh-TW" sz="2000" b="0" i="0" kern="1200" dirty="0">
                <a:solidFill>
                  <a:schemeClr val="dk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</a:t>
            </a:r>
            <a:r>
              <a:rPr lang="zh-TW" altLang="en-US" sz="2000" b="0" i="0" kern="1200" dirty="0">
                <a:solidFill>
                  <a:schemeClr val="dk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，在做文本讀取時，已經能有較大限度的去減少不要識別的內容。</a:t>
            </a:r>
            <a:endParaRPr lang="en-US" altLang="zh-TW" sz="2000" b="0" i="0" kern="1200" dirty="0">
              <a:solidFill>
                <a:schemeClr val="dk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ACDB19D-DC79-0641-18AF-9A15E506FC54}"/>
              </a:ext>
            </a:extLst>
          </p:cNvPr>
          <p:cNvSpPr txBox="1"/>
          <p:nvPr/>
        </p:nvSpPr>
        <p:spPr>
          <a:xfrm>
            <a:off x="9584009" y="32226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chemeClr val="tx2"/>
                </a:solidFill>
                <a:latin typeface="Microsoft JhengHei"/>
                <a:ea typeface="Microsoft JhengHei"/>
              </a:rPr>
              <a:t>綠建築知識系統</a:t>
            </a:r>
            <a:endParaRPr lang="zh-TW" altLang="en-US" sz="2000" dirty="0">
              <a:solidFill>
                <a:schemeClr val="tx2"/>
              </a:solidFill>
            </a:endParaRPr>
          </a:p>
        </p:txBody>
      </p:sp>
      <p:pic>
        <p:nvPicPr>
          <p:cNvPr id="5" name="圖片 4" descr="一張含有 文字, 螢幕擷取畫面 的圖片&#10;&#10;AI 產生的內容可能不正確。">
            <a:extLst>
              <a:ext uri="{FF2B5EF4-FFF2-40B4-BE49-F238E27FC236}">
                <a16:creationId xmlns:a16="http://schemas.microsoft.com/office/drawing/2014/main" id="{B65F01E0-CAE7-FDD8-4FB1-927A235CB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50" y="1624479"/>
            <a:ext cx="7491099" cy="320954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1225763-C4A6-055C-3CB6-606738036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8629" y="1586480"/>
            <a:ext cx="3162741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891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FE9367-E422-ED74-4732-10EA65E69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7971FD7-C51C-8B1D-3252-DE5505B3C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D779C02-6CBD-4B75-ADFB-65A507B2DFC2}"/>
              </a:ext>
            </a:extLst>
          </p:cNvPr>
          <p:cNvSpPr txBox="1"/>
          <p:nvPr/>
        </p:nvSpPr>
        <p:spPr>
          <a:xfrm>
            <a:off x="3227832" y="4350428"/>
            <a:ext cx="529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實體詞識別出來整個段落標記狀況如上</a:t>
            </a:r>
            <a:r>
              <a:rPr lang="en-US" altLang="zh-TW" sz="2000" dirty="0"/>
              <a:t>txt</a:t>
            </a:r>
            <a:r>
              <a:rPr lang="zh-TW" altLang="en-US" sz="2000" dirty="0"/>
              <a:t>檔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27B90AC-0019-509E-54ED-F443EAB76112}"/>
              </a:ext>
            </a:extLst>
          </p:cNvPr>
          <p:cNvSpPr txBox="1"/>
          <p:nvPr/>
        </p:nvSpPr>
        <p:spPr>
          <a:xfrm>
            <a:off x="9584009" y="350168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chemeClr val="tx2"/>
                </a:solidFill>
                <a:latin typeface="Microsoft JhengHei"/>
                <a:ea typeface="Microsoft JhengHei"/>
              </a:rPr>
              <a:t>綠建築知識系統</a:t>
            </a:r>
            <a:endParaRPr lang="zh-TW" altLang="en-US" sz="2000" dirty="0">
              <a:solidFill>
                <a:schemeClr val="tx2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0445765-7466-9C2C-085F-CAA40381B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" y="2057398"/>
            <a:ext cx="11582400" cy="184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584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C2879-72AA-A138-482D-EA15E8692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4FBCC68-196D-3587-F8B1-DDDEB8046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4</a:t>
            </a:fld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EA519AA-19A1-50CC-085C-9ADC8F4A15A4}"/>
              </a:ext>
            </a:extLst>
          </p:cNvPr>
          <p:cNvSpPr txBox="1"/>
          <p:nvPr/>
        </p:nvSpPr>
        <p:spPr>
          <a:xfrm>
            <a:off x="2928925" y="5268699"/>
            <a:ext cx="536163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 dirty="0">
                <a:latin typeface="Microsoft JhengHei"/>
                <a:ea typeface="Microsoft JhengHei"/>
                <a:cs typeface="Calibri"/>
              </a:rPr>
              <a:t>實體詞在每句的標記狀況如上</a:t>
            </a:r>
            <a:r>
              <a:rPr lang="en-US" altLang="zh-TW" sz="2000" dirty="0">
                <a:latin typeface="Microsoft JhengHei"/>
                <a:ea typeface="Microsoft JhengHei"/>
                <a:cs typeface="Calibri"/>
              </a:rPr>
              <a:t>csv</a:t>
            </a:r>
            <a:r>
              <a:rPr lang="zh-TW" altLang="en-US" sz="2000" dirty="0">
                <a:latin typeface="Microsoft JhengHei"/>
                <a:ea typeface="Microsoft JhengHei"/>
                <a:cs typeface="Calibri"/>
              </a:rPr>
              <a:t>檔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E2B47A3-D162-290D-A37E-B33ABAD0353A}"/>
              </a:ext>
            </a:extLst>
          </p:cNvPr>
          <p:cNvSpPr txBox="1"/>
          <p:nvPr/>
        </p:nvSpPr>
        <p:spPr>
          <a:xfrm>
            <a:off x="9584009" y="350168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chemeClr val="tx2"/>
                </a:solidFill>
                <a:latin typeface="Microsoft JhengHei"/>
                <a:ea typeface="Microsoft JhengHei"/>
              </a:rPr>
              <a:t>綠建築知識系統</a:t>
            </a:r>
            <a:endParaRPr lang="zh-TW" altLang="en-US" sz="2000" dirty="0">
              <a:solidFill>
                <a:schemeClr val="tx2"/>
              </a:solidFill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CEDC9A0D-D998-AE9D-7119-C02386E5E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16" y="1542436"/>
            <a:ext cx="11174384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812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6ACC5F-E4F5-094F-213E-AE3F005D2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DAE05E-8B47-A69D-0145-0B8F7652A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5</a:t>
            </a:fld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456998A-DA07-E49A-A8C4-7F742772D341}"/>
              </a:ext>
            </a:extLst>
          </p:cNvPr>
          <p:cNvSpPr txBox="1"/>
          <p:nvPr/>
        </p:nvSpPr>
        <p:spPr>
          <a:xfrm>
            <a:off x="3623869" y="6107722"/>
            <a:ext cx="536163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 dirty="0">
                <a:latin typeface="Microsoft JhengHei"/>
                <a:ea typeface="Microsoft JhengHei"/>
                <a:cs typeface="Calibri"/>
              </a:rPr>
              <a:t>增加每個實體詞的標籤名稱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3BFF025-1F5D-AE02-810E-192C118CB0F7}"/>
              </a:ext>
            </a:extLst>
          </p:cNvPr>
          <p:cNvSpPr txBox="1"/>
          <p:nvPr/>
        </p:nvSpPr>
        <p:spPr>
          <a:xfrm>
            <a:off x="9584009" y="350168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chemeClr val="tx2"/>
                </a:solidFill>
                <a:latin typeface="Microsoft JhengHei"/>
                <a:ea typeface="Microsoft JhengHei"/>
              </a:rPr>
              <a:t>綠建築知識系統</a:t>
            </a:r>
            <a:endParaRPr lang="zh-TW" altLang="en-US" sz="2000" dirty="0">
              <a:solidFill>
                <a:schemeClr val="tx2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36DED32-F962-7D2D-CA03-5E0DBD9F3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72" y="973058"/>
            <a:ext cx="11838432" cy="491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950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3773160" y="692696"/>
            <a:ext cx="5544615" cy="707886"/>
          </a:xfrm>
        </p:spPr>
        <p:txBody>
          <a:bodyPr wrap="square">
            <a:spAutoFit/>
          </a:bodyPr>
          <a:lstStyle/>
          <a:p>
            <a:r>
              <a:rPr lang="zh-TW" altLang="en-US" sz="40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下週預計工作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EF2CBC1-B674-2A01-418A-1614C7147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029527"/>
              </p:ext>
            </p:extLst>
          </p:nvPr>
        </p:nvGraphicFramePr>
        <p:xfrm>
          <a:off x="911424" y="1746026"/>
          <a:ext cx="10369152" cy="10495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1160999545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477571620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1899287349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3674107275"/>
                    </a:ext>
                  </a:extLst>
                </a:gridCol>
              </a:tblGrid>
              <a:tr h="409439">
                <a:tc>
                  <a:txBody>
                    <a:bodyPr/>
                    <a:lstStyle/>
                    <a:p>
                      <a:pPr algn="ctr"/>
                      <a:r>
                        <a:rPr lang="en-TW" err="1"/>
                        <a:t>項次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err="1"/>
                        <a:t>專案名稱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err="1"/>
                        <a:t>進度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err="1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567927"/>
                  </a:ext>
                </a:extLst>
              </a:tr>
              <a:tr h="40943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icrosoft JhengHei"/>
                        </a:rPr>
                        <a:t>1</a:t>
                      </a:r>
                      <a:endParaRPr lang="zh-TW" altLang="en-US" dirty="0">
                        <a:latin typeface="Microsoft JhengHe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dirty="0">
                          <a:latin typeface="Microsoft JhengHei"/>
                          <a:ea typeface="Microsoft JhengHei"/>
                        </a:rPr>
                        <a:t>易境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2175"/>
                        </a:lnSpc>
                        <a:buFont typeface="Arial,Sans-Serif"/>
                        <a:buChar char="•"/>
                      </a:pPr>
                      <a:r>
                        <a:rPr lang="zh-TW" alt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icrosoft JhengHei"/>
                          <a:ea typeface="Microsoft JhengHei"/>
                        </a:rPr>
                        <a:t>對文本做</a:t>
                      </a:r>
                      <a:r>
                        <a:rPr lang="en-US" altLang="zh-TW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icrosoft JhengHei"/>
                          <a:ea typeface="Microsoft JhengHei"/>
                        </a:rPr>
                        <a:t>spacy</a:t>
                      </a:r>
                      <a:r>
                        <a:rPr lang="zh-TW" alt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icrosoft JhengHei"/>
                          <a:ea typeface="Microsoft JhengHei"/>
                        </a:rPr>
                        <a:t>的</a:t>
                      </a:r>
                      <a:r>
                        <a:rPr lang="en-US" altLang="zh-TW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icrosoft JhengHei"/>
                          <a:ea typeface="Microsoft JhengHei"/>
                        </a:rPr>
                        <a:t>NER</a:t>
                      </a:r>
                      <a:r>
                        <a:rPr lang="zh-TW" alt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icrosoft JhengHei"/>
                          <a:ea typeface="Microsoft JhengHei"/>
                        </a:rPr>
                        <a:t>以及</a:t>
                      </a:r>
                      <a:r>
                        <a:rPr lang="en-US" altLang="zh-TW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icrosoft JhengHei"/>
                          <a:ea typeface="Microsoft JhengHei"/>
                        </a:rPr>
                        <a:t>POS</a:t>
                      </a:r>
                    </a:p>
                    <a:p>
                      <a:pPr marL="285750" lvl="0" indent="-285750">
                        <a:lnSpc>
                          <a:spcPts val="2175"/>
                        </a:lnSpc>
                        <a:buFont typeface="Arial,Sans-Serif"/>
                        <a:buChar char="•"/>
                      </a:pPr>
                      <a:r>
                        <a:rPr lang="zh-TW" alt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icrosoft JhengHei"/>
                          <a:ea typeface="Microsoft JhengHei"/>
                        </a:rPr>
                        <a:t>研究文本中表格的</a:t>
                      </a:r>
                      <a:r>
                        <a:rPr lang="en-US" altLang="zh-TW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icrosoft JhengHei"/>
                          <a:ea typeface="Microsoft JhengHei"/>
                        </a:rPr>
                        <a:t>pattern</a:t>
                      </a:r>
                      <a:endParaRPr lang="zh-TW" altLang="en-US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zh-TW" altLang="en-US" dirty="0">
                          <a:latin typeface="Microsoft JhengHei"/>
                          <a:ea typeface="Microsoft JhengHei"/>
                        </a:rPr>
                        <a:t>尋找更有效略過表格內容的處理方式</a:t>
                      </a:r>
                      <a:endParaRPr lang="en-US" altLang="zh-TW" dirty="0">
                        <a:latin typeface="Microsoft JhengHei"/>
                        <a:ea typeface="Microsoft JhengHe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208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794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3773160" y="692696"/>
            <a:ext cx="5544615" cy="707886"/>
          </a:xfrm>
        </p:spPr>
        <p:txBody>
          <a:bodyPr wrap="square">
            <a:spAutoFit/>
          </a:bodyPr>
          <a:lstStyle/>
          <a:p>
            <a:r>
              <a:rPr lang="zh-TW" altLang="en-US" sz="40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需協助的項目</a:t>
            </a:r>
          </a:p>
        </p:txBody>
      </p:sp>
      <p:sp>
        <p:nvSpPr>
          <p:cNvPr id="20" name="矩形 19"/>
          <p:cNvSpPr/>
          <p:nvPr/>
        </p:nvSpPr>
        <p:spPr>
          <a:xfrm>
            <a:off x="911424" y="1744355"/>
            <a:ext cx="10801200" cy="49744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無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582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99" descr="A person touching a screen with her finger&#10;&#10;Description automatically generated">
            <a:extLst>
              <a:ext uri="{FF2B5EF4-FFF2-40B4-BE49-F238E27FC236}">
                <a16:creationId xmlns:a16="http://schemas.microsoft.com/office/drawing/2014/main" id="{494145AA-E49D-7554-9571-277176512CF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27"/>
          <a:stretch/>
        </p:blipFill>
        <p:spPr>
          <a:xfrm>
            <a:off x="1524000" y="1170386"/>
            <a:ext cx="9144000" cy="5714999"/>
          </a:xfrm>
          <a:prstGeom prst="rect">
            <a:avLst/>
          </a:prstGeom>
        </p:spPr>
      </p:pic>
      <p:sp>
        <p:nvSpPr>
          <p:cNvPr id="5" name="TextBox 103">
            <a:extLst>
              <a:ext uri="{FF2B5EF4-FFF2-40B4-BE49-F238E27FC236}">
                <a16:creationId xmlns:a16="http://schemas.microsoft.com/office/drawing/2014/main" id="{F66E336D-0106-3129-70E6-4F83DFE75D04}"/>
              </a:ext>
            </a:extLst>
          </p:cNvPr>
          <p:cNvSpPr txBox="1"/>
          <p:nvPr/>
        </p:nvSpPr>
        <p:spPr>
          <a:xfrm>
            <a:off x="1775521" y="6309320"/>
            <a:ext cx="3679187" cy="4001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dist"/>
            <a:r>
              <a:rPr lang="zh-TW" altLang="en-US" sz="200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源樣黑體 R" panose="020B0500000000000000" pitchFamily="34" charset="-120"/>
                <a:ea typeface="源樣黑體 R" panose="020B0500000000000000" pitchFamily="34" charset="-120"/>
              </a:rPr>
              <a:t>產業領域</a:t>
            </a:r>
            <a:r>
              <a:rPr lang="en-US" altLang="zh-TW" sz="200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源樣黑體 R" panose="020B0500000000000000" pitchFamily="34" charset="-120"/>
                <a:ea typeface="源樣黑體 R" panose="020B0500000000000000" pitchFamily="34" charset="-120"/>
              </a:rPr>
              <a:t>AI</a:t>
            </a:r>
            <a:r>
              <a:rPr lang="zh-TW" altLang="en-US" sz="200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源樣黑體 R" panose="020B0500000000000000" pitchFamily="34" charset="-120"/>
                <a:ea typeface="源樣黑體 R" panose="020B0500000000000000" pitchFamily="34" charset="-120"/>
              </a:rPr>
              <a:t>資訊應用</a:t>
            </a:r>
          </a:p>
        </p:txBody>
      </p:sp>
      <p:sp>
        <p:nvSpPr>
          <p:cNvPr id="6" name="TextBox 105">
            <a:extLst>
              <a:ext uri="{FF2B5EF4-FFF2-40B4-BE49-F238E27FC236}">
                <a16:creationId xmlns:a16="http://schemas.microsoft.com/office/drawing/2014/main" id="{690F4AE3-6CF2-38F6-C73E-AA72C8B70E33}"/>
              </a:ext>
            </a:extLst>
          </p:cNvPr>
          <p:cNvSpPr txBox="1"/>
          <p:nvPr/>
        </p:nvSpPr>
        <p:spPr>
          <a:xfrm>
            <a:off x="1775521" y="5301209"/>
            <a:ext cx="622644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zh-TW" sz="440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gency FB" panose="020B0503020202020204" pitchFamily="34" charset="0"/>
                <a:ea typeface="源樣黑體 R" panose="020B0500000000000000" pitchFamily="34" charset="-120"/>
              </a:rPr>
              <a:t>Artificial Intelligence</a:t>
            </a:r>
            <a:endParaRPr lang="zh-TW" altLang="en-US" sz="4400">
              <a:solidFill>
                <a:schemeClr val="bg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Agency FB" panose="020B0503020202020204" pitchFamily="34" charset="0"/>
              <a:ea typeface="源樣黑體 R" panose="020B0500000000000000" pitchFamily="34" charset="-120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1958928" y="2132856"/>
            <a:ext cx="3993055" cy="1298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algn="r"/>
            <a:r>
              <a:rPr lang="en-US" altLang="zh-TW">
                <a:solidFill>
                  <a:schemeClr val="accent1">
                    <a:lumMod val="75000"/>
                  </a:schemeClr>
                </a:solidFill>
                <a:latin typeface="源石黑體 R" panose="020B0500000000000000" pitchFamily="34" charset="-120"/>
                <a:ea typeface="源石黑體 R" panose="020B0500000000000000" pitchFamily="34" charset="-120"/>
              </a:rPr>
              <a:t>THANK YOU</a:t>
            </a:r>
            <a:endParaRPr lang="zh-TW" altLang="en-US">
              <a:solidFill>
                <a:schemeClr val="accent1">
                  <a:lumMod val="75000"/>
                </a:schemeClr>
              </a:solidFill>
              <a:latin typeface="源石黑體 R" panose="020B0500000000000000" pitchFamily="34" charset="-120"/>
              <a:ea typeface="源石黑體 R" panose="020B0500000000000000" pitchFamily="34" charset="-12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2951B6-BBB9-8213-BF6F-815C45DCD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6284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</TotalTime>
  <Words>215</Words>
  <Application>Microsoft Office PowerPoint</Application>
  <PresentationFormat>寬螢幕</PresentationFormat>
  <Paragraphs>45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9</vt:i4>
      </vt:variant>
    </vt:vector>
  </HeadingPairs>
  <TitlesOfParts>
    <vt:vector size="19" baseType="lpstr">
      <vt:lpstr>Arial,Sans-Serif</vt:lpstr>
      <vt:lpstr>Microsoft JhengHei</vt:lpstr>
      <vt:lpstr>Microsoft JhengHei</vt:lpstr>
      <vt:lpstr>源石黑體 R</vt:lpstr>
      <vt:lpstr>源樣黑體 R</vt:lpstr>
      <vt:lpstr>Agency FB</vt:lpstr>
      <vt:lpstr>Arial</vt:lpstr>
      <vt:lpstr>Calibri</vt:lpstr>
      <vt:lpstr>Office 佈景主題</vt:lpstr>
      <vt:lpstr>1_Office 佈景主題</vt:lpstr>
      <vt:lpstr>2025/05/05~2025/05/09 週報</vt:lpstr>
      <vt:lpstr>本週工作項目</vt:lpstr>
      <vt:lpstr>PowerPoint 簡報</vt:lpstr>
      <vt:lpstr>PowerPoint 簡報</vt:lpstr>
      <vt:lpstr>PowerPoint 簡報</vt:lpstr>
      <vt:lpstr>PowerPoint 簡報</vt:lpstr>
      <vt:lpstr>下週預計工作</vt:lpstr>
      <vt:lpstr>需協助的項目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Annie</dc:creator>
  <cp:lastModifiedBy>AI LEGEND</cp:lastModifiedBy>
  <cp:revision>2709</cp:revision>
  <dcterms:created xsi:type="dcterms:W3CDTF">2022-10-18T08:29:06Z</dcterms:created>
  <dcterms:modified xsi:type="dcterms:W3CDTF">2025-05-09T08:10:50Z</dcterms:modified>
</cp:coreProperties>
</file>