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60" r:id="rId2"/>
  </p:sldMasterIdLst>
  <p:notesMasterIdLst>
    <p:notesMasterId r:id="rId14"/>
  </p:notesMasterIdLst>
  <p:sldIdLst>
    <p:sldId id="323" r:id="rId3"/>
    <p:sldId id="289" r:id="rId4"/>
    <p:sldId id="386" r:id="rId5"/>
    <p:sldId id="387" r:id="rId6"/>
    <p:sldId id="378" r:id="rId7"/>
    <p:sldId id="388" r:id="rId8"/>
    <p:sldId id="389" r:id="rId9"/>
    <p:sldId id="390" r:id="rId10"/>
    <p:sldId id="290" r:id="rId11"/>
    <p:sldId id="291" r:id="rId12"/>
    <p:sldId id="32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034A468-E1B8-4EA6-AEB7-F78178F36038}">
          <p14:sldIdLst>
            <p14:sldId id="323"/>
          </p14:sldIdLst>
        </p14:section>
        <p14:section name="未命名的章節" id="{69733F66-B543-4BA6-B4DD-A117AB5A58A9}">
          <p14:sldIdLst>
            <p14:sldId id="289"/>
            <p14:sldId id="386"/>
            <p14:sldId id="387"/>
            <p14:sldId id="378"/>
            <p14:sldId id="388"/>
            <p14:sldId id="389"/>
            <p14:sldId id="390"/>
            <p14:sldId id="290"/>
            <p14:sldId id="291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25A3E8"/>
    <a:srgbClr val="26A3EC"/>
    <a:srgbClr val="1F3DA6"/>
    <a:srgbClr val="23A3EA"/>
    <a:srgbClr val="0A6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D4011-3FB7-4DEB-BB1C-9FCB47151384}" type="datetimeFigureOut">
              <a:rPr lang="zh-TW" altLang="en-US" smtClean="0"/>
              <a:t>2025/5/16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82705-554D-49C4-BCFA-1192A75AA2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35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83" y="-37385"/>
            <a:ext cx="12289365" cy="713879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23392" y="980729"/>
            <a:ext cx="9310059" cy="129857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23392" y="256490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4B26-2BCE-49DC-A70F-5C87557C9335}" type="datetime1">
              <a:rPr lang="zh-TW" altLang="en-US" smtClean="0"/>
              <a:t>2025/5/16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4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9782-E9FF-4557-A35A-A091F8B5C429}" type="datetime1">
              <a:rPr lang="zh-TW" altLang="en-US" smtClean="0"/>
              <a:t>2025/5/16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64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63D-90E3-4582-9BF9-3DC12ABE214E}" type="datetime1">
              <a:rPr lang="zh-TW" altLang="en-US" smtClean="0"/>
              <a:t>2025/5/16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75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" y="332656"/>
            <a:ext cx="12115649" cy="511256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23392" y="980729"/>
            <a:ext cx="9310059" cy="129857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23392" y="256490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7433-4558-EC4D-8219-134E4FB47283}" type="datetime1">
              <a:rPr lang="en-US" altLang="zh-TW" smtClean="0"/>
              <a:t>5/16/2025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615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65" y="0"/>
            <a:ext cx="11712448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2" y="1484784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2780929"/>
            <a:ext cx="10972800" cy="334523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1FBB-26FF-9243-B82A-89759740D1CE}" type="datetime1">
              <a:rPr lang="en-US" altLang="zh-TW" smtClean="0"/>
              <a:t>5/16/2025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992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8CC6-DCE3-4F4A-BA57-E994F3701EA7}" type="datetime1">
              <a:rPr lang="en-US" altLang="zh-TW" smtClean="0"/>
              <a:t>5/16/2025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774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FBC9-7E31-1C47-A6BF-DC104D7D2529}" type="datetime1">
              <a:rPr lang="en-US" altLang="zh-TW" smtClean="0"/>
              <a:t>5/16/2025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967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B969-29CF-9E4C-B706-80D319E3E2ED}" type="datetime1">
              <a:rPr lang="en-US" altLang="zh-TW" smtClean="0"/>
              <a:t>5/16/2025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543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9664-1528-9A41-AE6A-09E731724318}" type="datetime1">
              <a:rPr lang="en-US" altLang="zh-TW" smtClean="0"/>
              <a:t>5/16/2025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879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0769-CA67-5844-97DF-393BCE909076}" type="datetime1">
              <a:rPr lang="en-US" altLang="zh-TW" smtClean="0"/>
              <a:t>5/16/2025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35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3CE2-2BA9-F547-AAA2-127EAD16CBA9}" type="datetime1">
              <a:rPr lang="en-US" altLang="zh-TW" smtClean="0"/>
              <a:t>5/16/2025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21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65" y="0"/>
            <a:ext cx="11712448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2" y="1484784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2780929"/>
            <a:ext cx="10972800" cy="334523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CA32-1E62-4A5B-9B44-8A84EC1D7BF2}" type="datetime1">
              <a:rPr lang="zh-TW" altLang="en-US" smtClean="0"/>
              <a:t>2025/5/16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037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D173-4283-6541-B655-D9A926C044D5}" type="datetime1">
              <a:rPr lang="en-US" altLang="zh-TW" smtClean="0"/>
              <a:t>5/16/2025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375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F9C3-46B3-0D48-A0B2-B6A0B60DDD72}" type="datetime1">
              <a:rPr lang="en-US" altLang="zh-TW" smtClean="0"/>
              <a:t>5/16/2025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209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6D86-8460-0C41-BE4D-67B026B3A454}" type="datetime1">
              <a:rPr lang="en-US" altLang="zh-TW" smtClean="0"/>
              <a:t>5/16/2025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16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3B3A-BF2A-4DFA-8AC1-AAFDD469A7F4}" type="datetime1">
              <a:rPr lang="zh-TW" altLang="en-US" smtClean="0"/>
              <a:t>2025/5/16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54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17BE-BAE2-45E8-B619-545CF9096017}" type="datetime1">
              <a:rPr lang="zh-TW" altLang="en-US" smtClean="0"/>
              <a:t>2025/5/16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41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72B5-6EE8-48B0-ACE5-2BFD78C26ACA}" type="datetime1">
              <a:rPr lang="zh-TW" altLang="en-US" smtClean="0"/>
              <a:t>2025/5/16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64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105F-6CC8-4907-A654-986C7E7177C9}" type="datetime1">
              <a:rPr lang="zh-TW" altLang="en-US" smtClean="0"/>
              <a:t>2025/5/16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63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0EA7-86C5-4E60-A86B-AFD097075746}" type="datetime1">
              <a:rPr lang="zh-TW" altLang="en-US" smtClean="0"/>
              <a:t>2025/5/16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09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64DE-4581-412A-8AC1-98C49E163A86}" type="datetime1">
              <a:rPr lang="zh-TW" altLang="en-US" smtClean="0"/>
              <a:t>2025/5/16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6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8531-35FD-4EE7-912A-6C1E3D7B5C80}" type="datetime1">
              <a:rPr lang="zh-TW" altLang="en-US" smtClean="0"/>
              <a:t>2025/5/16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2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4AF4D-9901-4516-9B1A-DB27C6614E45}" type="datetime1">
              <a:rPr lang="zh-TW" altLang="en-US" smtClean="0"/>
              <a:t>2025/5/16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84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9286-5ADF-D449-A1EE-C78A91790CF0}" type="datetime1">
              <a:rPr lang="en-US" altLang="zh-TW" smtClean="0"/>
              <a:t>5/16/2025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41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59496" y="5085184"/>
            <a:ext cx="6400800" cy="648072"/>
          </a:xfrm>
        </p:spPr>
        <p:txBody>
          <a:bodyPr/>
          <a:lstStyle/>
          <a:p>
            <a:r>
              <a:rPr lang="zh-TW" altLang="en-US">
                <a:latin typeface="Microsoft JhengHei"/>
                <a:ea typeface="Microsoft JhengHei"/>
              </a:rPr>
              <a:t>連訊科技服務股份有限公司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133568-BB47-4D9C-B766-B43023EF3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87" y="116632"/>
            <a:ext cx="3095625" cy="800100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61A5896C-72E5-4988-9B13-2CEE88A95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416" y="1916832"/>
            <a:ext cx="7344816" cy="1082551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002060"/>
                </a:solidFill>
                <a:latin typeface="Microsoft JhengHei"/>
                <a:ea typeface="源石黑體 R"/>
              </a:rPr>
              <a:t>2025/05/12~2025/05/16</a:t>
            </a:r>
            <a:br>
              <a:rPr lang="en-US" altLang="zh-TW" dirty="0">
                <a:latin typeface="Microsoft JhengHei"/>
                <a:ea typeface="源石黑體 R"/>
              </a:rPr>
            </a:br>
            <a:r>
              <a:rPr lang="zh-TW" altLang="en-US" dirty="0">
                <a:solidFill>
                  <a:srgbClr val="002060"/>
                </a:solidFill>
                <a:latin typeface="Microsoft JhengHei"/>
                <a:ea typeface="Microsoft JhengHei"/>
              </a:rPr>
              <a:t>週報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E45285A7-D013-4525-9E8E-B1251C02B051}"/>
              </a:ext>
            </a:extLst>
          </p:cNvPr>
          <p:cNvSpPr txBox="1">
            <a:spLocks/>
          </p:cNvSpPr>
          <p:nvPr/>
        </p:nvSpPr>
        <p:spPr>
          <a:xfrm>
            <a:off x="1271464" y="3317342"/>
            <a:ext cx="2376264" cy="1082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dirty="0">
                <a:solidFill>
                  <a:srgbClr val="002060"/>
                </a:solidFill>
                <a:latin typeface="Microsoft JhengHei"/>
                <a:ea typeface="Microsoft JhengHei"/>
              </a:rPr>
              <a:t>溫又臻</a:t>
            </a:r>
          </a:p>
        </p:txBody>
      </p:sp>
    </p:spTree>
    <p:extLst>
      <p:ext uri="{BB962C8B-B14F-4D97-AF65-F5344CB8AC3E}">
        <p14:creationId xmlns:p14="http://schemas.microsoft.com/office/powerpoint/2010/main" val="1815373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773160" y="692696"/>
            <a:ext cx="5544615" cy="707886"/>
          </a:xfrm>
        </p:spPr>
        <p:txBody>
          <a:bodyPr wrap="square">
            <a:spAutoFit/>
          </a:bodyPr>
          <a:lstStyle/>
          <a:p>
            <a:r>
              <a:rPr lang="zh-TW" altLang="en-US" sz="4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需協助的項目</a:t>
            </a:r>
          </a:p>
        </p:txBody>
      </p:sp>
      <p:sp>
        <p:nvSpPr>
          <p:cNvPr id="20" name="矩形 19"/>
          <p:cNvSpPr/>
          <p:nvPr/>
        </p:nvSpPr>
        <p:spPr>
          <a:xfrm>
            <a:off x="911424" y="1744355"/>
            <a:ext cx="10801200" cy="49744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無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582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99" descr="A person touching a screen with her finger&#10;&#10;Description automatically generated">
            <a:extLst>
              <a:ext uri="{FF2B5EF4-FFF2-40B4-BE49-F238E27FC236}">
                <a16:creationId xmlns:a16="http://schemas.microsoft.com/office/drawing/2014/main" id="{494145AA-E49D-7554-9571-277176512C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7"/>
          <a:stretch/>
        </p:blipFill>
        <p:spPr>
          <a:xfrm>
            <a:off x="1524000" y="1170386"/>
            <a:ext cx="9144000" cy="5714999"/>
          </a:xfrm>
          <a:prstGeom prst="rect">
            <a:avLst/>
          </a:prstGeom>
        </p:spPr>
      </p:pic>
      <p:sp>
        <p:nvSpPr>
          <p:cNvPr id="5" name="TextBox 103">
            <a:extLst>
              <a:ext uri="{FF2B5EF4-FFF2-40B4-BE49-F238E27FC236}">
                <a16:creationId xmlns:a16="http://schemas.microsoft.com/office/drawing/2014/main" id="{F66E336D-0106-3129-70E6-4F83DFE75D04}"/>
              </a:ext>
            </a:extLst>
          </p:cNvPr>
          <p:cNvSpPr txBox="1"/>
          <p:nvPr/>
        </p:nvSpPr>
        <p:spPr>
          <a:xfrm>
            <a:off x="1775521" y="6309320"/>
            <a:ext cx="3679187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dist"/>
            <a:r>
              <a:rPr lang="zh-TW" altLang="en-US" sz="20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源樣黑體 R" panose="020B0500000000000000" pitchFamily="34" charset="-120"/>
                <a:ea typeface="源樣黑體 R" panose="020B0500000000000000" pitchFamily="34" charset="-120"/>
              </a:rPr>
              <a:t>產業領域</a:t>
            </a:r>
            <a:r>
              <a:rPr lang="en-US" altLang="zh-TW" sz="20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源樣黑體 R" panose="020B0500000000000000" pitchFamily="34" charset="-120"/>
                <a:ea typeface="源樣黑體 R" panose="020B0500000000000000" pitchFamily="34" charset="-120"/>
              </a:rPr>
              <a:t>AI</a:t>
            </a:r>
            <a:r>
              <a:rPr lang="zh-TW" altLang="en-US" sz="20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源樣黑體 R" panose="020B0500000000000000" pitchFamily="34" charset="-120"/>
                <a:ea typeface="源樣黑體 R" panose="020B0500000000000000" pitchFamily="34" charset="-120"/>
              </a:rPr>
              <a:t>資訊應用</a:t>
            </a:r>
          </a:p>
        </p:txBody>
      </p:sp>
      <p:sp>
        <p:nvSpPr>
          <p:cNvPr id="6" name="TextBox 105">
            <a:extLst>
              <a:ext uri="{FF2B5EF4-FFF2-40B4-BE49-F238E27FC236}">
                <a16:creationId xmlns:a16="http://schemas.microsoft.com/office/drawing/2014/main" id="{690F4AE3-6CF2-38F6-C73E-AA72C8B70E33}"/>
              </a:ext>
            </a:extLst>
          </p:cNvPr>
          <p:cNvSpPr txBox="1"/>
          <p:nvPr/>
        </p:nvSpPr>
        <p:spPr>
          <a:xfrm>
            <a:off x="1775521" y="5301209"/>
            <a:ext cx="62264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TW" sz="44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  <a:ea typeface="源樣黑體 R" panose="020B0500000000000000" pitchFamily="34" charset="-120"/>
              </a:rPr>
              <a:t>Artificial Intelligence</a:t>
            </a:r>
            <a:endParaRPr lang="zh-TW" altLang="en-US" sz="440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  <a:ea typeface="源樣黑體 R" panose="020B0500000000000000" pitchFamily="34" charset="-12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1958928" y="2132856"/>
            <a:ext cx="3993055" cy="1298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algn="r"/>
            <a:r>
              <a:rPr lang="en-US" altLang="zh-TW">
                <a:solidFill>
                  <a:schemeClr val="accent1">
                    <a:lumMod val="75000"/>
                  </a:schemeClr>
                </a:solidFill>
                <a:latin typeface="源石黑體 R" panose="020B0500000000000000" pitchFamily="34" charset="-120"/>
                <a:ea typeface="源石黑體 R" panose="020B0500000000000000" pitchFamily="34" charset="-120"/>
              </a:rPr>
              <a:t>THANK YOU</a:t>
            </a:r>
            <a:endParaRPr lang="zh-TW" altLang="en-US">
              <a:solidFill>
                <a:schemeClr val="accent1">
                  <a:lumMod val="75000"/>
                </a:schemeClr>
              </a:solidFill>
              <a:latin typeface="源石黑體 R" panose="020B0500000000000000" pitchFamily="34" charset="-120"/>
              <a:ea typeface="源石黑體 R" panose="020B0500000000000000" pitchFamily="34" charset="-12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2951B6-BBB9-8213-BF6F-815C45DC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28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23693" y="730056"/>
            <a:ext cx="5544615" cy="707886"/>
          </a:xfrm>
        </p:spPr>
        <p:txBody>
          <a:bodyPr wrap="square">
            <a:spAutoFit/>
          </a:bodyPr>
          <a:lstStyle/>
          <a:p>
            <a:r>
              <a:rPr lang="zh-TW" altLang="en-US" sz="4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本週工作項目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0209ECC-F5BD-DDFB-AD90-DDC47B760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891906"/>
              </p:ext>
            </p:extLst>
          </p:nvPr>
        </p:nvGraphicFramePr>
        <p:xfrm>
          <a:off x="923927" y="1602534"/>
          <a:ext cx="10344146" cy="184442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971766435"/>
                    </a:ext>
                  </a:extLst>
                </a:gridCol>
                <a:gridCol w="1773115">
                  <a:extLst>
                    <a:ext uri="{9D8B030D-6E8A-4147-A177-3AD203B41FA5}">
                      <a16:colId xmlns:a16="http://schemas.microsoft.com/office/drawing/2014/main" val="2838276355"/>
                    </a:ext>
                  </a:extLst>
                </a:gridCol>
                <a:gridCol w="3844250">
                  <a:extLst>
                    <a:ext uri="{9D8B030D-6E8A-4147-A177-3AD203B41FA5}">
                      <a16:colId xmlns:a16="http://schemas.microsoft.com/office/drawing/2014/main" val="679169608"/>
                    </a:ext>
                  </a:extLst>
                </a:gridCol>
                <a:gridCol w="3507581">
                  <a:extLst>
                    <a:ext uri="{9D8B030D-6E8A-4147-A177-3AD203B41FA5}">
                      <a16:colId xmlns:a16="http://schemas.microsoft.com/office/drawing/2014/main" val="3698902928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>
                          <a:latin typeface="Microsoft JhengHei"/>
                          <a:ea typeface="Microsoft JhengHei"/>
                        </a:rPr>
                        <a:t>項次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>
                          <a:latin typeface="Microsoft JhengHei"/>
                          <a:ea typeface="Microsoft JhengHei"/>
                        </a:rPr>
                        <a:t>專案名稱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 dirty="0">
                          <a:latin typeface="Microsoft JhengHei"/>
                          <a:ea typeface="Microsoft JhengHei"/>
                        </a:rPr>
                        <a:t>進度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>
                          <a:latin typeface="Microsoft JhengHei"/>
                          <a:ea typeface="Microsoft JhengHei"/>
                        </a:rPr>
                        <a:t>說明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07071"/>
                  </a:ext>
                </a:extLst>
              </a:tr>
              <a:tr h="128849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dirty="0">
                          <a:latin typeface="Microsoft JhengHei"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zh-TW" altLang="en-US" sz="1800" dirty="0">
                          <a:effectLst/>
                          <a:latin typeface="Microsoft JhengHei"/>
                          <a:ea typeface="Microsoft JhengHei"/>
                        </a:rPr>
                        <a:t>綠建築知識系統</a:t>
                      </a:r>
                      <a:br>
                        <a:rPr lang="en-US" altLang="zh-TW" sz="1800" dirty="0">
                          <a:effectLst/>
                          <a:latin typeface="Microsoft JhengHei"/>
                          <a:ea typeface="Microsoft JhengHei"/>
                        </a:rPr>
                      </a:br>
                      <a:r>
                        <a:rPr lang="zh-TW" altLang="en-US" sz="1800" dirty="0">
                          <a:effectLst/>
                          <a:latin typeface="Microsoft JhengHei"/>
                          <a:ea typeface="Microsoft JhengHei"/>
                        </a:rPr>
                        <a:t>（</a:t>
                      </a:r>
                      <a:r>
                        <a:rPr lang="en-US" altLang="zh-TW" sz="1800" dirty="0">
                          <a:effectLst/>
                          <a:latin typeface="Microsoft JhengHei"/>
                          <a:ea typeface="Microsoft JhengHei"/>
                        </a:rPr>
                        <a:t>40</a:t>
                      </a:r>
                      <a:r>
                        <a:rPr lang="zh-TW" altLang="en-US" sz="1800" dirty="0">
                          <a:effectLst/>
                          <a:latin typeface="Microsoft JhengHei"/>
                          <a:ea typeface="Microsoft JhengHei"/>
                        </a:rPr>
                        <a:t>小時）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2175"/>
                        </a:lnSpc>
                        <a:buFont typeface="Arial,Sans-Serif"/>
                        <a:buChar char="•"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對文本做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spacy</a:t>
                      </a: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的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NER</a:t>
                      </a: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以及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POS</a:t>
                      </a:r>
                    </a:p>
                    <a:p>
                      <a:pPr marL="285750" lvl="0" indent="-285750">
                        <a:lnSpc>
                          <a:spcPts val="2175"/>
                        </a:lnSpc>
                        <a:buFont typeface="Arial,Sans-Serif"/>
                        <a:buChar char="•"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對分析出來的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NER</a:t>
                      </a: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以及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POS</a:t>
                      </a: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去做比對輸出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SVO</a:t>
                      </a: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語句</a:t>
                      </a:r>
                      <a:endParaRPr lang="en-US" altLang="zh-TW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  <a:p>
                      <a:pPr marL="285750" lvl="0" indent="-285750">
                        <a:lnSpc>
                          <a:spcPts val="2175"/>
                        </a:lnSpc>
                        <a:buFont typeface="Arial,Sans-Serif"/>
                        <a:buChar char="•"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讀取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JSON</a:t>
                      </a: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格式做文本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NER</a:t>
                      </a: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以及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POS</a:t>
                      </a:r>
                      <a:endParaRPr lang="zh-TW" alt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對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pdf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文本做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NER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以及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POS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，並持續優化結果，依照比對結果擷取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SVO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三元組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915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62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A0D5B-D5F8-ABBC-2FA2-BB09B2EEF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0B0A3A-69F9-E840-80DA-D845BCB4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69D7986-230E-507D-90BB-5B4BF5577607}"/>
              </a:ext>
            </a:extLst>
          </p:cNvPr>
          <p:cNvSpPr txBox="1"/>
          <p:nvPr/>
        </p:nvSpPr>
        <p:spPr>
          <a:xfrm>
            <a:off x="2918034" y="4752922"/>
            <a:ext cx="6665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對文本做</a:t>
            </a:r>
            <a:r>
              <a:rPr lang="en-US" altLang="zh-TW" sz="2000" dirty="0"/>
              <a:t>NER</a:t>
            </a:r>
            <a:r>
              <a:rPr lang="zh-TW" altLang="en-US" sz="2000" dirty="0"/>
              <a:t>，以及顯示出實體詞的標籤</a:t>
            </a:r>
            <a:endParaRPr lang="en-US" altLang="zh-TW" sz="2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ACDB19D-DC79-0641-18AF-9A15E506FC54}"/>
              </a:ext>
            </a:extLst>
          </p:cNvPr>
          <p:cNvSpPr txBox="1"/>
          <p:nvPr/>
        </p:nvSpPr>
        <p:spPr>
          <a:xfrm>
            <a:off x="9584009" y="32226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2"/>
                </a:solidFill>
                <a:latin typeface="Microsoft JhengHei"/>
                <a:ea typeface="Microsoft JhengHei"/>
              </a:rPr>
              <a:t>綠建築知識系統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646CF61-E31D-A62F-9DE6-3C17A2669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28" y="1813232"/>
            <a:ext cx="10981944" cy="253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9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E9367-E422-ED74-4732-10EA65E69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971FD7-C51C-8B1D-3252-DE5505B3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D779C02-6CBD-4B75-ADFB-65A507B2DFC2}"/>
              </a:ext>
            </a:extLst>
          </p:cNvPr>
          <p:cNvSpPr txBox="1"/>
          <p:nvPr/>
        </p:nvSpPr>
        <p:spPr>
          <a:xfrm>
            <a:off x="4142232" y="4874866"/>
            <a:ext cx="2907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對文本做</a:t>
            </a:r>
            <a:r>
              <a:rPr lang="en-US" altLang="zh-TW" sz="2000" dirty="0"/>
              <a:t>POS</a:t>
            </a:r>
            <a:r>
              <a:rPr lang="zh-TW" altLang="en-US" sz="2000" dirty="0"/>
              <a:t>詞性標註</a:t>
            </a:r>
            <a:endParaRPr lang="en-US" altLang="zh-TW" sz="2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27B90AC-0019-509E-54ED-F443EAB76112}"/>
              </a:ext>
            </a:extLst>
          </p:cNvPr>
          <p:cNvSpPr txBox="1"/>
          <p:nvPr/>
        </p:nvSpPr>
        <p:spPr>
          <a:xfrm>
            <a:off x="9584009" y="35016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2"/>
                </a:solidFill>
                <a:latin typeface="Microsoft JhengHei"/>
                <a:ea typeface="Microsoft JhengHei"/>
              </a:rPr>
              <a:t>綠建築知識系統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AD01187-2B76-79BB-26D0-B5F1F4EDF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" y="1770512"/>
            <a:ext cx="11850624" cy="265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8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C2879-72AA-A138-482D-EA15E8692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FBCC68-196D-3587-F8B1-DDDEB804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4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EA519AA-19A1-50CC-085C-9ADC8F4A15A4}"/>
              </a:ext>
            </a:extLst>
          </p:cNvPr>
          <p:cNvSpPr txBox="1"/>
          <p:nvPr/>
        </p:nvSpPr>
        <p:spPr>
          <a:xfrm>
            <a:off x="2634894" y="3880823"/>
            <a:ext cx="601390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實體詞辨識的問題</a:t>
            </a:r>
            <a:r>
              <a:rPr lang="en-US" altLang="zh-TW" sz="2000" dirty="0">
                <a:latin typeface="Microsoft JhengHei"/>
                <a:ea typeface="Microsoft JhengHei"/>
                <a:cs typeface="Calibri"/>
              </a:rPr>
              <a:t>:</a:t>
            </a:r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 介係詞的</a:t>
            </a:r>
            <a:r>
              <a:rPr lang="en-US" altLang="zh-TW" sz="2000" dirty="0">
                <a:latin typeface="Microsoft JhengHei"/>
                <a:ea typeface="Microsoft JhengHei"/>
                <a:cs typeface="Calibri"/>
              </a:rPr>
              <a:t>in</a:t>
            </a:r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都被辨識為實體詞，對自定義字典新增大小寫敏感，對於有些專有名詞縮寫或是簡稱要完全符合大小寫才辨識為實體詞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E2B47A3-D162-290D-A37E-B33ABAD0353A}"/>
              </a:ext>
            </a:extLst>
          </p:cNvPr>
          <p:cNvSpPr txBox="1"/>
          <p:nvPr/>
        </p:nvSpPr>
        <p:spPr>
          <a:xfrm>
            <a:off x="9584009" y="35016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2"/>
                </a:solidFill>
                <a:latin typeface="Microsoft JhengHei"/>
                <a:ea typeface="Microsoft JhengHei"/>
              </a:rPr>
              <a:t>綠建築知識系統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AFAB37-6466-028E-025C-8A36BC14C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64" y="2216671"/>
            <a:ext cx="4183848" cy="78411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EF1D179-7051-C4F6-A720-5D2DAFFE2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293" y="2129234"/>
            <a:ext cx="5515745" cy="1105054"/>
          </a:xfrm>
          <a:prstGeom prst="rect">
            <a:avLst/>
          </a:prstGeom>
        </p:spPr>
      </p:pic>
      <p:sp>
        <p:nvSpPr>
          <p:cNvPr id="10" name="箭號: 向右 9">
            <a:extLst>
              <a:ext uri="{FF2B5EF4-FFF2-40B4-BE49-F238E27FC236}">
                <a16:creationId xmlns:a16="http://schemas.microsoft.com/office/drawing/2014/main" id="{C203787A-0AFC-6811-ACED-6524A7349063}"/>
              </a:ext>
            </a:extLst>
          </p:cNvPr>
          <p:cNvSpPr/>
          <p:nvPr/>
        </p:nvSpPr>
        <p:spPr>
          <a:xfrm>
            <a:off x="4903238" y="2553745"/>
            <a:ext cx="795528" cy="2560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81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ACC5F-E4F5-094F-213E-AE3F005D2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DAE05E-8B47-A69D-0145-0B8F7652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5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456998A-DA07-E49A-A8C4-7F742772D341}"/>
              </a:ext>
            </a:extLst>
          </p:cNvPr>
          <p:cNvSpPr txBox="1"/>
          <p:nvPr/>
        </p:nvSpPr>
        <p:spPr>
          <a:xfrm>
            <a:off x="3184957" y="5145482"/>
            <a:ext cx="536163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增加實體詞的變形，在文本內有些實體詞可能因為複數所以實體詞會有稍微落差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3BFF025-1F5D-AE02-810E-192C118CB0F7}"/>
              </a:ext>
            </a:extLst>
          </p:cNvPr>
          <p:cNvSpPr txBox="1"/>
          <p:nvPr/>
        </p:nvSpPr>
        <p:spPr>
          <a:xfrm>
            <a:off x="9584009" y="35016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2"/>
                </a:solidFill>
                <a:latin typeface="Microsoft JhengHei"/>
                <a:ea typeface="Microsoft JhengHei"/>
              </a:rPr>
              <a:t>綠建築知識系統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27E4CC33-2D27-AA27-75C8-F1C3A3A1B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24" y="3211637"/>
            <a:ext cx="10221751" cy="157184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AA60539-FFC8-4B5B-8184-1295333EE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164" y="1090246"/>
            <a:ext cx="5039428" cy="1781424"/>
          </a:xfrm>
          <a:prstGeom prst="rect">
            <a:avLst/>
          </a:prstGeom>
        </p:spPr>
      </p:pic>
      <p:sp>
        <p:nvSpPr>
          <p:cNvPr id="14" name="橢圓 13">
            <a:extLst>
              <a:ext uri="{FF2B5EF4-FFF2-40B4-BE49-F238E27FC236}">
                <a16:creationId xmlns:a16="http://schemas.microsoft.com/office/drawing/2014/main" id="{35ED2E8A-F175-FCBD-BD9E-CF31694BA123}"/>
              </a:ext>
            </a:extLst>
          </p:cNvPr>
          <p:cNvSpPr/>
          <p:nvPr/>
        </p:nvSpPr>
        <p:spPr>
          <a:xfrm>
            <a:off x="5020056" y="1885994"/>
            <a:ext cx="3054096" cy="637750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2369C6ED-4A01-C9D3-41F6-7A5B8AA18422}"/>
              </a:ext>
            </a:extLst>
          </p:cNvPr>
          <p:cNvSpPr/>
          <p:nvPr/>
        </p:nvSpPr>
        <p:spPr>
          <a:xfrm>
            <a:off x="1130808" y="3583730"/>
            <a:ext cx="3054096" cy="637750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950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28EBC-E9C1-C0FD-8CF6-0ABD33961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A770A-9637-6CA8-2BCD-6476E196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6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F00D68-B7F3-AB65-D651-E77372F44FCC}"/>
              </a:ext>
            </a:extLst>
          </p:cNvPr>
          <p:cNvSpPr txBox="1"/>
          <p:nvPr/>
        </p:nvSpPr>
        <p:spPr>
          <a:xfrm>
            <a:off x="2723693" y="4923239"/>
            <a:ext cx="601390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輸出</a:t>
            </a:r>
            <a:r>
              <a:rPr lang="en-US" altLang="zh-TW" sz="2000" dirty="0">
                <a:latin typeface="Microsoft JhengHei"/>
                <a:ea typeface="Microsoft JhengHei"/>
                <a:cs typeface="Calibri"/>
              </a:rPr>
              <a:t>SVO</a:t>
            </a:r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句型初版，不過許多句型因為是複合型句子，所以在單純抓實體詞</a:t>
            </a:r>
            <a:r>
              <a:rPr lang="en-US" altLang="zh-TW" sz="2000" dirty="0">
                <a:latin typeface="Microsoft JhengHei"/>
                <a:ea typeface="Microsoft JhengHei"/>
                <a:cs typeface="Calibri"/>
              </a:rPr>
              <a:t>+</a:t>
            </a:r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動詞</a:t>
            </a:r>
            <a:r>
              <a:rPr lang="en-US" altLang="zh-TW" sz="2000" dirty="0">
                <a:latin typeface="Microsoft JhengHei"/>
                <a:ea typeface="Microsoft JhengHei"/>
                <a:cs typeface="Calibri"/>
              </a:rPr>
              <a:t>+</a:t>
            </a:r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實體詞會有問題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E1DB486-E4EF-29D8-9CD3-FFDF4F85C8EF}"/>
              </a:ext>
            </a:extLst>
          </p:cNvPr>
          <p:cNvSpPr txBox="1"/>
          <p:nvPr/>
        </p:nvSpPr>
        <p:spPr>
          <a:xfrm>
            <a:off x="9584009" y="35016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2"/>
                </a:solidFill>
                <a:latin typeface="Microsoft JhengHei"/>
                <a:ea typeface="Microsoft JhengHei"/>
              </a:rPr>
              <a:t>綠建築知識系統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DB49229-6B3A-A3EB-C90E-DEBCCAB6E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782" y="1534651"/>
            <a:ext cx="9011908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9E861-9892-A98C-1AC2-4A19202B0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66F2B2-5616-CF45-47A6-32FA0627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7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FEFB73-8773-967E-352B-75FB835C07B0}"/>
              </a:ext>
            </a:extLst>
          </p:cNvPr>
          <p:cNvSpPr txBox="1"/>
          <p:nvPr/>
        </p:nvSpPr>
        <p:spPr>
          <a:xfrm>
            <a:off x="2845206" y="5042111"/>
            <a:ext cx="601390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長珅輸出的</a:t>
            </a:r>
            <a:r>
              <a:rPr lang="en-US" altLang="zh-TW" sz="2000" dirty="0">
                <a:latin typeface="Microsoft JhengHei"/>
                <a:ea typeface="Microsoft JhengHei"/>
                <a:cs typeface="Calibri"/>
              </a:rPr>
              <a:t>JSON</a:t>
            </a:r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檔可以幫我過濾掉不必要的字符號或是表格以及圖片，便是文本相對乾淨，不過目前文本轉換內容會有一些出入，會影響到實體詞辨識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FE7910F-575B-733B-4BC0-135BB309E5DD}"/>
              </a:ext>
            </a:extLst>
          </p:cNvPr>
          <p:cNvSpPr txBox="1"/>
          <p:nvPr/>
        </p:nvSpPr>
        <p:spPr>
          <a:xfrm>
            <a:off x="9584009" y="35016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2"/>
                </a:solidFill>
                <a:latin typeface="Microsoft JhengHei"/>
                <a:ea typeface="Microsoft JhengHei"/>
              </a:rPr>
              <a:t>綠建築知識系統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D647D98-D7E9-5B7C-F623-C91B7DBF2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3" y="1662182"/>
            <a:ext cx="11126753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1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773160" y="692696"/>
            <a:ext cx="5544615" cy="707886"/>
          </a:xfrm>
        </p:spPr>
        <p:txBody>
          <a:bodyPr wrap="square">
            <a:spAutoFit/>
          </a:bodyPr>
          <a:lstStyle/>
          <a:p>
            <a:r>
              <a:rPr lang="zh-TW" altLang="en-US" sz="4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下週預計工作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EF2CBC1-B674-2A01-418A-1614C7147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811212"/>
              </p:ext>
            </p:extLst>
          </p:nvPr>
        </p:nvGraphicFramePr>
        <p:xfrm>
          <a:off x="911424" y="1746026"/>
          <a:ext cx="10369152" cy="104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1160999545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47757162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1899287349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3674107275"/>
                    </a:ext>
                  </a:extLst>
                </a:gridCol>
              </a:tblGrid>
              <a:tr h="409439">
                <a:tc>
                  <a:txBody>
                    <a:bodyPr/>
                    <a:lstStyle/>
                    <a:p>
                      <a:pPr algn="ctr"/>
                      <a:r>
                        <a:rPr lang="en-TW" err="1"/>
                        <a:t>項次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err="1"/>
                        <a:t>專案名稱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err="1"/>
                        <a:t>進度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err="1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567927"/>
                  </a:ext>
                </a:extLst>
              </a:tr>
              <a:tr h="40943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icrosoft JhengHei"/>
                        </a:rPr>
                        <a:t>1</a:t>
                      </a:r>
                      <a:endParaRPr lang="zh-TW" altLang="en-US" dirty="0">
                        <a:latin typeface="Microsoft Jheng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800" dirty="0">
                          <a:effectLst/>
                          <a:latin typeface="Microsoft JhengHei"/>
                          <a:ea typeface="Microsoft JhengHei"/>
                        </a:rPr>
                        <a:t>綠建築知識系統</a:t>
                      </a:r>
                      <a:endParaRPr lang="zh-TW" altLang="en-US" dirty="0">
                        <a:latin typeface="Microsoft JhengHei"/>
                        <a:ea typeface="Microsoft Jheng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2175"/>
                        </a:lnSpc>
                        <a:buFont typeface="Arial,Sans-Serif"/>
                        <a:buChar char="•"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優化三元組的擷取</a:t>
                      </a:r>
                      <a:endParaRPr lang="en-US" altLang="zh-TW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  <a:p>
                      <a:pPr marL="285750" lvl="0" indent="-285750">
                        <a:lnSpc>
                          <a:spcPts val="2175"/>
                        </a:lnSpc>
                        <a:buFont typeface="Arial,Sans-Serif"/>
                        <a:buChar char="•"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交接仲禮的工作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endParaRPr lang="en-US" altLang="zh-TW" dirty="0">
                        <a:latin typeface="Microsoft JhengHei"/>
                        <a:ea typeface="Microsoft JhengHe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08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794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303</Words>
  <Application>Microsoft Office PowerPoint</Application>
  <PresentationFormat>寬螢幕</PresentationFormat>
  <Paragraphs>50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Arial,Sans-Serif</vt:lpstr>
      <vt:lpstr>Microsoft JhengHei</vt:lpstr>
      <vt:lpstr>Microsoft JhengHei</vt:lpstr>
      <vt:lpstr>源石黑體 R</vt:lpstr>
      <vt:lpstr>源樣黑體 R</vt:lpstr>
      <vt:lpstr>Agency FB</vt:lpstr>
      <vt:lpstr>Arial</vt:lpstr>
      <vt:lpstr>Calibri</vt:lpstr>
      <vt:lpstr>Office 佈景主題</vt:lpstr>
      <vt:lpstr>1_Office 佈景主題</vt:lpstr>
      <vt:lpstr>2025/05/12~2025/05/16 週報</vt:lpstr>
      <vt:lpstr>本週工作項目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下週預計工作</vt:lpstr>
      <vt:lpstr>需協助的項目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Annie</dc:creator>
  <cp:lastModifiedBy>AI LEGEND</cp:lastModifiedBy>
  <cp:revision>2717</cp:revision>
  <dcterms:created xsi:type="dcterms:W3CDTF">2022-10-18T08:29:06Z</dcterms:created>
  <dcterms:modified xsi:type="dcterms:W3CDTF">2025-05-16T09:14:30Z</dcterms:modified>
</cp:coreProperties>
</file>