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4" r:id="rId4"/>
    <p:sldId id="266" r:id="rId5"/>
    <p:sldId id="267" r:id="rId6"/>
    <p:sldId id="265" r:id="rId7"/>
    <p:sldId id="268" r:id="rId8"/>
    <p:sldId id="269" r:id="rId9"/>
    <p:sldId id="274" r:id="rId10"/>
    <p:sldId id="270" r:id="rId11"/>
    <p:sldId id="271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>
        <p:scale>
          <a:sx n="66" d="100"/>
          <a:sy n="66" d="100"/>
        </p:scale>
        <p:origin x="11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E8A4B-EE2E-4555-A43D-2D47D24CFB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3F57297-884D-450C-92C0-51D26ECAA66F}">
      <dgm:prSet phldrT="[Text]"/>
      <dgm:spPr/>
      <dgm:t>
        <a:bodyPr/>
        <a:lstStyle/>
        <a:p>
          <a:r>
            <a:rPr lang="de-DE" dirty="0" err="1"/>
            <a:t>Introduction</a:t>
          </a:r>
          <a:endParaRPr lang="en-US" dirty="0"/>
        </a:p>
      </dgm:t>
    </dgm:pt>
    <dgm:pt modelId="{612932BA-7652-49CF-8970-4329F9FC6420}" type="parTrans" cxnId="{0A97DF3B-F14D-490F-B921-23B82B070876}">
      <dgm:prSet/>
      <dgm:spPr/>
      <dgm:t>
        <a:bodyPr/>
        <a:lstStyle/>
        <a:p>
          <a:endParaRPr lang="en-US"/>
        </a:p>
      </dgm:t>
    </dgm:pt>
    <dgm:pt modelId="{61F14034-0F22-4F5F-9C36-86EB3E8C59EB}" type="sibTrans" cxnId="{0A97DF3B-F14D-490F-B921-23B82B070876}">
      <dgm:prSet/>
      <dgm:spPr/>
      <dgm:t>
        <a:bodyPr/>
        <a:lstStyle/>
        <a:p>
          <a:endParaRPr lang="en-US"/>
        </a:p>
      </dgm:t>
    </dgm:pt>
    <dgm:pt modelId="{434E340B-F314-4A43-BD0C-24FC8B83EDAB}">
      <dgm:prSet/>
      <dgm:spPr/>
      <dgm:t>
        <a:bodyPr/>
        <a:lstStyle/>
        <a:p>
          <a:r>
            <a:rPr lang="de-DE"/>
            <a:t>Our dataset</a:t>
          </a:r>
          <a:endParaRPr lang="de-DE" dirty="0"/>
        </a:p>
      </dgm:t>
    </dgm:pt>
    <dgm:pt modelId="{E096821A-A1A6-4D9C-A585-6E8944657743}" type="parTrans" cxnId="{7FE34A43-8B13-4525-BDA7-7A821DF35C1C}">
      <dgm:prSet/>
      <dgm:spPr/>
      <dgm:t>
        <a:bodyPr/>
        <a:lstStyle/>
        <a:p>
          <a:endParaRPr lang="en-US"/>
        </a:p>
      </dgm:t>
    </dgm:pt>
    <dgm:pt modelId="{96F14622-9755-4C94-A77C-453B4CB5C540}" type="sibTrans" cxnId="{7FE34A43-8B13-4525-BDA7-7A821DF35C1C}">
      <dgm:prSet/>
      <dgm:spPr/>
      <dgm:t>
        <a:bodyPr/>
        <a:lstStyle/>
        <a:p>
          <a:endParaRPr lang="en-US"/>
        </a:p>
      </dgm:t>
    </dgm:pt>
    <dgm:pt modelId="{12623100-0229-460A-A3C9-004516765652}">
      <dgm:prSet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analysis</a:t>
          </a:r>
          <a:endParaRPr lang="de-DE" dirty="0"/>
        </a:p>
      </dgm:t>
    </dgm:pt>
    <dgm:pt modelId="{E7B79B87-583B-4680-88C1-186B18EB97C8}" type="parTrans" cxnId="{0F94F940-19FF-4867-A671-61788996B3A9}">
      <dgm:prSet/>
      <dgm:spPr/>
      <dgm:t>
        <a:bodyPr/>
        <a:lstStyle/>
        <a:p>
          <a:endParaRPr lang="en-US"/>
        </a:p>
      </dgm:t>
    </dgm:pt>
    <dgm:pt modelId="{EFCD8C48-2C89-4572-A6F5-8250EF229C1E}" type="sibTrans" cxnId="{0F94F940-19FF-4867-A671-61788996B3A9}">
      <dgm:prSet/>
      <dgm:spPr/>
      <dgm:t>
        <a:bodyPr/>
        <a:lstStyle/>
        <a:p>
          <a:endParaRPr lang="en-US"/>
        </a:p>
      </dgm:t>
    </dgm:pt>
    <dgm:pt modelId="{4C4D07BC-4D04-4E89-88DC-A204750622E5}">
      <dgm:prSet/>
      <dgm:spPr/>
      <dgm:t>
        <a:bodyPr/>
        <a:lstStyle/>
        <a:p>
          <a:r>
            <a:rPr lang="de-DE" dirty="0"/>
            <a:t>Price </a:t>
          </a:r>
          <a:r>
            <a:rPr lang="de-DE" dirty="0" err="1"/>
            <a:t>determination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EBA9CCF2-AA35-4155-8FA3-E714053B6D83}" type="parTrans" cxnId="{F9669692-DE6D-405E-B4AC-753B9BCA06A3}">
      <dgm:prSet/>
      <dgm:spPr/>
      <dgm:t>
        <a:bodyPr/>
        <a:lstStyle/>
        <a:p>
          <a:endParaRPr lang="en-US"/>
        </a:p>
      </dgm:t>
    </dgm:pt>
    <dgm:pt modelId="{3A9C6326-70CD-496F-BD42-2E28C71C2EAC}" type="sibTrans" cxnId="{F9669692-DE6D-405E-B4AC-753B9BCA06A3}">
      <dgm:prSet/>
      <dgm:spPr/>
      <dgm:t>
        <a:bodyPr/>
        <a:lstStyle/>
        <a:p>
          <a:endParaRPr lang="en-US"/>
        </a:p>
      </dgm:t>
    </dgm:pt>
    <dgm:pt modelId="{AF950D18-AF92-4C2B-B1BD-5A7A34EDF33B}">
      <dgm:prSet/>
      <dgm:spPr/>
      <dgm:t>
        <a:bodyPr/>
        <a:lstStyle/>
        <a:p>
          <a:r>
            <a:rPr lang="de-DE" dirty="0" err="1"/>
            <a:t>Limitations</a:t>
          </a:r>
          <a:endParaRPr lang="de-DE" dirty="0"/>
        </a:p>
      </dgm:t>
    </dgm:pt>
    <dgm:pt modelId="{30AC6565-F615-4B70-AE10-F67057B42B67}" type="parTrans" cxnId="{76591A76-5997-4968-A809-D4A3B2729EA7}">
      <dgm:prSet/>
      <dgm:spPr/>
      <dgm:t>
        <a:bodyPr/>
        <a:lstStyle/>
        <a:p>
          <a:endParaRPr lang="en-US"/>
        </a:p>
      </dgm:t>
    </dgm:pt>
    <dgm:pt modelId="{0159866B-FDED-4F4E-B506-63B2F6235D18}" type="sibTrans" cxnId="{76591A76-5997-4968-A809-D4A3B2729EA7}">
      <dgm:prSet/>
      <dgm:spPr/>
      <dgm:t>
        <a:bodyPr/>
        <a:lstStyle/>
        <a:p>
          <a:endParaRPr lang="en-US"/>
        </a:p>
      </dgm:t>
    </dgm:pt>
    <dgm:pt modelId="{D43D0B93-84AC-47AC-A0BB-90CCEB2F08C7}" type="pres">
      <dgm:prSet presAssocID="{344E8A4B-EE2E-4555-A43D-2D47D24CFB20}" presName="Name0" presStyleCnt="0">
        <dgm:presLayoutVars>
          <dgm:chMax val="7"/>
          <dgm:chPref val="7"/>
          <dgm:dir/>
        </dgm:presLayoutVars>
      </dgm:prSet>
      <dgm:spPr/>
    </dgm:pt>
    <dgm:pt modelId="{1C675BF1-75AF-4FF9-A9DF-98D820375C6C}" type="pres">
      <dgm:prSet presAssocID="{344E8A4B-EE2E-4555-A43D-2D47D24CFB20}" presName="Name1" presStyleCnt="0"/>
      <dgm:spPr/>
    </dgm:pt>
    <dgm:pt modelId="{F17B8518-557A-438D-8ADB-913416BAEE0F}" type="pres">
      <dgm:prSet presAssocID="{344E8A4B-EE2E-4555-A43D-2D47D24CFB20}" presName="cycle" presStyleCnt="0"/>
      <dgm:spPr/>
    </dgm:pt>
    <dgm:pt modelId="{184A11F4-11DC-4BC0-B0CB-718028806E2A}" type="pres">
      <dgm:prSet presAssocID="{344E8A4B-EE2E-4555-A43D-2D47D24CFB20}" presName="srcNode" presStyleLbl="node1" presStyleIdx="0" presStyleCnt="5"/>
      <dgm:spPr/>
    </dgm:pt>
    <dgm:pt modelId="{37D6D813-4319-44A6-902F-E50803154BAB}" type="pres">
      <dgm:prSet presAssocID="{344E8A4B-EE2E-4555-A43D-2D47D24CFB20}" presName="conn" presStyleLbl="parChTrans1D2" presStyleIdx="0" presStyleCnt="1"/>
      <dgm:spPr/>
    </dgm:pt>
    <dgm:pt modelId="{C92DA505-02C6-443A-88B2-E9F1727C4DE0}" type="pres">
      <dgm:prSet presAssocID="{344E8A4B-EE2E-4555-A43D-2D47D24CFB20}" presName="extraNode" presStyleLbl="node1" presStyleIdx="0" presStyleCnt="5"/>
      <dgm:spPr/>
    </dgm:pt>
    <dgm:pt modelId="{8D122C92-FFC6-49DB-8AC4-D7EF3A5935F4}" type="pres">
      <dgm:prSet presAssocID="{344E8A4B-EE2E-4555-A43D-2D47D24CFB20}" presName="dstNode" presStyleLbl="node1" presStyleIdx="0" presStyleCnt="5"/>
      <dgm:spPr/>
    </dgm:pt>
    <dgm:pt modelId="{FF849034-2F5F-49BE-B9FA-F24D77E08964}" type="pres">
      <dgm:prSet presAssocID="{93F57297-884D-450C-92C0-51D26ECAA66F}" presName="text_1" presStyleLbl="node1" presStyleIdx="0" presStyleCnt="5">
        <dgm:presLayoutVars>
          <dgm:bulletEnabled val="1"/>
        </dgm:presLayoutVars>
      </dgm:prSet>
      <dgm:spPr/>
    </dgm:pt>
    <dgm:pt modelId="{D52FFB0E-17E8-46B7-89E4-9A5CD181E1FD}" type="pres">
      <dgm:prSet presAssocID="{93F57297-884D-450C-92C0-51D26ECAA66F}" presName="accent_1" presStyleCnt="0"/>
      <dgm:spPr/>
    </dgm:pt>
    <dgm:pt modelId="{0821F6B2-1021-4F62-9D38-2FC3CC7492FC}" type="pres">
      <dgm:prSet presAssocID="{93F57297-884D-450C-92C0-51D26ECAA66F}" presName="accentRepeatNode" presStyleLbl="solidFgAcc1" presStyleIdx="0" presStyleCnt="5"/>
      <dgm:spPr>
        <a:solidFill>
          <a:srgbClr val="84B818"/>
        </a:solidFill>
      </dgm:spPr>
    </dgm:pt>
    <dgm:pt modelId="{DB6B71B7-A0D0-4E64-B680-CA91BBA6C777}" type="pres">
      <dgm:prSet presAssocID="{434E340B-F314-4A43-BD0C-24FC8B83EDAB}" presName="text_2" presStyleLbl="node1" presStyleIdx="1" presStyleCnt="5">
        <dgm:presLayoutVars>
          <dgm:bulletEnabled val="1"/>
        </dgm:presLayoutVars>
      </dgm:prSet>
      <dgm:spPr/>
    </dgm:pt>
    <dgm:pt modelId="{F24015D3-8197-4653-A05F-307FD3D02C37}" type="pres">
      <dgm:prSet presAssocID="{434E340B-F314-4A43-BD0C-24FC8B83EDAB}" presName="accent_2" presStyleCnt="0"/>
      <dgm:spPr/>
    </dgm:pt>
    <dgm:pt modelId="{7069FE29-6D2B-4322-905E-0124CAAD1262}" type="pres">
      <dgm:prSet presAssocID="{434E340B-F314-4A43-BD0C-24FC8B83EDAB}" presName="accentRepeatNode" presStyleLbl="solidFgAcc1" presStyleIdx="1" presStyleCnt="5"/>
      <dgm:spPr>
        <a:solidFill>
          <a:srgbClr val="84B818"/>
        </a:solidFill>
      </dgm:spPr>
    </dgm:pt>
    <dgm:pt modelId="{24950BEE-17A9-4299-B1BA-865C9D982E1F}" type="pres">
      <dgm:prSet presAssocID="{12623100-0229-460A-A3C9-004516765652}" presName="text_3" presStyleLbl="node1" presStyleIdx="2" presStyleCnt="5">
        <dgm:presLayoutVars>
          <dgm:bulletEnabled val="1"/>
        </dgm:presLayoutVars>
      </dgm:prSet>
      <dgm:spPr/>
    </dgm:pt>
    <dgm:pt modelId="{046F1C55-A645-4682-BB2D-E19FC416DDEB}" type="pres">
      <dgm:prSet presAssocID="{12623100-0229-460A-A3C9-004516765652}" presName="accent_3" presStyleCnt="0"/>
      <dgm:spPr/>
    </dgm:pt>
    <dgm:pt modelId="{34285663-8D54-4601-9CAE-2DE2ED0A3773}" type="pres">
      <dgm:prSet presAssocID="{12623100-0229-460A-A3C9-004516765652}" presName="accentRepeatNode" presStyleLbl="solidFgAcc1" presStyleIdx="2" presStyleCnt="5"/>
      <dgm:spPr>
        <a:solidFill>
          <a:srgbClr val="84B818"/>
        </a:solidFill>
      </dgm:spPr>
    </dgm:pt>
    <dgm:pt modelId="{B33568DE-152A-493E-9F92-54AE86F2DBB5}" type="pres">
      <dgm:prSet presAssocID="{4C4D07BC-4D04-4E89-88DC-A204750622E5}" presName="text_4" presStyleLbl="node1" presStyleIdx="3" presStyleCnt="5">
        <dgm:presLayoutVars>
          <dgm:bulletEnabled val="1"/>
        </dgm:presLayoutVars>
      </dgm:prSet>
      <dgm:spPr/>
    </dgm:pt>
    <dgm:pt modelId="{6AD487C7-890E-4118-BC5D-3452E4A741E0}" type="pres">
      <dgm:prSet presAssocID="{4C4D07BC-4D04-4E89-88DC-A204750622E5}" presName="accent_4" presStyleCnt="0"/>
      <dgm:spPr/>
    </dgm:pt>
    <dgm:pt modelId="{ACAA9E07-485D-473F-AC78-FDEF39E454F7}" type="pres">
      <dgm:prSet presAssocID="{4C4D07BC-4D04-4E89-88DC-A204750622E5}" presName="accentRepeatNode" presStyleLbl="solidFgAcc1" presStyleIdx="3" presStyleCnt="5"/>
      <dgm:spPr>
        <a:solidFill>
          <a:srgbClr val="84B818"/>
        </a:solidFill>
      </dgm:spPr>
    </dgm:pt>
    <dgm:pt modelId="{74CE2DA2-3742-4227-B3C0-C0A82065A811}" type="pres">
      <dgm:prSet presAssocID="{AF950D18-AF92-4C2B-B1BD-5A7A34EDF33B}" presName="text_5" presStyleLbl="node1" presStyleIdx="4" presStyleCnt="5">
        <dgm:presLayoutVars>
          <dgm:bulletEnabled val="1"/>
        </dgm:presLayoutVars>
      </dgm:prSet>
      <dgm:spPr/>
    </dgm:pt>
    <dgm:pt modelId="{51A4023D-A0F3-408E-890C-1F0119FBDD28}" type="pres">
      <dgm:prSet presAssocID="{AF950D18-AF92-4C2B-B1BD-5A7A34EDF33B}" presName="accent_5" presStyleCnt="0"/>
      <dgm:spPr/>
    </dgm:pt>
    <dgm:pt modelId="{C12C70B8-AD77-4E60-912F-1F44B307FC8B}" type="pres">
      <dgm:prSet presAssocID="{AF950D18-AF92-4C2B-B1BD-5A7A34EDF33B}" presName="accentRepeatNode" presStyleLbl="solidFgAcc1" presStyleIdx="4" presStyleCnt="5"/>
      <dgm:spPr>
        <a:solidFill>
          <a:srgbClr val="84B818"/>
        </a:solidFill>
      </dgm:spPr>
    </dgm:pt>
  </dgm:ptLst>
  <dgm:cxnLst>
    <dgm:cxn modelId="{612AC018-D949-42F5-A4DE-1A84CC31B371}" type="presOf" srcId="{12623100-0229-460A-A3C9-004516765652}" destId="{24950BEE-17A9-4299-B1BA-865C9D982E1F}" srcOrd="0" destOrd="0" presId="urn:microsoft.com/office/officeart/2008/layout/VerticalCurvedList"/>
    <dgm:cxn modelId="{19DD3B19-F334-4CA0-801B-A4ACCBB7AE77}" type="presOf" srcId="{61F14034-0F22-4F5F-9C36-86EB3E8C59EB}" destId="{37D6D813-4319-44A6-902F-E50803154BAB}" srcOrd="0" destOrd="0" presId="urn:microsoft.com/office/officeart/2008/layout/VerticalCurvedList"/>
    <dgm:cxn modelId="{5427892F-F214-4DB6-9032-231CAE6451EF}" type="presOf" srcId="{4C4D07BC-4D04-4E89-88DC-A204750622E5}" destId="{B33568DE-152A-493E-9F92-54AE86F2DBB5}" srcOrd="0" destOrd="0" presId="urn:microsoft.com/office/officeart/2008/layout/VerticalCurvedList"/>
    <dgm:cxn modelId="{173A2934-0789-4223-852A-D89FAB15AB60}" type="presOf" srcId="{93F57297-884D-450C-92C0-51D26ECAA66F}" destId="{FF849034-2F5F-49BE-B9FA-F24D77E08964}" srcOrd="0" destOrd="0" presId="urn:microsoft.com/office/officeart/2008/layout/VerticalCurvedList"/>
    <dgm:cxn modelId="{0A97DF3B-F14D-490F-B921-23B82B070876}" srcId="{344E8A4B-EE2E-4555-A43D-2D47D24CFB20}" destId="{93F57297-884D-450C-92C0-51D26ECAA66F}" srcOrd="0" destOrd="0" parTransId="{612932BA-7652-49CF-8970-4329F9FC6420}" sibTransId="{61F14034-0F22-4F5F-9C36-86EB3E8C59EB}"/>
    <dgm:cxn modelId="{0F94F940-19FF-4867-A671-61788996B3A9}" srcId="{344E8A4B-EE2E-4555-A43D-2D47D24CFB20}" destId="{12623100-0229-460A-A3C9-004516765652}" srcOrd="2" destOrd="0" parTransId="{E7B79B87-583B-4680-88C1-186B18EB97C8}" sibTransId="{EFCD8C48-2C89-4572-A6F5-8250EF229C1E}"/>
    <dgm:cxn modelId="{EB25BD5C-6E38-453B-AB2A-1ACA79973429}" type="presOf" srcId="{434E340B-F314-4A43-BD0C-24FC8B83EDAB}" destId="{DB6B71B7-A0D0-4E64-B680-CA91BBA6C777}" srcOrd="0" destOrd="0" presId="urn:microsoft.com/office/officeart/2008/layout/VerticalCurvedList"/>
    <dgm:cxn modelId="{7FE34A43-8B13-4525-BDA7-7A821DF35C1C}" srcId="{344E8A4B-EE2E-4555-A43D-2D47D24CFB20}" destId="{434E340B-F314-4A43-BD0C-24FC8B83EDAB}" srcOrd="1" destOrd="0" parTransId="{E096821A-A1A6-4D9C-A585-6E8944657743}" sibTransId="{96F14622-9755-4C94-A77C-453B4CB5C540}"/>
    <dgm:cxn modelId="{A2DA9068-9FB8-43A1-BD38-734428E6E74D}" type="presOf" srcId="{AF950D18-AF92-4C2B-B1BD-5A7A34EDF33B}" destId="{74CE2DA2-3742-4227-B3C0-C0A82065A811}" srcOrd="0" destOrd="0" presId="urn:microsoft.com/office/officeart/2008/layout/VerticalCurvedList"/>
    <dgm:cxn modelId="{76591A76-5997-4968-A809-D4A3B2729EA7}" srcId="{344E8A4B-EE2E-4555-A43D-2D47D24CFB20}" destId="{AF950D18-AF92-4C2B-B1BD-5A7A34EDF33B}" srcOrd="4" destOrd="0" parTransId="{30AC6565-F615-4B70-AE10-F67057B42B67}" sibTransId="{0159866B-FDED-4F4E-B506-63B2F6235D18}"/>
    <dgm:cxn modelId="{A6AA1191-F13F-4B3A-A9C6-C31C856A15AD}" type="presOf" srcId="{344E8A4B-EE2E-4555-A43D-2D47D24CFB20}" destId="{D43D0B93-84AC-47AC-A0BB-90CCEB2F08C7}" srcOrd="0" destOrd="0" presId="urn:microsoft.com/office/officeart/2008/layout/VerticalCurvedList"/>
    <dgm:cxn modelId="{F9669692-DE6D-405E-B4AC-753B9BCA06A3}" srcId="{344E8A4B-EE2E-4555-A43D-2D47D24CFB20}" destId="{4C4D07BC-4D04-4E89-88DC-A204750622E5}" srcOrd="3" destOrd="0" parTransId="{EBA9CCF2-AA35-4155-8FA3-E714053B6D83}" sibTransId="{3A9C6326-70CD-496F-BD42-2E28C71C2EAC}"/>
    <dgm:cxn modelId="{9175BF4D-D5E2-4D0E-901C-503DA49B9EA7}" type="presParOf" srcId="{D43D0B93-84AC-47AC-A0BB-90CCEB2F08C7}" destId="{1C675BF1-75AF-4FF9-A9DF-98D820375C6C}" srcOrd="0" destOrd="0" presId="urn:microsoft.com/office/officeart/2008/layout/VerticalCurvedList"/>
    <dgm:cxn modelId="{DFB269C6-EB69-4450-A02E-5522C562CF5E}" type="presParOf" srcId="{1C675BF1-75AF-4FF9-A9DF-98D820375C6C}" destId="{F17B8518-557A-438D-8ADB-913416BAEE0F}" srcOrd="0" destOrd="0" presId="urn:microsoft.com/office/officeart/2008/layout/VerticalCurvedList"/>
    <dgm:cxn modelId="{130B9701-A32F-40E6-81C1-74E5D4039DC4}" type="presParOf" srcId="{F17B8518-557A-438D-8ADB-913416BAEE0F}" destId="{184A11F4-11DC-4BC0-B0CB-718028806E2A}" srcOrd="0" destOrd="0" presId="urn:microsoft.com/office/officeart/2008/layout/VerticalCurvedList"/>
    <dgm:cxn modelId="{0351E965-BD78-40BB-9EAC-E17663D5D066}" type="presParOf" srcId="{F17B8518-557A-438D-8ADB-913416BAEE0F}" destId="{37D6D813-4319-44A6-902F-E50803154BAB}" srcOrd="1" destOrd="0" presId="urn:microsoft.com/office/officeart/2008/layout/VerticalCurvedList"/>
    <dgm:cxn modelId="{D55A4112-C5CE-4B13-9FD9-3814F29544A2}" type="presParOf" srcId="{F17B8518-557A-438D-8ADB-913416BAEE0F}" destId="{C92DA505-02C6-443A-88B2-E9F1727C4DE0}" srcOrd="2" destOrd="0" presId="urn:microsoft.com/office/officeart/2008/layout/VerticalCurvedList"/>
    <dgm:cxn modelId="{85BBD4EF-F404-4110-8D69-884765CBAE42}" type="presParOf" srcId="{F17B8518-557A-438D-8ADB-913416BAEE0F}" destId="{8D122C92-FFC6-49DB-8AC4-D7EF3A5935F4}" srcOrd="3" destOrd="0" presId="urn:microsoft.com/office/officeart/2008/layout/VerticalCurvedList"/>
    <dgm:cxn modelId="{3EE63E26-780F-44E5-B9B7-05E4617A2BB3}" type="presParOf" srcId="{1C675BF1-75AF-4FF9-A9DF-98D820375C6C}" destId="{FF849034-2F5F-49BE-B9FA-F24D77E08964}" srcOrd="1" destOrd="0" presId="urn:microsoft.com/office/officeart/2008/layout/VerticalCurvedList"/>
    <dgm:cxn modelId="{6D695836-3410-4D66-9F5A-85C6D175664E}" type="presParOf" srcId="{1C675BF1-75AF-4FF9-A9DF-98D820375C6C}" destId="{D52FFB0E-17E8-46B7-89E4-9A5CD181E1FD}" srcOrd="2" destOrd="0" presId="urn:microsoft.com/office/officeart/2008/layout/VerticalCurvedList"/>
    <dgm:cxn modelId="{7ACE1B9F-9A22-489F-9552-F16A051B47AB}" type="presParOf" srcId="{D52FFB0E-17E8-46B7-89E4-9A5CD181E1FD}" destId="{0821F6B2-1021-4F62-9D38-2FC3CC7492FC}" srcOrd="0" destOrd="0" presId="urn:microsoft.com/office/officeart/2008/layout/VerticalCurvedList"/>
    <dgm:cxn modelId="{BBC7ED6D-42D4-45CF-BF51-8EC5B146640F}" type="presParOf" srcId="{1C675BF1-75AF-4FF9-A9DF-98D820375C6C}" destId="{DB6B71B7-A0D0-4E64-B680-CA91BBA6C777}" srcOrd="3" destOrd="0" presId="urn:microsoft.com/office/officeart/2008/layout/VerticalCurvedList"/>
    <dgm:cxn modelId="{4560730D-7BFD-4417-A812-664C19348A93}" type="presParOf" srcId="{1C675BF1-75AF-4FF9-A9DF-98D820375C6C}" destId="{F24015D3-8197-4653-A05F-307FD3D02C37}" srcOrd="4" destOrd="0" presId="urn:microsoft.com/office/officeart/2008/layout/VerticalCurvedList"/>
    <dgm:cxn modelId="{310F4796-6609-4868-8FC2-E50C2AD5E487}" type="presParOf" srcId="{F24015D3-8197-4653-A05F-307FD3D02C37}" destId="{7069FE29-6D2B-4322-905E-0124CAAD1262}" srcOrd="0" destOrd="0" presId="urn:microsoft.com/office/officeart/2008/layout/VerticalCurvedList"/>
    <dgm:cxn modelId="{BE566BBD-8C4E-4B82-96FE-146CEADEB182}" type="presParOf" srcId="{1C675BF1-75AF-4FF9-A9DF-98D820375C6C}" destId="{24950BEE-17A9-4299-B1BA-865C9D982E1F}" srcOrd="5" destOrd="0" presId="urn:microsoft.com/office/officeart/2008/layout/VerticalCurvedList"/>
    <dgm:cxn modelId="{E659ECD4-E863-4398-A629-248FBA291DD6}" type="presParOf" srcId="{1C675BF1-75AF-4FF9-A9DF-98D820375C6C}" destId="{046F1C55-A645-4682-BB2D-E19FC416DDEB}" srcOrd="6" destOrd="0" presId="urn:microsoft.com/office/officeart/2008/layout/VerticalCurvedList"/>
    <dgm:cxn modelId="{AD600F4C-2748-4BEA-BFBA-1E5EB1CA7ED2}" type="presParOf" srcId="{046F1C55-A645-4682-BB2D-E19FC416DDEB}" destId="{34285663-8D54-4601-9CAE-2DE2ED0A3773}" srcOrd="0" destOrd="0" presId="urn:microsoft.com/office/officeart/2008/layout/VerticalCurvedList"/>
    <dgm:cxn modelId="{9B3329AA-0FDB-4DB2-9D45-4341B2FA8F4B}" type="presParOf" srcId="{1C675BF1-75AF-4FF9-A9DF-98D820375C6C}" destId="{B33568DE-152A-493E-9F92-54AE86F2DBB5}" srcOrd="7" destOrd="0" presId="urn:microsoft.com/office/officeart/2008/layout/VerticalCurvedList"/>
    <dgm:cxn modelId="{BD8E0018-37A9-47BF-846C-A25D52E41DB8}" type="presParOf" srcId="{1C675BF1-75AF-4FF9-A9DF-98D820375C6C}" destId="{6AD487C7-890E-4118-BC5D-3452E4A741E0}" srcOrd="8" destOrd="0" presId="urn:microsoft.com/office/officeart/2008/layout/VerticalCurvedList"/>
    <dgm:cxn modelId="{AA44D306-7C75-4702-A1D8-E653DC87764F}" type="presParOf" srcId="{6AD487C7-890E-4118-BC5D-3452E4A741E0}" destId="{ACAA9E07-485D-473F-AC78-FDEF39E454F7}" srcOrd="0" destOrd="0" presId="urn:microsoft.com/office/officeart/2008/layout/VerticalCurvedList"/>
    <dgm:cxn modelId="{DF3308FF-0001-41BA-AD80-9767A44D81CC}" type="presParOf" srcId="{1C675BF1-75AF-4FF9-A9DF-98D820375C6C}" destId="{74CE2DA2-3742-4227-B3C0-C0A82065A811}" srcOrd="9" destOrd="0" presId="urn:microsoft.com/office/officeart/2008/layout/VerticalCurvedList"/>
    <dgm:cxn modelId="{0B04134A-D3A2-4747-99D4-C2F26705FA0D}" type="presParOf" srcId="{1C675BF1-75AF-4FF9-A9DF-98D820375C6C}" destId="{51A4023D-A0F3-408E-890C-1F0119FBDD28}" srcOrd="10" destOrd="0" presId="urn:microsoft.com/office/officeart/2008/layout/VerticalCurvedList"/>
    <dgm:cxn modelId="{53746226-CD79-411F-B570-041E5AC85749}" type="presParOf" srcId="{51A4023D-A0F3-408E-890C-1F0119FBDD28}" destId="{C12C70B8-AD77-4E60-912F-1F44B307FC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3D2E0-A17A-493E-B33B-A3D8AA953C15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4549-D9C2-4C45-BF8C-5DB8509D098C}">
      <dgm:prSet phldrT="[Text]" custT="1"/>
      <dgm:spPr>
        <a:solidFill>
          <a:srgbClr val="84B818"/>
        </a:solidFill>
        <a:ln w="38100">
          <a:solidFill>
            <a:srgbClr val="84B818"/>
          </a:solidFill>
        </a:ln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Maximizing occupancy rates.</a:t>
          </a:r>
          <a:endParaRPr lang="en-US" sz="1400" dirty="0"/>
        </a:p>
      </dgm:t>
    </dgm:pt>
    <dgm:pt modelId="{9473464E-6B65-4185-AA41-AA9C940418CA}" type="parTrans" cxnId="{13E80771-4839-48C7-A9A2-587EFF6AB11F}">
      <dgm:prSet/>
      <dgm:spPr/>
      <dgm:t>
        <a:bodyPr/>
        <a:lstStyle/>
        <a:p>
          <a:endParaRPr lang="en-US"/>
        </a:p>
      </dgm:t>
    </dgm:pt>
    <dgm:pt modelId="{DA74F417-81FF-4A56-ACEF-BA44AA01FB19}" type="sibTrans" cxnId="{13E80771-4839-48C7-A9A2-587EFF6AB11F}">
      <dgm:prSet/>
      <dgm:spPr/>
      <dgm:t>
        <a:bodyPr/>
        <a:lstStyle/>
        <a:p>
          <a:endParaRPr lang="en-US"/>
        </a:p>
      </dgm:t>
    </dgm:pt>
    <dgm:pt modelId="{023A7BBB-A8BF-450F-8FC6-E9A294A3950C}">
      <dgm:prSet/>
      <dgm:spPr>
        <a:solidFill>
          <a:srgbClr val="84B818"/>
        </a:solidFill>
        <a:ln w="38100">
          <a:solidFill>
            <a:srgbClr val="84B818"/>
          </a:solidFill>
        </a:ln>
      </dgm:spPr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Achieving optimal revenue.</a:t>
          </a:r>
        </a:p>
      </dgm:t>
    </dgm:pt>
    <dgm:pt modelId="{81FECBB4-C169-44FF-AC10-CF4B0780410C}" type="parTrans" cxnId="{BF073E07-2BF2-4962-8D9F-D59F2D88E701}">
      <dgm:prSet/>
      <dgm:spPr/>
      <dgm:t>
        <a:bodyPr/>
        <a:lstStyle/>
        <a:p>
          <a:endParaRPr lang="en-US"/>
        </a:p>
      </dgm:t>
    </dgm:pt>
    <dgm:pt modelId="{06CAADC0-35EB-47C4-816E-F30657E1858B}" type="sibTrans" cxnId="{BF073E07-2BF2-4962-8D9F-D59F2D88E701}">
      <dgm:prSet/>
      <dgm:spPr/>
      <dgm:t>
        <a:bodyPr/>
        <a:lstStyle/>
        <a:p>
          <a:endParaRPr lang="en-US"/>
        </a:p>
      </dgm:t>
    </dgm:pt>
    <dgm:pt modelId="{48ECC3E6-3EC0-4013-B069-70CE411284AD}">
      <dgm:prSet custT="1"/>
      <dgm:spPr>
        <a:solidFill>
          <a:srgbClr val="84B818"/>
        </a:solidFill>
        <a:ln w="38100">
          <a:solidFill>
            <a:srgbClr val="84B818"/>
          </a:solidFill>
        </a:ln>
      </dgm:spPr>
      <dgm:t>
        <a:bodyPr/>
        <a:lstStyle/>
        <a:p>
          <a:r>
            <a: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Balancing competitiveness with profitability. </a:t>
          </a:r>
        </a:p>
      </dgm:t>
    </dgm:pt>
    <dgm:pt modelId="{676C9CBA-D650-41EC-817D-332882114798}" type="parTrans" cxnId="{12AFC82A-E472-4BF0-AAF0-08F70A97B130}">
      <dgm:prSet/>
      <dgm:spPr/>
      <dgm:t>
        <a:bodyPr/>
        <a:lstStyle/>
        <a:p>
          <a:endParaRPr lang="en-US"/>
        </a:p>
      </dgm:t>
    </dgm:pt>
    <dgm:pt modelId="{6AE88527-8D6C-4791-95AA-38F2DACEF3A2}" type="sibTrans" cxnId="{12AFC82A-E472-4BF0-AAF0-08F70A97B130}">
      <dgm:prSet/>
      <dgm:spPr/>
      <dgm:t>
        <a:bodyPr/>
        <a:lstStyle/>
        <a:p>
          <a:endParaRPr lang="en-US"/>
        </a:p>
      </dgm:t>
    </dgm:pt>
    <dgm:pt modelId="{F4B852E8-0C12-4BC0-A26D-7F7141D96C40}">
      <dgm:prSet/>
      <dgm:spPr>
        <a:noFill/>
        <a:ln>
          <a:noFill/>
        </a:ln>
      </dgm:spPr>
      <dgm:t>
        <a:bodyPr/>
        <a:lstStyle/>
        <a:p>
          <a:r>
            <a:rPr kumimoji="0" lang="de-DE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Optimal </a:t>
          </a:r>
          <a:r>
            <a:rPr kumimoji="0" lang="de-DE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price</a:t>
          </a:r>
          <a:r>
            <a:rPr kumimoji="0" lang="de-DE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de-DE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determination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C5ED7594-A7B4-4D58-A446-83BCD72B0DCF}" type="parTrans" cxnId="{59B8ED03-EB71-436E-B79E-985D885BE2CC}">
      <dgm:prSet/>
      <dgm:spPr/>
      <dgm:t>
        <a:bodyPr/>
        <a:lstStyle/>
        <a:p>
          <a:endParaRPr lang="en-US"/>
        </a:p>
      </dgm:t>
    </dgm:pt>
    <dgm:pt modelId="{3B56E554-099D-424A-B352-F9D92EF13932}" type="sibTrans" cxnId="{59B8ED03-EB71-436E-B79E-985D885BE2CC}">
      <dgm:prSet/>
      <dgm:spPr/>
      <dgm:t>
        <a:bodyPr/>
        <a:lstStyle/>
        <a:p>
          <a:endParaRPr lang="en-US"/>
        </a:p>
      </dgm:t>
    </dgm:pt>
    <dgm:pt modelId="{6EEA51D7-BEE3-4CB5-91D7-9AE0764CC120}" type="pres">
      <dgm:prSet presAssocID="{E8C3D2E0-A17A-493E-B33B-A3D8AA953C15}" presName="compositeShape" presStyleCnt="0">
        <dgm:presLayoutVars>
          <dgm:chMax val="9"/>
          <dgm:dir/>
          <dgm:resizeHandles val="exact"/>
        </dgm:presLayoutVars>
      </dgm:prSet>
      <dgm:spPr/>
    </dgm:pt>
    <dgm:pt modelId="{307754DE-B263-44E9-9EC6-41EAFC49DBF2}" type="pres">
      <dgm:prSet presAssocID="{E8C3D2E0-A17A-493E-B33B-A3D8AA953C15}" presName="triangle1" presStyleLbl="node1" presStyleIdx="0" presStyleCnt="4" custScaleX="128501" custLinFactNeighborX="-17387">
        <dgm:presLayoutVars>
          <dgm:bulletEnabled val="1"/>
        </dgm:presLayoutVars>
      </dgm:prSet>
      <dgm:spPr/>
    </dgm:pt>
    <dgm:pt modelId="{F18CFC91-87FA-4305-AA78-FE5CD1F80EA8}" type="pres">
      <dgm:prSet presAssocID="{E8C3D2E0-A17A-493E-B33B-A3D8AA953C15}" presName="triangle2" presStyleLbl="node1" presStyleIdx="1" presStyleCnt="4" custScaleX="128501" custLinFactNeighborX="-31245" custLinFactNeighborY="212">
        <dgm:presLayoutVars>
          <dgm:bulletEnabled val="1"/>
        </dgm:presLayoutVars>
      </dgm:prSet>
      <dgm:spPr/>
    </dgm:pt>
    <dgm:pt modelId="{93042942-3AD4-45F4-8F66-31541353535B}" type="pres">
      <dgm:prSet presAssocID="{E8C3D2E0-A17A-493E-B33B-A3D8AA953C15}" presName="triangle3" presStyleLbl="node1" presStyleIdx="2" presStyleCnt="4" custScaleX="128501" custLinFactNeighborX="-17056">
        <dgm:presLayoutVars>
          <dgm:bulletEnabled val="1"/>
        </dgm:presLayoutVars>
      </dgm:prSet>
      <dgm:spPr/>
    </dgm:pt>
    <dgm:pt modelId="{93D9529B-1C04-4461-B370-5EA2B2B4DD7C}" type="pres">
      <dgm:prSet presAssocID="{E8C3D2E0-A17A-493E-B33B-A3D8AA953C15}" presName="triangle4" presStyleLbl="node1" presStyleIdx="3" presStyleCnt="4" custScaleX="128501" custLinFactNeighborX="-2756">
        <dgm:presLayoutVars>
          <dgm:bulletEnabled val="1"/>
        </dgm:presLayoutVars>
      </dgm:prSet>
      <dgm:spPr/>
    </dgm:pt>
  </dgm:ptLst>
  <dgm:cxnLst>
    <dgm:cxn modelId="{59B8ED03-EB71-436E-B79E-985D885BE2CC}" srcId="{E8C3D2E0-A17A-493E-B33B-A3D8AA953C15}" destId="{F4B852E8-0C12-4BC0-A26D-7F7141D96C40}" srcOrd="2" destOrd="0" parTransId="{C5ED7594-A7B4-4D58-A446-83BCD72B0DCF}" sibTransId="{3B56E554-099D-424A-B352-F9D92EF13932}"/>
    <dgm:cxn modelId="{BF073E07-2BF2-4962-8D9F-D59F2D88E701}" srcId="{E8C3D2E0-A17A-493E-B33B-A3D8AA953C15}" destId="{023A7BBB-A8BF-450F-8FC6-E9A294A3950C}" srcOrd="1" destOrd="0" parTransId="{81FECBB4-C169-44FF-AC10-CF4B0780410C}" sibTransId="{06CAADC0-35EB-47C4-816E-F30657E1858B}"/>
    <dgm:cxn modelId="{86ADD30A-B39D-4C3F-BE74-E66EFA3EC73A}" type="presOf" srcId="{547C4549-D9C2-4C45-BF8C-5DB8509D098C}" destId="{307754DE-B263-44E9-9EC6-41EAFC49DBF2}" srcOrd="0" destOrd="0" presId="urn:microsoft.com/office/officeart/2005/8/layout/pyramid4"/>
    <dgm:cxn modelId="{12AFC82A-E472-4BF0-AAF0-08F70A97B130}" srcId="{E8C3D2E0-A17A-493E-B33B-A3D8AA953C15}" destId="{48ECC3E6-3EC0-4013-B069-70CE411284AD}" srcOrd="3" destOrd="0" parTransId="{676C9CBA-D650-41EC-817D-332882114798}" sibTransId="{6AE88527-8D6C-4791-95AA-38F2DACEF3A2}"/>
    <dgm:cxn modelId="{33FC5C3A-838A-4850-A728-065984715585}" type="presOf" srcId="{F4B852E8-0C12-4BC0-A26D-7F7141D96C40}" destId="{93042942-3AD4-45F4-8F66-31541353535B}" srcOrd="0" destOrd="0" presId="urn:microsoft.com/office/officeart/2005/8/layout/pyramid4"/>
    <dgm:cxn modelId="{D620C25B-7FB1-42B6-B085-C9845F8DA4BC}" type="presOf" srcId="{48ECC3E6-3EC0-4013-B069-70CE411284AD}" destId="{93D9529B-1C04-4461-B370-5EA2B2B4DD7C}" srcOrd="0" destOrd="0" presId="urn:microsoft.com/office/officeart/2005/8/layout/pyramid4"/>
    <dgm:cxn modelId="{13E80771-4839-48C7-A9A2-587EFF6AB11F}" srcId="{E8C3D2E0-A17A-493E-B33B-A3D8AA953C15}" destId="{547C4549-D9C2-4C45-BF8C-5DB8509D098C}" srcOrd="0" destOrd="0" parTransId="{9473464E-6B65-4185-AA41-AA9C940418CA}" sibTransId="{DA74F417-81FF-4A56-ACEF-BA44AA01FB19}"/>
    <dgm:cxn modelId="{ADFC0073-D10C-4A0E-B039-DF826ABD3F95}" type="presOf" srcId="{E8C3D2E0-A17A-493E-B33B-A3D8AA953C15}" destId="{6EEA51D7-BEE3-4CB5-91D7-9AE0764CC120}" srcOrd="0" destOrd="0" presId="urn:microsoft.com/office/officeart/2005/8/layout/pyramid4"/>
    <dgm:cxn modelId="{0D6EB5A8-1B70-4E8D-BE6C-DDEB3AA958F8}" type="presOf" srcId="{023A7BBB-A8BF-450F-8FC6-E9A294A3950C}" destId="{F18CFC91-87FA-4305-AA78-FE5CD1F80EA8}" srcOrd="0" destOrd="0" presId="urn:microsoft.com/office/officeart/2005/8/layout/pyramid4"/>
    <dgm:cxn modelId="{C5EE50F1-CB15-4368-B427-E4064A2723F6}" type="presParOf" srcId="{6EEA51D7-BEE3-4CB5-91D7-9AE0764CC120}" destId="{307754DE-B263-44E9-9EC6-41EAFC49DBF2}" srcOrd="0" destOrd="0" presId="urn:microsoft.com/office/officeart/2005/8/layout/pyramid4"/>
    <dgm:cxn modelId="{A685CFD1-8980-4452-9CBA-9E2BA2E7DA91}" type="presParOf" srcId="{6EEA51D7-BEE3-4CB5-91D7-9AE0764CC120}" destId="{F18CFC91-87FA-4305-AA78-FE5CD1F80EA8}" srcOrd="1" destOrd="0" presId="urn:microsoft.com/office/officeart/2005/8/layout/pyramid4"/>
    <dgm:cxn modelId="{DBC3B842-60BF-45F7-88ED-1A92F9D48598}" type="presParOf" srcId="{6EEA51D7-BEE3-4CB5-91D7-9AE0764CC120}" destId="{93042942-3AD4-45F4-8F66-31541353535B}" srcOrd="2" destOrd="0" presId="urn:microsoft.com/office/officeart/2005/8/layout/pyramid4"/>
    <dgm:cxn modelId="{5DAE1557-BA60-44D9-8F1F-32615B437E11}" type="presParOf" srcId="{6EEA51D7-BEE3-4CB5-91D7-9AE0764CC120}" destId="{93D9529B-1C04-4461-B370-5EA2B2B4DD7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D813-4319-44A6-902F-E50803154BAB}">
      <dsp:nvSpPr>
        <dsp:cNvPr id="0" name=""/>
        <dsp:cNvSpPr/>
      </dsp:nvSpPr>
      <dsp:spPr>
        <a:xfrm>
          <a:off x="-5422767" y="-830351"/>
          <a:ext cx="6456933" cy="6456933"/>
        </a:xfrm>
        <a:prstGeom prst="blockArc">
          <a:avLst>
            <a:gd name="adj1" fmla="val 18900000"/>
            <a:gd name="adj2" fmla="val 2700000"/>
            <a:gd name="adj3" fmla="val 335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49034-2F5F-49BE-B9FA-F24D77E08964}">
      <dsp:nvSpPr>
        <dsp:cNvPr id="0" name=""/>
        <dsp:cNvSpPr/>
      </dsp:nvSpPr>
      <dsp:spPr>
        <a:xfrm>
          <a:off x="452200" y="299668"/>
          <a:ext cx="7609047" cy="599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2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 err="1"/>
            <a:t>Introduction</a:t>
          </a:r>
          <a:endParaRPr lang="en-US" sz="3100" kern="1200" dirty="0"/>
        </a:p>
      </dsp:txBody>
      <dsp:txXfrm>
        <a:off x="452200" y="299668"/>
        <a:ext cx="7609047" cy="599720"/>
      </dsp:txXfrm>
    </dsp:sp>
    <dsp:sp modelId="{0821F6B2-1021-4F62-9D38-2FC3CC7492FC}">
      <dsp:nvSpPr>
        <dsp:cNvPr id="0" name=""/>
        <dsp:cNvSpPr/>
      </dsp:nvSpPr>
      <dsp:spPr>
        <a:xfrm>
          <a:off x="77375" y="224703"/>
          <a:ext cx="749650" cy="749650"/>
        </a:xfrm>
        <a:prstGeom prst="ellipse">
          <a:avLst/>
        </a:prstGeom>
        <a:solidFill>
          <a:srgbClr val="84B818"/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B71B7-A0D0-4E64-B680-CA91BBA6C777}">
      <dsp:nvSpPr>
        <dsp:cNvPr id="0" name=""/>
        <dsp:cNvSpPr/>
      </dsp:nvSpPr>
      <dsp:spPr>
        <a:xfrm>
          <a:off x="881942" y="1198961"/>
          <a:ext cx="7179305" cy="599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2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Our dataset</a:t>
          </a:r>
          <a:endParaRPr lang="de-DE" sz="3100" kern="1200" dirty="0"/>
        </a:p>
      </dsp:txBody>
      <dsp:txXfrm>
        <a:off x="881942" y="1198961"/>
        <a:ext cx="7179305" cy="599720"/>
      </dsp:txXfrm>
    </dsp:sp>
    <dsp:sp modelId="{7069FE29-6D2B-4322-905E-0124CAAD1262}">
      <dsp:nvSpPr>
        <dsp:cNvPr id="0" name=""/>
        <dsp:cNvSpPr/>
      </dsp:nvSpPr>
      <dsp:spPr>
        <a:xfrm>
          <a:off x="507117" y="1123996"/>
          <a:ext cx="749650" cy="749650"/>
        </a:xfrm>
        <a:prstGeom prst="ellipse">
          <a:avLst/>
        </a:prstGeom>
        <a:solidFill>
          <a:srgbClr val="84B818"/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50BEE-17A9-4299-B1BA-865C9D982E1F}">
      <dsp:nvSpPr>
        <dsp:cNvPr id="0" name=""/>
        <dsp:cNvSpPr/>
      </dsp:nvSpPr>
      <dsp:spPr>
        <a:xfrm>
          <a:off x="1013839" y="2098254"/>
          <a:ext cx="7047409" cy="599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2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Data </a:t>
          </a:r>
          <a:r>
            <a:rPr lang="de-DE" sz="3100" kern="1200" dirty="0" err="1"/>
            <a:t>analysis</a:t>
          </a:r>
          <a:endParaRPr lang="de-DE" sz="3100" kern="1200" dirty="0"/>
        </a:p>
      </dsp:txBody>
      <dsp:txXfrm>
        <a:off x="1013839" y="2098254"/>
        <a:ext cx="7047409" cy="599720"/>
      </dsp:txXfrm>
    </dsp:sp>
    <dsp:sp modelId="{34285663-8D54-4601-9CAE-2DE2ED0A3773}">
      <dsp:nvSpPr>
        <dsp:cNvPr id="0" name=""/>
        <dsp:cNvSpPr/>
      </dsp:nvSpPr>
      <dsp:spPr>
        <a:xfrm>
          <a:off x="639013" y="2023289"/>
          <a:ext cx="749650" cy="749650"/>
        </a:xfrm>
        <a:prstGeom prst="ellipse">
          <a:avLst/>
        </a:prstGeom>
        <a:solidFill>
          <a:srgbClr val="84B818"/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568DE-152A-493E-9F92-54AE86F2DBB5}">
      <dsp:nvSpPr>
        <dsp:cNvPr id="0" name=""/>
        <dsp:cNvSpPr/>
      </dsp:nvSpPr>
      <dsp:spPr>
        <a:xfrm>
          <a:off x="881942" y="2997547"/>
          <a:ext cx="7179305" cy="599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2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Price </a:t>
          </a:r>
          <a:r>
            <a:rPr lang="de-DE" sz="3100" kern="1200" dirty="0" err="1"/>
            <a:t>determination</a:t>
          </a:r>
          <a:r>
            <a:rPr lang="de-DE" sz="3100" kern="1200" dirty="0"/>
            <a:t> </a:t>
          </a:r>
          <a:r>
            <a:rPr lang="de-DE" sz="3100" kern="1200" dirty="0" err="1"/>
            <a:t>model</a:t>
          </a:r>
          <a:endParaRPr lang="de-DE" sz="3100" kern="1200" dirty="0"/>
        </a:p>
      </dsp:txBody>
      <dsp:txXfrm>
        <a:off x="881942" y="2997547"/>
        <a:ext cx="7179305" cy="599720"/>
      </dsp:txXfrm>
    </dsp:sp>
    <dsp:sp modelId="{ACAA9E07-485D-473F-AC78-FDEF39E454F7}">
      <dsp:nvSpPr>
        <dsp:cNvPr id="0" name=""/>
        <dsp:cNvSpPr/>
      </dsp:nvSpPr>
      <dsp:spPr>
        <a:xfrm>
          <a:off x="507117" y="2922582"/>
          <a:ext cx="749650" cy="749650"/>
        </a:xfrm>
        <a:prstGeom prst="ellipse">
          <a:avLst/>
        </a:prstGeom>
        <a:solidFill>
          <a:srgbClr val="84B818"/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E2DA2-3742-4227-B3C0-C0A82065A811}">
      <dsp:nvSpPr>
        <dsp:cNvPr id="0" name=""/>
        <dsp:cNvSpPr/>
      </dsp:nvSpPr>
      <dsp:spPr>
        <a:xfrm>
          <a:off x="452200" y="3896840"/>
          <a:ext cx="7609047" cy="5997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02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 err="1"/>
            <a:t>Limitations</a:t>
          </a:r>
          <a:endParaRPr lang="de-DE" sz="3100" kern="1200" dirty="0"/>
        </a:p>
      </dsp:txBody>
      <dsp:txXfrm>
        <a:off x="452200" y="3896840"/>
        <a:ext cx="7609047" cy="599720"/>
      </dsp:txXfrm>
    </dsp:sp>
    <dsp:sp modelId="{C12C70B8-AD77-4E60-912F-1F44B307FC8B}">
      <dsp:nvSpPr>
        <dsp:cNvPr id="0" name=""/>
        <dsp:cNvSpPr/>
      </dsp:nvSpPr>
      <dsp:spPr>
        <a:xfrm>
          <a:off x="77375" y="3821875"/>
          <a:ext cx="749650" cy="749650"/>
        </a:xfrm>
        <a:prstGeom prst="ellipse">
          <a:avLst/>
        </a:prstGeom>
        <a:solidFill>
          <a:srgbClr val="84B818"/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754DE-B263-44E9-9EC6-41EAFC49DBF2}">
      <dsp:nvSpPr>
        <dsp:cNvPr id="0" name=""/>
        <dsp:cNvSpPr/>
      </dsp:nvSpPr>
      <dsp:spPr>
        <a:xfrm>
          <a:off x="1875469" y="0"/>
          <a:ext cx="2886193" cy="2246047"/>
        </a:xfrm>
        <a:prstGeom prst="triangle">
          <a:avLst/>
        </a:prstGeom>
        <a:solidFill>
          <a:srgbClr val="84B818"/>
        </a:solidFill>
        <a:ln w="38100" cap="flat" cmpd="sng" algn="ctr">
          <a:solidFill>
            <a:srgbClr val="84B81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Maximizing occupancy rates.</a:t>
          </a:r>
          <a:endParaRPr lang="en-US" sz="1400" kern="1200" dirty="0"/>
        </a:p>
      </dsp:txBody>
      <dsp:txXfrm>
        <a:off x="2597017" y="1123024"/>
        <a:ext cx="1443097" cy="1123023"/>
      </dsp:txXfrm>
    </dsp:sp>
    <dsp:sp modelId="{F18CFC91-87FA-4305-AA78-FE5CD1F80EA8}">
      <dsp:nvSpPr>
        <dsp:cNvPr id="0" name=""/>
        <dsp:cNvSpPr/>
      </dsp:nvSpPr>
      <dsp:spPr>
        <a:xfrm>
          <a:off x="441188" y="2246047"/>
          <a:ext cx="2886193" cy="2246047"/>
        </a:xfrm>
        <a:prstGeom prst="triangle">
          <a:avLst/>
        </a:prstGeom>
        <a:solidFill>
          <a:srgbClr val="84B818"/>
        </a:solidFill>
        <a:ln w="38100" cap="flat" cmpd="sng" algn="ctr">
          <a:solidFill>
            <a:srgbClr val="84B81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Achieving optimal revenue.</a:t>
          </a:r>
        </a:p>
      </dsp:txBody>
      <dsp:txXfrm>
        <a:off x="1162736" y="3369071"/>
        <a:ext cx="1443097" cy="1123023"/>
      </dsp:txXfrm>
    </dsp:sp>
    <dsp:sp modelId="{93042942-3AD4-45F4-8F66-31541353535B}">
      <dsp:nvSpPr>
        <dsp:cNvPr id="0" name=""/>
        <dsp:cNvSpPr/>
      </dsp:nvSpPr>
      <dsp:spPr>
        <a:xfrm rot="10800000">
          <a:off x="1882904" y="2246047"/>
          <a:ext cx="2886193" cy="2246047"/>
        </a:xfrm>
        <a:prstGeom prst="triangle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de-DE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Optimal </a:t>
          </a:r>
          <a:r>
            <a:rPr kumimoji="0" lang="de-DE" altLang="en-US" sz="16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price</a:t>
          </a:r>
          <a:r>
            <a:rPr kumimoji="0" lang="de-DE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</a:t>
          </a:r>
          <a:r>
            <a:rPr kumimoji="0" lang="de-DE" altLang="en-US" sz="16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determination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 rot="10800000">
        <a:off x="2604452" y="2246047"/>
        <a:ext cx="1443097" cy="1123023"/>
      </dsp:txXfrm>
    </dsp:sp>
    <dsp:sp modelId="{93D9529B-1C04-4461-B370-5EA2B2B4DD7C}">
      <dsp:nvSpPr>
        <dsp:cNvPr id="0" name=""/>
        <dsp:cNvSpPr/>
      </dsp:nvSpPr>
      <dsp:spPr>
        <a:xfrm>
          <a:off x="3327112" y="2246047"/>
          <a:ext cx="2886193" cy="2246047"/>
        </a:xfrm>
        <a:prstGeom prst="triangle">
          <a:avLst/>
        </a:prstGeom>
        <a:solidFill>
          <a:srgbClr val="84B818"/>
        </a:solidFill>
        <a:ln w="38100" cap="flat" cmpd="sng" algn="ctr">
          <a:solidFill>
            <a:srgbClr val="84B81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Balancing competitiveness with profitability. </a:t>
          </a:r>
        </a:p>
      </dsp:txBody>
      <dsp:txXfrm>
        <a:off x="4048660" y="3369071"/>
        <a:ext cx="1443097" cy="1123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2BEDF-E440-43C6-8835-F0E9D2BC09FD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CEE03-6B6E-43A1-8331-6714E6842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78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53077-21C8-60B5-8FCF-95B1CE285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7FD4AB-F1C8-6C1A-38E3-B4C869842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FDFDF-F961-E480-5FBE-30D5CEC3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6A9ED-9E14-2637-D190-B07C3E53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5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03F1B-92E5-67C5-5071-47E59799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9594B1-C7C1-B3FD-9826-A06F00561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1726B-F838-8586-A29C-66D208ED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5538B6-49D6-3403-3D2F-67A6190F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38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733332-B64D-6BA1-5B91-000C6B44E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502A0A-C0F2-EFE1-D18F-D7109FA4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A8A27-707B-0520-2719-51127A7A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9C7A4-B001-275F-B87E-73A16714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7F253-9662-855E-2E51-FB86CD7B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909F2-4200-6339-B363-60E6B3EF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581016-E5F6-CA86-6E08-E8FB2FC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295A2-74BD-169B-BC62-4325641C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5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0E1E2-0935-F184-1069-1E40FE8C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CDF01D-ED3D-A37F-739F-FAF6A97B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A1EA5-84BE-1D20-F77B-49E2A92B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8FFD3-99C0-2206-93FE-6D9C4E2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94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500E-403B-6A6A-C116-D94C8A71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AB513-63A4-ED5D-E527-0EA98D78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E74A7D-6896-ED82-628E-A4FC4332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F4857A-0929-8266-5754-5D80D088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A478C-D6F7-7FAB-89BD-253FEA2E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9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710FD-C6BD-1DEF-586F-2D2D8CAE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49062-F936-6889-6339-035D4546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29B160-AC52-14B3-A91D-8C9084A86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116901-2448-45E4-FE7A-4834F4A7D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366946-3900-FEA0-08DB-4DC246F00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560A01-7352-FB0C-C877-F4E84D29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C9A394-B0B6-67A2-8DF7-5C89FC99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56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B9094-9E7D-3181-1D28-58C2D2DE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05C194-B71D-D47C-6BF6-E7DC78D2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8CB9C-25D5-4DE8-44D3-E42813C5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0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15D601-5153-81FD-B48D-E73BBE95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1F648C-D771-4178-E060-5182076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21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DEB0A-5764-57A9-AB2D-267EF887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44E98-7473-242E-43A9-9669CD1E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4DDCC9-C5D3-9A6C-E78F-460B6CA6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1A4FCA-B6C0-8FDE-9987-25567FF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D1CF4C-7E80-26BE-BEB9-07853A22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64D02-387C-EB28-7B77-C9530630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49BA84-3AE3-D4FA-53C6-E0DF6C244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C02C2D-1CF1-7AE2-44D5-C8023FAA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7685C3-C393-E3E3-B49B-7AEB7308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DF0FA0-CE06-88D0-7AA8-F77E3ABB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2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6804957-372F-8F44-2406-A5C9EED9BEC4}"/>
              </a:ext>
            </a:extLst>
          </p:cNvPr>
          <p:cNvSpPr/>
          <p:nvPr userDrawn="1"/>
        </p:nvSpPr>
        <p:spPr>
          <a:xfrm>
            <a:off x="0" y="6282299"/>
            <a:ext cx="12192000" cy="582576"/>
          </a:xfrm>
          <a:prstGeom prst="rect">
            <a:avLst/>
          </a:prstGeom>
          <a:solidFill>
            <a:srgbClr val="84B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Technische Universität Dortmund hat ein neues Logo – Design Tagebuch">
            <a:extLst>
              <a:ext uri="{FF2B5EF4-FFF2-40B4-BE49-F238E27FC236}">
                <a16:creationId xmlns:a16="http://schemas.microsoft.com/office/drawing/2014/main" id="{A2FB5422-0C18-B546-82E3-D6C7A01074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4" y="136525"/>
            <a:ext cx="2300785" cy="4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858B873-D254-58E4-E60E-BFF3D29C88D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57764" y="73837"/>
            <a:ext cx="1392072" cy="58257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5C5B5E-CF6D-8ED1-5BE3-FCCD84CE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840BB-44D1-DEAA-2655-03C800DE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A906C9-E9E2-6DE2-0DAF-969C65B3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16.07.2024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B100FA-5FCF-D4C3-13AC-05CEE604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57764" y="6356350"/>
            <a:ext cx="696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A81AB4-E90D-4B0F-B938-ABAC1FD7A6F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3F21B0-54F5-CCC4-C6E0-7C49CB966031}"/>
              </a:ext>
            </a:extLst>
          </p:cNvPr>
          <p:cNvSpPr txBox="1"/>
          <p:nvPr userDrawn="1"/>
        </p:nvSpPr>
        <p:spPr>
          <a:xfrm>
            <a:off x="4637314" y="6386739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AirBnB</a:t>
            </a:r>
            <a:r>
              <a:rPr lang="de-DE" sz="1400" dirty="0"/>
              <a:t> </a:t>
            </a:r>
            <a:r>
              <a:rPr lang="de-DE" sz="1400" dirty="0" err="1"/>
              <a:t>price</a:t>
            </a:r>
            <a:r>
              <a:rPr lang="de-DE" sz="1400" dirty="0"/>
              <a:t> </a:t>
            </a:r>
            <a:r>
              <a:rPr lang="de-DE" sz="1400" dirty="0" err="1"/>
              <a:t>determination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3295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kaggle.com/datasets/thedevastator/berlin-airbnb-ratings-how-hosts-measure-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63288-A7A1-17B7-4487-DD751F165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AirBnB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determination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945A76-452A-7988-CB30-12ABD24D7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 Hennes</a:t>
            </a:r>
          </a:p>
          <a:p>
            <a:r>
              <a:rPr lang="de-DE" dirty="0"/>
              <a:t>Robin Schreiber</a:t>
            </a:r>
          </a:p>
          <a:p>
            <a:r>
              <a:rPr lang="de-DE" dirty="0"/>
              <a:t>Leon Wagener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6328346-81CC-8112-D2A2-F1DFCC6E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813C21-9166-F0E4-67F0-35BE8392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8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CDCE0-8D2D-1799-DAAF-E51720F1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Price </a:t>
            </a:r>
            <a:r>
              <a:rPr lang="de-DE" dirty="0" err="1"/>
              <a:t>determination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45CE7-1270-103D-5173-7954F7DE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6DAC9-D4E4-468C-2206-E1F335CB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10</a:t>
            </a:fld>
            <a:endParaRPr lang="de-DE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1A6D364-3CF8-B631-9455-48C88D08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98937" cy="415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6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CDCE0-8D2D-1799-DAAF-E51720F1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Price </a:t>
            </a:r>
            <a:r>
              <a:rPr lang="de-DE" dirty="0" err="1"/>
              <a:t>determination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– Random Forest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45CE7-1270-103D-5173-7954F7DE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6DAC9-D4E4-468C-2206-E1F335CB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11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365C5D-05C5-E63B-B4A9-E7446AA43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41" y="2931574"/>
            <a:ext cx="4784069" cy="31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4614C23-60CA-F950-5DA5-D7037248E3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Model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1600" dirty="0" err="1"/>
              <a:t>Trees</a:t>
            </a:r>
            <a:r>
              <a:rPr lang="de-DE" sz="1600" dirty="0"/>
              <a:t> in Random Forest-</a:t>
            </a:r>
          </a:p>
          <a:p>
            <a:pPr marL="0" indent="0">
              <a:buNone/>
            </a:pPr>
            <a:r>
              <a:rPr lang="de-DE" sz="1600" dirty="0"/>
              <a:t>Max </a:t>
            </a:r>
            <a:r>
              <a:rPr lang="de-DE" sz="1600" dirty="0" err="1"/>
              <a:t>tree</a:t>
            </a:r>
            <a:r>
              <a:rPr lang="de-DE" sz="1600" dirty="0"/>
              <a:t> </a:t>
            </a:r>
            <a:r>
              <a:rPr lang="de-DE" sz="1600" dirty="0" err="1"/>
              <a:t>depths</a:t>
            </a:r>
            <a:r>
              <a:rPr lang="de-DE" sz="1600" dirty="0"/>
              <a:t>-</a:t>
            </a:r>
          </a:p>
          <a:p>
            <a:pPr marL="0" indent="0">
              <a:buNone/>
            </a:pPr>
            <a:r>
              <a:rPr lang="en-US" sz="1600" dirty="0"/>
              <a:t>Minimum number of samples required to split-</a:t>
            </a:r>
          </a:p>
          <a:p>
            <a:pPr marL="0" indent="0">
              <a:buNone/>
            </a:pPr>
            <a:r>
              <a:rPr lang="en-US" sz="1600" dirty="0"/>
              <a:t>Minimum number of samples required to be at a leaf node-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 Random Forest: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Trees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 Random Forest- </a:t>
            </a:r>
            <a:r>
              <a:rPr lang="de-DE" sz="1600" b="1" dirty="0">
                <a:solidFill>
                  <a:prstClr val="black"/>
                </a:solidFill>
                <a:latin typeface="Aptos" panose="02110004020202020204"/>
              </a:rPr>
              <a:t>300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>
                <a:solidFill>
                  <a:prstClr val="black"/>
                </a:solidFill>
                <a:latin typeface="Aptos" panose="02110004020202020204"/>
              </a:rPr>
              <a:t>Max t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depths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</a:t>
            </a:r>
            <a:r>
              <a:rPr lang="de-DE" sz="1600" b="1" dirty="0" err="1">
                <a:solidFill>
                  <a:prstClr val="black"/>
                </a:solidFill>
                <a:latin typeface="Aptos" panose="02110004020202020204"/>
              </a:rPr>
              <a:t>none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Minimum number of samples required to split- </a:t>
            </a:r>
            <a:r>
              <a:rPr lang="en-US" sz="1600" b="1" dirty="0">
                <a:solidFill>
                  <a:prstClr val="black"/>
                </a:solidFill>
                <a:latin typeface="Aptos" panose="02110004020202020204"/>
              </a:rPr>
              <a:t>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Minimum number of samples required to be at a leaf node- </a:t>
            </a:r>
            <a:r>
              <a:rPr lang="en-US" sz="1600" b="1" dirty="0">
                <a:solidFill>
                  <a:prstClr val="black"/>
                </a:solidFill>
                <a:latin typeface="Aptos" panose="02110004020202020204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0F6853-9EF0-CC89-9EC5-36CE5489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43" y="2390237"/>
            <a:ext cx="2143125" cy="1905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029516-7A0B-B7CF-4315-887458AE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760124"/>
            <a:ext cx="2133600" cy="1714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4ECD37B-5B3B-AB22-9E47-8C108A969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391" y="3077293"/>
            <a:ext cx="2219325" cy="200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0A27E59-8CEA-629B-D2F0-EF05E6790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59216"/>
            <a:ext cx="21145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EE4EB-FAA0-473E-7A57-09D58BFB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Price </a:t>
            </a:r>
            <a:r>
              <a:rPr lang="de-DE" dirty="0" err="1"/>
              <a:t>determination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– </a:t>
            </a:r>
            <a:r>
              <a:rPr lang="de-DE" dirty="0" err="1"/>
              <a:t>Prediction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47DE4F-010E-89D3-06F8-EFC1D7F7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D328B6-BF10-87CE-017B-D54631F2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12</a:t>
            </a:fld>
            <a:endParaRPr lang="de-DE"/>
          </a:p>
        </p:txBody>
      </p:sp>
      <p:sp>
        <p:nvSpPr>
          <p:cNvPr id="7" name="Rechteck: eine Ecke abgeschnitten 6">
            <a:extLst>
              <a:ext uri="{FF2B5EF4-FFF2-40B4-BE49-F238E27FC236}">
                <a16:creationId xmlns:a16="http://schemas.microsoft.com/office/drawing/2014/main" id="{FBAC2186-CF7F-4295-E815-57E087686745}"/>
              </a:ext>
            </a:extLst>
          </p:cNvPr>
          <p:cNvSpPr/>
          <p:nvPr/>
        </p:nvSpPr>
        <p:spPr>
          <a:xfrm>
            <a:off x="838200" y="1886858"/>
            <a:ext cx="4644573" cy="3454400"/>
          </a:xfrm>
          <a:prstGeom prst="snip1Rect">
            <a:avLst/>
          </a:prstGeom>
          <a:noFill/>
          <a:ln w="38100">
            <a:solidFill>
              <a:srgbClr val="84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1800" dirty="0" err="1">
                <a:solidFill>
                  <a:schemeClr val="tx1"/>
                </a:solidFill>
              </a:rPr>
              <a:t>Capacity</a:t>
            </a:r>
            <a:r>
              <a:rPr lang="de-DE" sz="1800" dirty="0">
                <a:solidFill>
                  <a:schemeClr val="tx1"/>
                </a:solidFill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de-DE" sz="1800" dirty="0" err="1">
                <a:solidFill>
                  <a:schemeClr val="tx1"/>
                </a:solidFill>
              </a:rPr>
              <a:t>Bedrooms</a:t>
            </a:r>
            <a:r>
              <a:rPr lang="de-DE" sz="1800" dirty="0">
                <a:solidFill>
                  <a:schemeClr val="tx1"/>
                </a:solidFill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de-DE" sz="1800" dirty="0" err="1">
                <a:solidFill>
                  <a:schemeClr val="tx1"/>
                </a:solidFill>
              </a:rPr>
              <a:t>Distance</a:t>
            </a:r>
            <a:r>
              <a:rPr lang="de-DE" sz="1800" dirty="0">
                <a:solidFill>
                  <a:schemeClr val="tx1"/>
                </a:solidFill>
              </a:rPr>
              <a:t>/Metro </a:t>
            </a:r>
            <a:r>
              <a:rPr lang="de-DE" sz="1800" dirty="0" err="1">
                <a:solidFill>
                  <a:schemeClr val="tx1"/>
                </a:solidFill>
              </a:rPr>
              <a:t>distance</a:t>
            </a:r>
            <a:r>
              <a:rPr lang="de-DE" sz="1800" dirty="0">
                <a:solidFill>
                  <a:schemeClr val="tx1"/>
                </a:solidFill>
              </a:rPr>
              <a:t>: 1/ 0.4</a:t>
            </a:r>
          </a:p>
          <a:p>
            <a:pPr>
              <a:lnSpc>
                <a:spcPct val="150000"/>
              </a:lnSpc>
            </a:pPr>
            <a:r>
              <a:rPr lang="de-DE" sz="1800" dirty="0" err="1">
                <a:solidFill>
                  <a:schemeClr val="tx1"/>
                </a:solidFill>
              </a:rPr>
              <a:t>Longitude</a:t>
            </a:r>
            <a:r>
              <a:rPr lang="de-DE" sz="1800" dirty="0">
                <a:solidFill>
                  <a:schemeClr val="tx1"/>
                </a:solidFill>
              </a:rPr>
              <a:t>/Latitude: 13.388860/52.517037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/>
                </a:solidFill>
              </a:rPr>
              <a:t>Multi/</a:t>
            </a:r>
            <a:r>
              <a:rPr lang="de-DE" sz="1800" dirty="0" err="1">
                <a:solidFill>
                  <a:schemeClr val="tx1"/>
                </a:solidFill>
              </a:rPr>
              <a:t>Biz</a:t>
            </a:r>
            <a:r>
              <a:rPr lang="de-DE" sz="1800" dirty="0">
                <a:solidFill>
                  <a:schemeClr val="tx1"/>
                </a:solidFill>
              </a:rPr>
              <a:t>: </a:t>
            </a:r>
            <a:r>
              <a:rPr lang="de-DE" sz="1800" dirty="0" err="1">
                <a:solidFill>
                  <a:schemeClr val="tx1"/>
                </a:solidFill>
              </a:rPr>
              <a:t>False</a:t>
            </a:r>
            <a:r>
              <a:rPr lang="de-DE" sz="1800" dirty="0">
                <a:solidFill>
                  <a:schemeClr val="tx1"/>
                </a:solidFill>
              </a:rPr>
              <a:t>/</a:t>
            </a:r>
            <a:r>
              <a:rPr lang="de-DE" sz="1800" dirty="0" err="1">
                <a:solidFill>
                  <a:schemeClr val="tx1"/>
                </a:solidFill>
              </a:rPr>
              <a:t>False</a:t>
            </a:r>
            <a:endParaRPr lang="de-DE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/>
                </a:solidFill>
              </a:rPr>
              <a:t>Superhost: </a:t>
            </a:r>
            <a:r>
              <a:rPr lang="de-DE" sz="1800" dirty="0" err="1">
                <a:solidFill>
                  <a:schemeClr val="tx1"/>
                </a:solidFill>
              </a:rPr>
              <a:t>False</a:t>
            </a:r>
            <a:endParaRPr lang="de-DE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800" dirty="0" err="1">
                <a:solidFill>
                  <a:schemeClr val="tx1"/>
                </a:solidFill>
              </a:rPr>
              <a:t>Entire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home</a:t>
            </a:r>
            <a:r>
              <a:rPr lang="de-DE" sz="1800" dirty="0">
                <a:solidFill>
                  <a:schemeClr val="tx1"/>
                </a:solidFill>
              </a:rPr>
              <a:t>/</a:t>
            </a:r>
            <a:r>
              <a:rPr lang="de-DE" sz="1800" dirty="0" err="1">
                <a:solidFill>
                  <a:schemeClr val="tx1"/>
                </a:solidFill>
              </a:rPr>
              <a:t>apt</a:t>
            </a:r>
            <a:r>
              <a:rPr lang="de-DE" sz="1800" dirty="0">
                <a:solidFill>
                  <a:schemeClr val="tx1"/>
                </a:solidFill>
              </a:rPr>
              <a:t> /Private </a:t>
            </a:r>
            <a:r>
              <a:rPr lang="de-DE" sz="1800" dirty="0" err="1">
                <a:solidFill>
                  <a:schemeClr val="tx1"/>
                </a:solidFill>
              </a:rPr>
              <a:t>room</a:t>
            </a:r>
            <a:r>
              <a:rPr lang="de-DE" sz="1800" dirty="0">
                <a:solidFill>
                  <a:schemeClr val="tx1"/>
                </a:solidFill>
              </a:rPr>
              <a:t>: True/</a:t>
            </a:r>
            <a:r>
              <a:rPr lang="de-DE" sz="1800" dirty="0" err="1">
                <a:solidFill>
                  <a:schemeClr val="tx1"/>
                </a:solidFill>
              </a:rPr>
              <a:t>False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A492575-39AA-3155-D09C-7C5CEC04EC53}"/>
              </a:ext>
            </a:extLst>
          </p:cNvPr>
          <p:cNvSpPr/>
          <p:nvPr/>
        </p:nvSpPr>
        <p:spPr>
          <a:xfrm>
            <a:off x="4891315" y="2566080"/>
            <a:ext cx="2137227" cy="925286"/>
          </a:xfrm>
          <a:prstGeom prst="rightArrow">
            <a:avLst/>
          </a:prstGeom>
          <a:solidFill>
            <a:srgbClr val="84B81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 descr="Entscheidungsdiagramm mit einfarbiger Füllung">
            <a:extLst>
              <a:ext uri="{FF2B5EF4-FFF2-40B4-BE49-F238E27FC236}">
                <a16:creationId xmlns:a16="http://schemas.microsoft.com/office/drawing/2014/main" id="{034ED487-277F-47F5-9202-FD1895D1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251" y="2836637"/>
            <a:ext cx="377371" cy="377371"/>
          </a:xfrm>
          <a:prstGeom prst="rect">
            <a:avLst/>
          </a:prstGeom>
        </p:spPr>
      </p:pic>
      <p:sp>
        <p:nvSpPr>
          <p:cNvPr id="14" name="Rechteck: eine Ecke abgeschnitten 13">
            <a:extLst>
              <a:ext uri="{FF2B5EF4-FFF2-40B4-BE49-F238E27FC236}">
                <a16:creationId xmlns:a16="http://schemas.microsoft.com/office/drawing/2014/main" id="{474FF412-C285-B7CD-8AD4-5725948DE800}"/>
              </a:ext>
            </a:extLst>
          </p:cNvPr>
          <p:cNvSpPr/>
          <p:nvPr/>
        </p:nvSpPr>
        <p:spPr>
          <a:xfrm>
            <a:off x="6232072" y="1886858"/>
            <a:ext cx="4755246" cy="3454400"/>
          </a:xfrm>
          <a:prstGeom prst="snip1Rect">
            <a:avLst/>
          </a:prstGeom>
          <a:noFill/>
          <a:ln w="38100">
            <a:solidFill>
              <a:srgbClr val="84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867435-7303-6365-DF4B-9307FC7711B6}"/>
              </a:ext>
            </a:extLst>
          </p:cNvPr>
          <p:cNvSpPr txBox="1"/>
          <p:nvPr/>
        </p:nvSpPr>
        <p:spPr>
          <a:xfrm>
            <a:off x="7323940" y="2555851"/>
            <a:ext cx="2898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</a:rPr>
              <a:t>Weekday</a:t>
            </a:r>
            <a:r>
              <a:rPr lang="de-DE" sz="1800" dirty="0">
                <a:solidFill>
                  <a:schemeClr val="tx1"/>
                </a:solidFill>
              </a:rPr>
              <a:t>: 275€ - 290€</a:t>
            </a:r>
          </a:p>
          <a:p>
            <a:r>
              <a:rPr lang="de-DE" dirty="0"/>
              <a:t>	</a:t>
            </a:r>
          </a:p>
          <a:p>
            <a:r>
              <a:rPr lang="de-DE" sz="1800" dirty="0">
                <a:solidFill>
                  <a:schemeClr val="tx1"/>
                </a:solidFill>
              </a:rPr>
              <a:t>	                 285€</a:t>
            </a:r>
          </a:p>
          <a:p>
            <a:endParaRPr lang="de-DE" dirty="0"/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dirty="0"/>
              <a:t>Weekend: 277€ - 310€</a:t>
            </a:r>
            <a:endParaRPr lang="de-DE" sz="1800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/>
              <a:t>	                 291€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CAD7E78-85E2-561F-4A38-5A10C479CC4C}"/>
              </a:ext>
            </a:extLst>
          </p:cNvPr>
          <p:cNvSpPr/>
          <p:nvPr/>
        </p:nvSpPr>
        <p:spPr>
          <a:xfrm>
            <a:off x="8210219" y="3025323"/>
            <a:ext cx="725714" cy="466043"/>
          </a:xfrm>
          <a:prstGeom prst="rightArrow">
            <a:avLst/>
          </a:prstGeom>
          <a:solidFill>
            <a:srgbClr val="84B81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D2747D9-84BE-8786-FCF2-7C05D9242864}"/>
              </a:ext>
            </a:extLst>
          </p:cNvPr>
          <p:cNvSpPr/>
          <p:nvPr/>
        </p:nvSpPr>
        <p:spPr>
          <a:xfrm>
            <a:off x="8210219" y="4398132"/>
            <a:ext cx="725714" cy="466043"/>
          </a:xfrm>
          <a:prstGeom prst="rightArrow">
            <a:avLst/>
          </a:prstGeom>
          <a:solidFill>
            <a:srgbClr val="84B81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1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C565A-D721-F0B0-E50C-79E8DB86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Future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F50E3-F4F5-85B3-9067-5073B7BB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Seasonal</a:t>
            </a:r>
            <a:r>
              <a:rPr lang="de-DE" dirty="0"/>
              <a:t> </a:t>
            </a:r>
            <a:r>
              <a:rPr lang="de-DE" dirty="0" err="1"/>
              <a:t>influence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-Development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en-US" dirty="0"/>
              <a:t>Transferability to other cities</a:t>
            </a:r>
          </a:p>
          <a:p>
            <a:pPr marL="0" indent="0">
              <a:buNone/>
            </a:pPr>
            <a:r>
              <a:rPr lang="en-US" dirty="0"/>
              <a:t>-Extreme values</a:t>
            </a:r>
          </a:p>
          <a:p>
            <a:pPr marL="0" indent="0">
              <a:buNone/>
            </a:pPr>
            <a:r>
              <a:rPr lang="en-US" dirty="0"/>
              <a:t>-Assumption that existing prices are the optimal prices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B0606-FD88-A4BB-0A5C-2B8027A1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11B2F-03D4-F430-4BCB-700F03CA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4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BC55-3125-7D0A-0425-9E8CB9A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381124"/>
            <a:ext cx="7454900" cy="32634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attention!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B4115D-0EEA-A8C5-E710-4FD32568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00C437-105D-CE5B-DF34-2B4CD54B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6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44131-DCF3-7168-7366-06DABAA3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68275-63E7-C041-9E1B-4DF15454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A1EC9A-7B36-BE5B-ADA3-3E3CF55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D37A54B2-9D24-B9DE-BFA9-8D8494AFC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780800"/>
              </p:ext>
            </p:extLst>
          </p:nvPr>
        </p:nvGraphicFramePr>
        <p:xfrm>
          <a:off x="838200" y="1371600"/>
          <a:ext cx="8128000" cy="4796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16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493FF7C9-BA94-3F74-BECB-14AE06C2C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635318"/>
              </p:ext>
            </p:extLst>
          </p:nvPr>
        </p:nvGraphicFramePr>
        <p:xfrm>
          <a:off x="-127687" y="1376364"/>
          <a:ext cx="7418174" cy="449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CE99E776-902B-9CA4-C2BF-5B2E0A6041EA}"/>
              </a:ext>
            </a:extLst>
          </p:cNvPr>
          <p:cNvSpPr txBox="1">
            <a:spLocks/>
          </p:cNvSpPr>
          <p:nvPr/>
        </p:nvSpPr>
        <p:spPr>
          <a:xfrm>
            <a:off x="4528457" y="1690688"/>
            <a:ext cx="766354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New </a:t>
            </a:r>
            <a:r>
              <a:rPr lang="de-DE" sz="2400" dirty="0" err="1"/>
              <a:t>hosts</a:t>
            </a:r>
            <a:r>
              <a:rPr lang="de-DE" sz="2400" dirty="0"/>
              <a:t> </a:t>
            </a:r>
            <a:r>
              <a:rPr lang="de-DE" sz="2400" dirty="0" err="1"/>
              <a:t>face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challenges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r>
              <a:rPr lang="de-DE" sz="2400" dirty="0" err="1"/>
              <a:t>Therefore</a:t>
            </a:r>
            <a:r>
              <a:rPr lang="de-DE" sz="2400" dirty="0"/>
              <a:t>, </a:t>
            </a:r>
            <a:r>
              <a:rPr lang="de-DE" sz="2400" b="1" dirty="0"/>
              <a:t>Optimal </a:t>
            </a:r>
            <a:r>
              <a:rPr lang="de-DE" sz="2400" b="1" dirty="0" err="1"/>
              <a:t>price</a:t>
            </a:r>
            <a:r>
              <a:rPr lang="de-DE" sz="2400" b="1" dirty="0"/>
              <a:t> </a:t>
            </a:r>
            <a:r>
              <a:rPr lang="de-DE" sz="2400" b="1" dirty="0" err="1"/>
              <a:t>determination</a:t>
            </a:r>
            <a:r>
              <a:rPr lang="de-DE" sz="2400" b="1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essential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646B2-8A70-2176-055A-F1B25B5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C5A026-416D-EC0B-B791-4FB9326F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B24D1D-DA44-C697-659E-49AFD513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3</a:t>
            </a:fld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913BBBE-F394-40CC-B45B-CA881D2E68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5972C87B-D2EC-4B88-FEF6-CABD96A5B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7371" y="4437743"/>
            <a:ext cx="664029" cy="6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831ED-D034-06DF-B02F-233468C1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373AD-8BA7-D56A-F394-FF1AEA3E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2BF06A-B422-3B23-2EEB-90C9E8CD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73552A-4AF9-105C-9B7F-573666B8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40" y="1829154"/>
            <a:ext cx="7509103" cy="42223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4C1411-2CEF-565E-FCF4-D76A9B89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9579"/>
            <a:ext cx="4521199" cy="2960894"/>
          </a:xfrm>
          <a:prstGeom prst="rect">
            <a:avLst/>
          </a:prstGeom>
          <a:ln w="38100">
            <a:solidFill>
              <a:srgbClr val="84B818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B3FC2AB-AD6D-3EC8-3308-C2F2AE32DF55}"/>
              </a:ext>
            </a:extLst>
          </p:cNvPr>
          <p:cNvSpPr/>
          <p:nvPr/>
        </p:nvSpPr>
        <p:spPr>
          <a:xfrm>
            <a:off x="3683000" y="3429000"/>
            <a:ext cx="1295400" cy="910771"/>
          </a:xfrm>
          <a:prstGeom prst="rect">
            <a:avLst/>
          </a:prstGeom>
          <a:solidFill>
            <a:srgbClr val="84B818">
              <a:alpha val="31000"/>
            </a:srgbClr>
          </a:solidFill>
          <a:ln w="25400">
            <a:solidFill>
              <a:srgbClr val="84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8D0D175-D3E0-9436-0245-88A2EA53AAD2}"/>
              </a:ext>
            </a:extLst>
          </p:cNvPr>
          <p:cNvCxnSpPr>
            <a:cxnSpLocks/>
          </p:cNvCxnSpPr>
          <p:nvPr/>
        </p:nvCxnSpPr>
        <p:spPr>
          <a:xfrm flipV="1">
            <a:off x="3683000" y="769579"/>
            <a:ext cx="2413000" cy="2655273"/>
          </a:xfrm>
          <a:prstGeom prst="line">
            <a:avLst/>
          </a:prstGeom>
          <a:ln w="38100">
            <a:solidFill>
              <a:srgbClr val="84B8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74733A4-26AA-4791-EF2D-A2733BAE5CB8}"/>
              </a:ext>
            </a:extLst>
          </p:cNvPr>
          <p:cNvCxnSpPr>
            <a:cxnSpLocks/>
          </p:cNvCxnSpPr>
          <p:nvPr/>
        </p:nvCxnSpPr>
        <p:spPr>
          <a:xfrm flipV="1">
            <a:off x="4978400" y="3730473"/>
            <a:ext cx="5638799" cy="609298"/>
          </a:xfrm>
          <a:prstGeom prst="line">
            <a:avLst/>
          </a:prstGeom>
          <a:ln w="38100">
            <a:solidFill>
              <a:srgbClr val="84B8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605226C-3D67-9880-8068-CA35739FE089}"/>
              </a:ext>
            </a:extLst>
          </p:cNvPr>
          <p:cNvSpPr txBox="1"/>
          <p:nvPr/>
        </p:nvSpPr>
        <p:spPr>
          <a:xfrm>
            <a:off x="7765143" y="4339771"/>
            <a:ext cx="4325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AirBnB</a:t>
            </a:r>
            <a:r>
              <a:rPr lang="de-DE" sz="2400" dirty="0"/>
              <a:t> </a:t>
            </a:r>
            <a:r>
              <a:rPr lang="de-DE" sz="2400" dirty="0" err="1"/>
              <a:t>listings</a:t>
            </a:r>
            <a:r>
              <a:rPr lang="de-DE" sz="2400" dirty="0"/>
              <a:t> in Berlin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Kaggle</a:t>
            </a:r>
            <a:r>
              <a:rPr lang="de-DE" sz="1400" dirty="0"/>
              <a:t>: </a:t>
            </a:r>
            <a:r>
              <a:rPr lang="en-US" sz="1400" b="0" i="0" dirty="0">
                <a:solidFill>
                  <a:srgbClr val="681DA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https://www.kaggle.com/datasets/thedevastator/berlin-airbnb-ratings-how-hosts-measure-up</a:t>
            </a:r>
            <a:endParaRPr lang="en-US" sz="14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D6F77F74-5095-83E7-8D14-72445BDC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103" y="4262184"/>
            <a:ext cx="896256" cy="6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7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616B1-086A-BD83-DB39-5E050476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942290-CC30-3185-B234-D2B177A51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17" y="1745204"/>
            <a:ext cx="3670403" cy="355251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F1C5CA-A84B-37F7-B5A8-69BF7EA9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456CF3-F5CD-C105-5435-C54B583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5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C35A5D-CA88-FAAE-B8E5-DB24DD09C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24" y="1708482"/>
            <a:ext cx="7460604" cy="370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8C81DBB-5525-696E-EA05-F0B503900290}"/>
              </a:ext>
            </a:extLst>
          </p:cNvPr>
          <p:cNvSpPr txBox="1"/>
          <p:nvPr/>
        </p:nvSpPr>
        <p:spPr>
          <a:xfrm>
            <a:off x="580572" y="5273034"/>
            <a:ext cx="218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Mean: 244€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2AC6B8-498E-5DA8-7E57-9E6475C800D1}"/>
              </a:ext>
            </a:extLst>
          </p:cNvPr>
          <p:cNvSpPr txBox="1"/>
          <p:nvPr/>
        </p:nvSpPr>
        <p:spPr>
          <a:xfrm>
            <a:off x="4376743" y="5273034"/>
            <a:ext cx="218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Mean: 2.8 </a:t>
            </a:r>
            <a:r>
              <a:rPr lang="de-DE" dirty="0" err="1"/>
              <a:t>persons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DF76F4-767E-0877-4178-DA8D2FA9FD61}"/>
              </a:ext>
            </a:extLst>
          </p:cNvPr>
          <p:cNvSpPr txBox="1"/>
          <p:nvPr/>
        </p:nvSpPr>
        <p:spPr>
          <a:xfrm>
            <a:off x="8172914" y="5273034"/>
            <a:ext cx="24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Mean: 1.07 </a:t>
            </a:r>
            <a:r>
              <a:rPr lang="de-DE" dirty="0" err="1"/>
              <a:t>Bedrooms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FEBE5-B7E9-A10C-406C-6441C00A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DC103-A4F0-26E6-32D3-BBAD266E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82C816-C814-93A5-81EC-56448AF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BBE6DF93-2332-D6F8-E488-C6BC021B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68026"/>
              </p:ext>
            </p:extLst>
          </p:nvPr>
        </p:nvGraphicFramePr>
        <p:xfrm>
          <a:off x="838200" y="1835830"/>
          <a:ext cx="9539515" cy="2291080"/>
        </p:xfrm>
        <a:graphic>
          <a:graphicData uri="http://schemas.openxmlformats.org/drawingml/2006/table">
            <a:tbl>
              <a:tblPr bandRow="1">
                <a:tableStyleId>{5202B0CA-FC54-4496-8BCA-5EF66A818D29}</a:tableStyleId>
              </a:tblPr>
              <a:tblGrid>
                <a:gridCol w="1907903">
                  <a:extLst>
                    <a:ext uri="{9D8B030D-6E8A-4147-A177-3AD203B41FA5}">
                      <a16:colId xmlns:a16="http://schemas.microsoft.com/office/drawing/2014/main" val="1218425119"/>
                    </a:ext>
                  </a:extLst>
                </a:gridCol>
                <a:gridCol w="1907903">
                  <a:extLst>
                    <a:ext uri="{9D8B030D-6E8A-4147-A177-3AD203B41FA5}">
                      <a16:colId xmlns:a16="http://schemas.microsoft.com/office/drawing/2014/main" val="3288712426"/>
                    </a:ext>
                  </a:extLst>
                </a:gridCol>
                <a:gridCol w="1907903">
                  <a:extLst>
                    <a:ext uri="{9D8B030D-6E8A-4147-A177-3AD203B41FA5}">
                      <a16:colId xmlns:a16="http://schemas.microsoft.com/office/drawing/2014/main" val="2687105349"/>
                    </a:ext>
                  </a:extLst>
                </a:gridCol>
                <a:gridCol w="1907903">
                  <a:extLst>
                    <a:ext uri="{9D8B030D-6E8A-4147-A177-3AD203B41FA5}">
                      <a16:colId xmlns:a16="http://schemas.microsoft.com/office/drawing/2014/main" val="1379087269"/>
                    </a:ext>
                  </a:extLst>
                </a:gridCol>
                <a:gridCol w="1907903">
                  <a:extLst>
                    <a:ext uri="{9D8B030D-6E8A-4147-A177-3AD203B41FA5}">
                      <a16:colId xmlns:a16="http://schemas.microsoft.com/office/drawing/2014/main" val="311767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realSum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room_type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room_shared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room_private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person_capacity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1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host_is_superhost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multi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cleanliness_rating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guest_satisfaction_overall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9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metro_dist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attr_index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attr_index_norm</a:t>
                      </a:r>
                      <a:endParaRPr kumimoji="0" lang="en-US" altLang="en-US" sz="18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rest_index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rest_index_norm</a:t>
                      </a:r>
                      <a:endParaRPr kumimoji="0" lang="en-US" altLang="en-US" sz="18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Weekday_Weekend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87029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51CE6122-8451-815C-8111-7B45FD398A60}"/>
              </a:ext>
            </a:extLst>
          </p:cNvPr>
          <p:cNvSpPr txBox="1"/>
          <p:nvPr/>
        </p:nvSpPr>
        <p:spPr>
          <a:xfrm>
            <a:off x="838200" y="1506022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Variables: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C7265-AD3A-B966-4A97-1FCEDAB5DFD7}"/>
              </a:ext>
            </a:extLst>
          </p:cNvPr>
          <p:cNvSpPr txBox="1"/>
          <p:nvPr/>
        </p:nvSpPr>
        <p:spPr>
          <a:xfrm>
            <a:off x="804567" y="4488708"/>
            <a:ext cx="573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Which</a:t>
            </a:r>
            <a:r>
              <a:rPr lang="de-DE" b="1" dirty="0"/>
              <a:t> variables </a:t>
            </a:r>
            <a:r>
              <a:rPr lang="de-DE" b="1" dirty="0" err="1"/>
              <a:t>are</a:t>
            </a:r>
            <a:r>
              <a:rPr lang="de-DE" b="1" dirty="0"/>
              <a:t> relevant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price</a:t>
            </a:r>
            <a:r>
              <a:rPr lang="de-DE" b="1" dirty="0"/>
              <a:t> </a:t>
            </a:r>
            <a:r>
              <a:rPr lang="de-DE" b="1" dirty="0" err="1"/>
              <a:t>determination</a:t>
            </a:r>
            <a:r>
              <a:rPr lang="de-DE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24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7FF79-D973-FD84-F292-B75C1931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analysis</a:t>
            </a:r>
            <a:r>
              <a:rPr lang="de-DE" dirty="0"/>
              <a:t> – Weekend </a:t>
            </a:r>
            <a:r>
              <a:rPr lang="de-DE" dirty="0" err="1"/>
              <a:t>influence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21A94A-FD77-270E-2AB4-932CD740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16.07.2024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CA216E-2113-EEFA-ECBC-ABCE4A83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1A691-567C-150D-20A4-982DA7CDF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5"/>
          <a:stretch/>
        </p:blipFill>
        <p:spPr bwMode="auto">
          <a:xfrm>
            <a:off x="4817211" y="1690688"/>
            <a:ext cx="5840553" cy="408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C85904A-1F53-B52A-EE71-1E1E11A5EE3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51%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  <a:p>
            <a:endParaRPr lang="de-DE" dirty="0"/>
          </a:p>
          <a:p>
            <a:r>
              <a:rPr lang="de-DE" dirty="0"/>
              <a:t>36%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Mean: 12€</a:t>
            </a:r>
          </a:p>
          <a:p>
            <a:r>
              <a:rPr lang="de-DE" dirty="0"/>
              <a:t>Mean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: 40€</a:t>
            </a:r>
            <a:endParaRPr lang="en-US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B4BE017-3171-BB50-6006-C3F417CD4C85}"/>
              </a:ext>
            </a:extLst>
          </p:cNvPr>
          <p:cNvSpPr/>
          <p:nvPr/>
        </p:nvSpPr>
        <p:spPr>
          <a:xfrm rot="18877311">
            <a:off x="739954" y="2905252"/>
            <a:ext cx="434405" cy="362993"/>
          </a:xfrm>
          <a:prstGeom prst="rightArrow">
            <a:avLst/>
          </a:prstGeom>
          <a:solidFill>
            <a:srgbClr val="84B818"/>
          </a:solidFill>
          <a:ln>
            <a:solidFill>
              <a:srgbClr val="84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233AB2B-9BE5-DE49-8B43-42E03C672A49}"/>
              </a:ext>
            </a:extLst>
          </p:cNvPr>
          <p:cNvSpPr/>
          <p:nvPr/>
        </p:nvSpPr>
        <p:spPr>
          <a:xfrm>
            <a:off x="620997" y="1825625"/>
            <a:ext cx="434405" cy="362993"/>
          </a:xfrm>
          <a:prstGeom prst="rightArrow">
            <a:avLst/>
          </a:prstGeom>
          <a:solidFill>
            <a:srgbClr val="84B818"/>
          </a:solidFill>
          <a:ln>
            <a:solidFill>
              <a:srgbClr val="84B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634E58CE-8F67-9814-02B1-A325771E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26" y="2497136"/>
            <a:ext cx="3687096" cy="36374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722730-7D86-265A-C055-F74E990B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analysis</a:t>
            </a:r>
            <a:r>
              <a:rPr lang="de-DE" dirty="0"/>
              <a:t> – </a:t>
            </a:r>
            <a:r>
              <a:rPr lang="de-DE" dirty="0" err="1"/>
              <a:t>Corrolation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61F73-C09C-9989-1AA9-B0D6E8F3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C8AE5-B61E-68FE-FE99-1DAE3CB6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E9C8F2-8368-A78E-D6A5-4192052ED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04" b="-19792"/>
          <a:stretch/>
        </p:blipFill>
        <p:spPr>
          <a:xfrm>
            <a:off x="292512" y="1870075"/>
            <a:ext cx="7730613" cy="3651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8B479E-EC9C-6CE6-564B-B58937FE6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6" r="4991"/>
          <a:stretch/>
        </p:blipFill>
        <p:spPr>
          <a:xfrm>
            <a:off x="1597439" y="2174875"/>
            <a:ext cx="6425686" cy="23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0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634E58CE-8F67-9814-02B1-A325771E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26" y="2497136"/>
            <a:ext cx="3687096" cy="36374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722730-7D86-265A-C055-F74E990B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analysis</a:t>
            </a:r>
            <a:r>
              <a:rPr lang="de-DE" dirty="0"/>
              <a:t> – </a:t>
            </a:r>
            <a:r>
              <a:rPr lang="de-DE" dirty="0" err="1"/>
              <a:t>Corrolation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61F73-C09C-9989-1AA9-B0D6E8F3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1C8AE5-B61E-68FE-FE99-1DAE3CB6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1AB4-E90D-4B0F-B938-ABAC1FD7A6F9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E9C8F2-8368-A78E-D6A5-4192052ED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04" b="-19792"/>
          <a:stretch/>
        </p:blipFill>
        <p:spPr>
          <a:xfrm>
            <a:off x="292512" y="1870075"/>
            <a:ext cx="7730613" cy="3651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F8B479E-EC9C-6CE6-564B-B58937FE6F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6" r="4991"/>
          <a:stretch/>
        </p:blipFill>
        <p:spPr>
          <a:xfrm>
            <a:off x="1597439" y="2174875"/>
            <a:ext cx="6425686" cy="2312969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849A577-D4E0-AB13-9487-8EC51482C4D1}"/>
              </a:ext>
            </a:extLst>
          </p:cNvPr>
          <p:cNvCxnSpPr>
            <a:cxnSpLocks/>
          </p:cNvCxnSpPr>
          <p:nvPr/>
        </p:nvCxnSpPr>
        <p:spPr>
          <a:xfrm>
            <a:off x="2104572" y="2370156"/>
            <a:ext cx="0" cy="1490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3D7981F-C826-590D-5A04-B88F4112577F}"/>
              </a:ext>
            </a:extLst>
          </p:cNvPr>
          <p:cNvCxnSpPr>
            <a:cxnSpLocks/>
          </p:cNvCxnSpPr>
          <p:nvPr/>
        </p:nvCxnSpPr>
        <p:spPr>
          <a:xfrm>
            <a:off x="2489201" y="2370156"/>
            <a:ext cx="0" cy="2117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8DF2216-5568-35DD-67FD-9197CACDD515}"/>
              </a:ext>
            </a:extLst>
          </p:cNvPr>
          <p:cNvCxnSpPr>
            <a:cxnSpLocks/>
          </p:cNvCxnSpPr>
          <p:nvPr/>
        </p:nvCxnSpPr>
        <p:spPr>
          <a:xfrm>
            <a:off x="4020458" y="2355642"/>
            <a:ext cx="0" cy="924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7F4E291-55E1-BBEE-D29D-DD01B7939C33}"/>
              </a:ext>
            </a:extLst>
          </p:cNvPr>
          <p:cNvCxnSpPr>
            <a:cxnSpLocks/>
          </p:cNvCxnSpPr>
          <p:nvPr/>
        </p:nvCxnSpPr>
        <p:spPr>
          <a:xfrm>
            <a:off x="4782458" y="2370156"/>
            <a:ext cx="0" cy="924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B3AA51F-B4CA-4DC4-05F3-137A41C4A213}"/>
              </a:ext>
            </a:extLst>
          </p:cNvPr>
          <p:cNvCxnSpPr>
            <a:cxnSpLocks/>
          </p:cNvCxnSpPr>
          <p:nvPr/>
        </p:nvCxnSpPr>
        <p:spPr>
          <a:xfrm>
            <a:off x="5167086" y="2370156"/>
            <a:ext cx="0" cy="1490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21C9963-06A6-B49D-8831-25E6E1F10BA1}"/>
              </a:ext>
            </a:extLst>
          </p:cNvPr>
          <p:cNvCxnSpPr>
            <a:cxnSpLocks/>
          </p:cNvCxnSpPr>
          <p:nvPr/>
        </p:nvCxnSpPr>
        <p:spPr>
          <a:xfrm>
            <a:off x="4419600" y="2355642"/>
            <a:ext cx="0" cy="1490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1FA1389-EBB9-A09B-86F9-28DC1E6FD331}"/>
              </a:ext>
            </a:extLst>
          </p:cNvPr>
          <p:cNvCxnSpPr>
            <a:cxnSpLocks/>
          </p:cNvCxnSpPr>
          <p:nvPr/>
        </p:nvCxnSpPr>
        <p:spPr>
          <a:xfrm flipH="1">
            <a:off x="1016868" y="5392058"/>
            <a:ext cx="580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9E282F9-DD7F-37CF-A31E-796AB9C92C66}"/>
              </a:ext>
            </a:extLst>
          </p:cNvPr>
          <p:cNvSpPr txBox="1"/>
          <p:nvPr/>
        </p:nvSpPr>
        <p:spPr>
          <a:xfrm>
            <a:off x="1597439" y="5237431"/>
            <a:ext cx="34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accesible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Breitbild</PresentationFormat>
  <Paragraphs>128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AirBnB price determination model</vt:lpstr>
      <vt:lpstr>Agenda</vt:lpstr>
      <vt:lpstr>Introduction</vt:lpstr>
      <vt:lpstr>Our dataset</vt:lpstr>
      <vt:lpstr>Our dataset</vt:lpstr>
      <vt:lpstr>Our dataset</vt:lpstr>
      <vt:lpstr>Data analysis – Weekend influence</vt:lpstr>
      <vt:lpstr>Data analysis – Corrolation</vt:lpstr>
      <vt:lpstr>Data analysis – Corrolation</vt:lpstr>
      <vt:lpstr>Price determination model</vt:lpstr>
      <vt:lpstr>Price determination model – Random Forest</vt:lpstr>
      <vt:lpstr>Price determination model – Prediction</vt:lpstr>
      <vt:lpstr>Future work and current limitations: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Wagener</dc:creator>
  <cp:lastModifiedBy>Leon Wagener</cp:lastModifiedBy>
  <cp:revision>9</cp:revision>
  <dcterms:created xsi:type="dcterms:W3CDTF">2024-07-13T10:25:58Z</dcterms:created>
  <dcterms:modified xsi:type="dcterms:W3CDTF">2024-07-14T13:15:03Z</dcterms:modified>
</cp:coreProperties>
</file>