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3" r:id="rId3"/>
    <p:sldId id="274" r:id="rId4"/>
    <p:sldId id="289" r:id="rId5"/>
    <p:sldId id="283" r:id="rId6"/>
    <p:sldId id="275" r:id="rId7"/>
    <p:sldId id="338" r:id="rId8"/>
    <p:sldId id="344" r:id="rId9"/>
    <p:sldId id="345" r:id="rId10"/>
    <p:sldId id="348" r:id="rId11"/>
    <p:sldId id="294" r:id="rId12"/>
    <p:sldId id="315" r:id="rId13"/>
    <p:sldId id="329" r:id="rId14"/>
    <p:sldId id="323" r:id="rId15"/>
    <p:sldId id="346" r:id="rId16"/>
    <p:sldId id="324" r:id="rId17"/>
    <p:sldId id="325" r:id="rId18"/>
    <p:sldId id="316" r:id="rId19"/>
    <p:sldId id="326" r:id="rId20"/>
    <p:sldId id="327" r:id="rId21"/>
    <p:sldId id="295" r:id="rId22"/>
    <p:sldId id="297" r:id="rId23"/>
    <p:sldId id="307" r:id="rId24"/>
    <p:sldId id="309" r:id="rId25"/>
    <p:sldId id="308" r:id="rId26"/>
    <p:sldId id="296" r:id="rId27"/>
    <p:sldId id="357" r:id="rId28"/>
    <p:sldId id="351" r:id="rId29"/>
    <p:sldId id="347" r:id="rId30"/>
    <p:sldId id="298" r:id="rId31"/>
    <p:sldId id="354" r:id="rId32"/>
    <p:sldId id="355" r:id="rId33"/>
    <p:sldId id="331" r:id="rId34"/>
    <p:sldId id="287" r:id="rId35"/>
    <p:sldId id="356" r:id="rId36"/>
    <p:sldId id="349" r:id="rId37"/>
    <p:sldId id="310" r:id="rId38"/>
  </p:sldIdLst>
  <p:sldSz cx="9144000" cy="6858000" type="screen4x3"/>
  <p:notesSz cx="9874250" cy="6797675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rgbClr val="990000"/>
      </a:buClr>
      <a:buFont typeface="Wingdings" pitchFamily="2" charset="2"/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990000"/>
      </a:buClr>
      <a:buFont typeface="Wingdings" pitchFamily="2" charset="2"/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990000"/>
      </a:buClr>
      <a:buFont typeface="Wingdings" pitchFamily="2" charset="2"/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990000"/>
      </a:buClr>
      <a:buFont typeface="Wingdings" pitchFamily="2" charset="2"/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990000"/>
      </a:buClr>
      <a:buFont typeface="Wingdings" pitchFamily="2" charset="2"/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1200" b="1" kern="1200">
        <a:solidFill>
          <a:srgbClr val="000099"/>
        </a:solidFill>
        <a:latin typeface="Palatino Linotype" pitchFamily="18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B5D083-4CED-4B8D-9DF9-C7B201137FAA}">
          <p14:sldIdLst>
            <p14:sldId id="272"/>
            <p14:sldId id="273"/>
            <p14:sldId id="274"/>
            <p14:sldId id="289"/>
            <p14:sldId id="283"/>
            <p14:sldId id="275"/>
            <p14:sldId id="338"/>
            <p14:sldId id="344"/>
            <p14:sldId id="345"/>
            <p14:sldId id="348"/>
            <p14:sldId id="294"/>
            <p14:sldId id="315"/>
            <p14:sldId id="329"/>
            <p14:sldId id="323"/>
            <p14:sldId id="346"/>
            <p14:sldId id="324"/>
            <p14:sldId id="325"/>
            <p14:sldId id="316"/>
            <p14:sldId id="326"/>
            <p14:sldId id="327"/>
            <p14:sldId id="295"/>
            <p14:sldId id="297"/>
            <p14:sldId id="307"/>
            <p14:sldId id="309"/>
            <p14:sldId id="308"/>
            <p14:sldId id="296"/>
            <p14:sldId id="357"/>
            <p14:sldId id="351"/>
            <p14:sldId id="347"/>
            <p14:sldId id="298"/>
            <p14:sldId id="354"/>
            <p14:sldId id="355"/>
            <p14:sldId id="331"/>
            <p14:sldId id="287"/>
            <p14:sldId id="356"/>
            <p14:sldId id="34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" initials="" lastIdx="1" clrIdx="0"/>
  <p:cmAuthor id="1" name="moist" initials="" lastIdx="1" clrIdx="1"/>
  <p:cmAuthor id="2" name="Liyan" initials="L" lastIdx="2" clrIdx="2"/>
  <p:cmAuthor id="3" name="IBM" initials="I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F0"/>
    <a:srgbClr val="000099"/>
    <a:srgbClr val="42427C"/>
    <a:srgbClr val="DDDDFF"/>
    <a:srgbClr val="7B7BE9"/>
    <a:srgbClr val="6565FF"/>
    <a:srgbClr val="993366"/>
    <a:srgbClr val="9BBB59"/>
    <a:srgbClr val="99CC00"/>
    <a:srgbClr val="DE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2702" autoAdjust="0"/>
  </p:normalViewPr>
  <p:slideViewPr>
    <p:cSldViewPr>
      <p:cViewPr varScale="1">
        <p:scale>
          <a:sx n="74" d="100"/>
          <a:sy n="74" d="100"/>
        </p:scale>
        <p:origin x="11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3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snowball_ratio!$D$37:$D$39</c:f>
              <c:strCache>
                <c:ptCount val="3"/>
                <c:pt idx="0">
                  <c:v>包含真正重复报告</c:v>
                </c:pt>
                <c:pt idx="1">
                  <c:v>不包含真正重复报告</c:v>
                </c:pt>
                <c:pt idx="2">
                  <c:v>未返回可疑重复报告</c:v>
                </c:pt>
              </c:strCache>
            </c:strRef>
          </c:cat>
          <c:val>
            <c:numRef>
              <c:f>snowball_ratio!$C$37:$C$39</c:f>
              <c:numCache>
                <c:formatCode>General</c:formatCode>
                <c:ptCount val="3"/>
                <c:pt idx="0">
                  <c:v>30</c:v>
                </c:pt>
                <c:pt idx="1">
                  <c:v>14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snowball_ratio!$D$37:$D$39</c:f>
              <c:strCache>
                <c:ptCount val="3"/>
                <c:pt idx="0">
                  <c:v>包含真正重复报告</c:v>
                </c:pt>
                <c:pt idx="1">
                  <c:v>不包含真正重复报告</c:v>
                </c:pt>
                <c:pt idx="2">
                  <c:v>未返回可疑重复报告</c:v>
                </c:pt>
              </c:strCache>
            </c:strRef>
          </c:cat>
          <c:val>
            <c:numRef>
              <c:f>snowball_ratio!$C$37:$C$38</c:f>
              <c:numCache>
                <c:formatCode>General</c:formatCode>
                <c:ptCount val="2"/>
                <c:pt idx="0">
                  <c:v>30</c:v>
                </c:pt>
                <c:pt idx="1">
                  <c:v>14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0"/>
          <c:secondPiePt val="1"/>
        </c:custSplit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 sz="1400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8454066105944649E-2"/>
          <c:y val="6.0625746965407463E-2"/>
          <c:w val="0.88079660538807236"/>
          <c:h val="0.7581327746548232"/>
        </c:manualLayout>
      </c:layout>
      <c:lineChart>
        <c:grouping val="standard"/>
        <c:varyColors val="0"/>
        <c:ser>
          <c:idx val="0"/>
          <c:order val="0"/>
          <c:tx>
            <c:strRef>
              <c:f>snowball_ns_dn10!$B$2</c:f>
              <c:strCache>
                <c:ptCount val="1"/>
                <c:pt idx="0">
                  <c:v>0.70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numRef>
              <c:f>snowball_ns_dn10!$C$2:$C$6</c:f>
              <c:numCache>
                <c:formatCode>0.0_ 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snowball_ns_dn10!$J$2:$J$6</c:f>
              <c:numCache>
                <c:formatCode>General</c:formatCode>
                <c:ptCount val="5"/>
                <c:pt idx="0">
                  <c:v>0.45283018867924529</c:v>
                </c:pt>
                <c:pt idx="1">
                  <c:v>0.56603773584905659</c:v>
                </c:pt>
                <c:pt idx="2">
                  <c:v>0.660377358490566</c:v>
                </c:pt>
                <c:pt idx="3">
                  <c:v>0.64150943396226412</c:v>
                </c:pt>
                <c:pt idx="4">
                  <c:v>0.60377358490566035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191072"/>
        <c:axId val="217191632"/>
      </c:lineChart>
      <c:catAx>
        <c:axId val="21719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1600" b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单词保留率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zh-CN"/>
          </a:p>
        </c:txPr>
        <c:crossAx val="217191632"/>
        <c:crosses val="autoZero"/>
        <c:auto val="1"/>
        <c:lblAlgn val="ctr"/>
        <c:lblOffset val="100"/>
        <c:noMultiLvlLbl val="0"/>
      </c:catAx>
      <c:valAx>
        <c:axId val="217191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1600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检测到可疑重复报告的概率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zh-CN"/>
          </a:p>
        </c:txPr>
        <c:crossAx val="21719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0.7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numRef>
              <c:f>snowball_ns_dn10!$C$2:$C$6</c:f>
              <c:numCache>
                <c:formatCode>0.0_ 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snowball_ns_dn10!$H$2:$H$6</c:f>
              <c:numCache>
                <c:formatCode>0.00_ </c:formatCode>
                <c:ptCount val="5"/>
                <c:pt idx="0">
                  <c:v>0.58333333333299997</c:v>
                </c:pt>
                <c:pt idx="1">
                  <c:v>0.6</c:v>
                </c:pt>
                <c:pt idx="2">
                  <c:v>0.6</c:v>
                </c:pt>
                <c:pt idx="3">
                  <c:v>0.52941176470600004</c:v>
                </c:pt>
                <c:pt idx="4">
                  <c:v>0.59375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193872"/>
        <c:axId val="217194432"/>
      </c:lineChart>
      <c:catAx>
        <c:axId val="21719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sz="1600" b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单词保留率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zh-CN"/>
          </a:p>
        </c:txPr>
        <c:crossAx val="217194432"/>
        <c:crosses val="autoZero"/>
        <c:auto val="1"/>
        <c:lblAlgn val="ctr"/>
        <c:lblOffset val="100"/>
        <c:noMultiLvlLbl val="0"/>
      </c:catAx>
      <c:valAx>
        <c:axId val="2171944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kumimoji="1" lang="zh-CN" altLang="zh-CN" sz="1600" b="0" i="0" u="none" strike="noStrike" cap="all" baseline="0" dirty="0" smtClean="0">
                    <a:effectLst/>
                  </a:rPr>
                  <a:t>包含真实重复报告的概率</a:t>
                </a:r>
                <a:endParaRPr lang="zh-CN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zh-CN"/>
          </a:p>
        </c:txPr>
        <c:crossAx val="21719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t" anchorCtr="0" compatLnSpc="1">
            <a:prstTxWarp prst="textNoShape">
              <a:avLst/>
            </a:prstTxWarp>
          </a:bodyPr>
          <a:lstStyle>
            <a:lvl1pPr algn="l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908" y="0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t" anchorCtr="0" compatLnSpc="1">
            <a:prstTxWarp prst="textNoShape">
              <a:avLst/>
            </a:prstTxWarp>
          </a:bodyPr>
          <a:lstStyle>
            <a:lvl1pPr algn="r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106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b" anchorCtr="0" compatLnSpc="1">
            <a:prstTxWarp prst="textNoShape">
              <a:avLst/>
            </a:prstTxWarp>
          </a:bodyPr>
          <a:lstStyle>
            <a:lvl1pPr algn="l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908" y="6457106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b" anchorCtr="0" compatLnSpc="1">
            <a:prstTxWarp prst="textNoShape">
              <a:avLst/>
            </a:prstTxWarp>
          </a:bodyPr>
          <a:lstStyle>
            <a:lvl1pPr algn="r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A157CB02-EFD2-46DA-B962-FB036C4092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13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t" anchorCtr="0" compatLnSpc="1">
            <a:prstTxWarp prst="textNoShape">
              <a:avLst/>
            </a:prstTxWarp>
          </a:bodyPr>
          <a:lstStyle>
            <a:lvl1pPr algn="l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115" y="0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t" anchorCtr="0" compatLnSpc="1">
            <a:prstTxWarp prst="textNoShape">
              <a:avLst/>
            </a:prstTxWarp>
          </a:bodyPr>
          <a:lstStyle>
            <a:lvl1pPr algn="r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5978" y="3228552"/>
            <a:ext cx="7242294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8161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b" anchorCtr="0" compatLnSpc="1">
            <a:prstTxWarp prst="textNoShape">
              <a:avLst/>
            </a:prstTxWarp>
          </a:bodyPr>
          <a:lstStyle>
            <a:lvl1pPr algn="l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115" y="6458161"/>
            <a:ext cx="4279136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7" tIns="47628" rIns="95257" bIns="47628" numCol="1" anchor="b" anchorCtr="0" compatLnSpc="1">
            <a:prstTxWarp prst="textNoShape">
              <a:avLst/>
            </a:prstTxWarp>
          </a:bodyPr>
          <a:lstStyle>
            <a:lvl1pPr algn="r" defTabSz="952759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8B080C53-08B6-472D-9A63-8F15C96D81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677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1D741-5570-4AD3-9815-B1D132C337A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7572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修改该图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4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大量的缺乏经验的用户提交了相当数量的低质量报告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00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13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74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52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53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282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80C53-08B6-472D-9A63-8F15C96D811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1357298"/>
            <a:ext cx="6248400" cy="1446550"/>
          </a:xfrm>
        </p:spPr>
        <p:txBody>
          <a:bodyPr/>
          <a:lstStyle>
            <a:lvl1pPr algn="ctr">
              <a:defRPr sz="4400" baseline="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2166" y="3429000"/>
            <a:ext cx="5019668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9" name="Picture 15"/>
          <p:cNvPicPr preferRelativeResize="0"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88"/>
            <a:ext cx="3276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4962525"/>
          </a:xfrm>
        </p:spPr>
        <p:txBody>
          <a:bodyPr/>
          <a:lstStyle>
            <a:lvl1pPr>
              <a:defRPr sz="2800" baseline="0">
                <a:latin typeface="Times New Roman" pitchFamily="18" charset="0"/>
                <a:ea typeface="楷体" pitchFamily="49" charset="-122"/>
              </a:defRPr>
            </a:lvl1pPr>
            <a:lvl2pPr>
              <a:defRPr sz="2000" baseline="0">
                <a:latin typeface="Times New Roman" pitchFamily="18" charset="0"/>
                <a:ea typeface="楷体" pitchFamily="49" charset="-122"/>
              </a:defRPr>
            </a:lvl2pPr>
            <a:lvl3pPr>
              <a:defRPr sz="1800" baseline="0">
                <a:latin typeface="Times New Roman" pitchFamily="18" charset="0"/>
                <a:ea typeface="楷体" pitchFamily="49" charset="-122"/>
              </a:defRPr>
            </a:lvl3pPr>
            <a:lvl4pPr>
              <a:defRPr sz="1800" baseline="0">
                <a:latin typeface="Times New Roman" pitchFamily="18" charset="0"/>
                <a:ea typeface="楷体" pitchFamily="49" charset="-122"/>
              </a:defRPr>
            </a:lvl4pPr>
            <a:lvl5pPr>
              <a:defRPr sz="180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38243"/>
            <a:ext cx="4143375" cy="4962525"/>
          </a:xfrm>
        </p:spPr>
        <p:txBody>
          <a:bodyPr/>
          <a:lstStyle>
            <a:lvl1pPr>
              <a:defRPr sz="2800" baseline="0">
                <a:latin typeface="Times New Roman" pitchFamily="18" charset="0"/>
                <a:ea typeface="楷体" pitchFamily="49" charset="-122"/>
              </a:defRPr>
            </a:lvl1pPr>
            <a:lvl2pPr>
              <a:defRPr sz="2000" baseline="0">
                <a:latin typeface="Times New Roman" pitchFamily="18" charset="0"/>
                <a:ea typeface="楷体" pitchFamily="49" charset="-122"/>
              </a:defRPr>
            </a:lvl2pPr>
            <a:lvl3pPr>
              <a:defRPr sz="1800" baseline="0">
                <a:latin typeface="Times New Roman" pitchFamily="18" charset="0"/>
                <a:ea typeface="楷体" pitchFamily="49" charset="-122"/>
              </a:defRPr>
            </a:lvl3pPr>
            <a:lvl4pPr>
              <a:defRPr sz="1600" baseline="0">
                <a:latin typeface="Times New Roman" pitchFamily="18" charset="0"/>
                <a:ea typeface="楷体" pitchFamily="49" charset="-122"/>
              </a:defRPr>
            </a:lvl4pPr>
            <a:lvl5pPr>
              <a:defRPr sz="1600" baseline="0">
                <a:latin typeface="Times New Roman" pitchFamily="18" charset="0"/>
                <a:ea typeface="楷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038243"/>
            <a:ext cx="4143375" cy="4962525"/>
          </a:xfrm>
        </p:spPr>
        <p:txBody>
          <a:bodyPr/>
          <a:lstStyle>
            <a:lvl1pPr>
              <a:defRPr sz="2800" baseline="0">
                <a:latin typeface="Times New Roman" pitchFamily="18" charset="0"/>
                <a:ea typeface="楷体" pitchFamily="49" charset="-122"/>
              </a:defRPr>
            </a:lvl1pPr>
            <a:lvl2pPr>
              <a:defRPr sz="2000" baseline="0">
                <a:latin typeface="Times New Roman" pitchFamily="18" charset="0"/>
                <a:ea typeface="楷体" pitchFamily="49" charset="-122"/>
              </a:defRPr>
            </a:lvl2pPr>
            <a:lvl3pPr>
              <a:defRPr sz="1800" baseline="0">
                <a:latin typeface="Times New Roman" pitchFamily="18" charset="0"/>
                <a:ea typeface="楷体" pitchFamily="49" charset="-122"/>
              </a:defRPr>
            </a:lvl3pPr>
            <a:lvl4pPr>
              <a:defRPr sz="1600" baseline="0">
                <a:latin typeface="Times New Roman" pitchFamily="18" charset="0"/>
                <a:ea typeface="楷体" pitchFamily="49" charset="-122"/>
              </a:defRPr>
            </a:lvl4pPr>
            <a:lvl5pPr>
              <a:defRPr sz="1600" baseline="0">
                <a:latin typeface="Times New Roman" pitchFamily="18" charset="0"/>
                <a:ea typeface="楷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4962525"/>
          </a:xfrm>
        </p:spPr>
        <p:txBody>
          <a:bodyPr/>
          <a:lstStyle>
            <a:lvl1pPr>
              <a:defRPr sz="2800" baseline="0">
                <a:latin typeface="Times New Roman" pitchFamily="18" charset="0"/>
                <a:ea typeface="楷体" pitchFamily="49" charset="-122"/>
              </a:defRPr>
            </a:lvl1pPr>
            <a:lvl2pPr>
              <a:defRPr sz="2000" baseline="0">
                <a:latin typeface="Times New Roman" pitchFamily="18" charset="0"/>
                <a:ea typeface="楷体" pitchFamily="49" charset="-122"/>
              </a:defRPr>
            </a:lvl2pPr>
            <a:lvl3pPr>
              <a:defRPr sz="1800" baseline="0">
                <a:latin typeface="Times New Roman" pitchFamily="18" charset="0"/>
                <a:ea typeface="楷体" pitchFamily="49" charset="-122"/>
              </a:defRPr>
            </a:lvl3pPr>
            <a:lvl4pPr>
              <a:defRPr sz="1800" baseline="0">
                <a:latin typeface="Times New Roman" pitchFamily="18" charset="0"/>
                <a:ea typeface="楷体" pitchFamily="49" charset="-122"/>
              </a:defRPr>
            </a:lvl4pPr>
            <a:lvl5pPr>
              <a:defRPr sz="180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9" name="Picture 19"/>
          <p:cNvPicPr preferRelativeResize="0"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276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00338" y="73006"/>
            <a:ext cx="640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38243"/>
            <a:ext cx="84391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1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r" rtl="0" fontAlgn="base">
        <a:spcBef>
          <a:spcPct val="0"/>
        </a:spcBef>
        <a:spcAft>
          <a:spcPct val="0"/>
        </a:spcAft>
        <a:defRPr kumimoji="1" sz="3600" b="1" baseline="0">
          <a:solidFill>
            <a:srgbClr val="A50021"/>
          </a:solidFill>
          <a:latin typeface="Times New Roman" pitchFamily="18" charset="0"/>
          <a:ea typeface="隶书" pitchFamily="49" charset="-122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 b="1">
          <a:solidFill>
            <a:srgbClr val="0033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 baseline="0">
          <a:solidFill>
            <a:srgbClr val="000099"/>
          </a:solidFill>
          <a:latin typeface="Times New Roman" pitchFamily="18" charset="0"/>
          <a:ea typeface="楷体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 baseline="0">
          <a:solidFill>
            <a:schemeClr val="tx1"/>
          </a:solidFill>
          <a:latin typeface="Times New Roman" pitchFamily="18" charset="0"/>
          <a:ea typeface="楷体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1800" b="1" baseline="0">
          <a:solidFill>
            <a:schemeClr val="tx1"/>
          </a:solidFill>
          <a:latin typeface="Times New Roman" pitchFamily="18" charset="0"/>
          <a:ea typeface="楷体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1800" b="1" baseline="0">
          <a:solidFill>
            <a:schemeClr val="tx1"/>
          </a:solidFill>
          <a:latin typeface="Times New Roman" pitchFamily="18" charset="0"/>
          <a:ea typeface="楷体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1800" b="1" baseline="0">
          <a:solidFill>
            <a:schemeClr val="tx1"/>
          </a:solidFill>
          <a:latin typeface="Times New Roman" pitchFamily="18" charset="0"/>
          <a:ea typeface="楷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__1.vsd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1673513"/>
            <a:ext cx="9135935" cy="1323439"/>
          </a:xfrm>
        </p:spPr>
        <p:txBody>
          <a:bodyPr/>
          <a:lstStyle/>
          <a:p>
            <a:r>
              <a:rPr lang="zh-CN" altLang="en-US" sz="4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基于相似检测的交互式缺陷报告工具的设计与实现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4389449" cy="1687738"/>
          </a:xfrm>
        </p:spPr>
        <p:txBody>
          <a:bodyPr/>
          <a:lstStyle/>
          <a:p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姓名：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谢佳亮</a:t>
            </a:r>
            <a:endParaRPr lang="zh-CN" altLang="en-US" sz="2400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学号：</a:t>
            </a:r>
            <a:r>
              <a:rPr lang="en-US" altLang="zh-CN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1101213952</a:t>
            </a:r>
            <a:endParaRPr lang="zh-CN" altLang="en-US" sz="2400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指导老师：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周明</a:t>
            </a:r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辉 副教授</a:t>
            </a:r>
            <a:endParaRPr lang="en-US" altLang="zh-CN" sz="2400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8158" y="5941979"/>
            <a:ext cx="410768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Times New Roman" pitchFamily="18" charset="0"/>
                <a:ea typeface="楷体" pitchFamily="49" charset="-122"/>
              </a:rPr>
              <a:t>北京大学信息科学技术学院软件研究所</a:t>
            </a:r>
            <a:endParaRPr lang="en-US" altLang="zh-CN" sz="1800" b="0" dirty="0" smtClean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1800" b="0" dirty="0" smtClean="0">
                <a:latin typeface="Times New Roman" pitchFamily="18" charset="0"/>
                <a:ea typeface="楷体" pitchFamily="49" charset="-122"/>
              </a:rPr>
              <a:t>2014</a:t>
            </a:r>
            <a:r>
              <a:rPr lang="zh-CN" altLang="en-US" sz="1800" b="0" dirty="0" smtClean="0">
                <a:latin typeface="Times New Roman" pitchFamily="18" charset="0"/>
                <a:ea typeface="楷体" pitchFamily="49" charset="-122"/>
              </a:rPr>
              <a:t>年</a:t>
            </a:r>
            <a:r>
              <a:rPr lang="en-US" altLang="zh-CN" sz="1800" b="0" dirty="0" smtClean="0">
                <a:latin typeface="Times New Roman" pitchFamily="18" charset="0"/>
                <a:ea typeface="楷体" pitchFamily="49" charset="-122"/>
              </a:rPr>
              <a:t>5</a:t>
            </a:r>
            <a:r>
              <a:rPr lang="zh-CN" altLang="en-US" sz="1800" b="0" dirty="0" smtClean="0">
                <a:latin typeface="Times New Roman" pitchFamily="18" charset="0"/>
                <a:ea typeface="楷体" pitchFamily="49" charset="-122"/>
              </a:rPr>
              <a:t>月</a:t>
            </a:r>
            <a:endParaRPr lang="zh-CN" altLang="en-US" sz="1800" b="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854267" y="0"/>
            <a:ext cx="3281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北京大学硕士学位论文报告</a:t>
            </a:r>
            <a:endParaRPr lang="zh-CN" altLang="en-US" sz="2000" b="0" dirty="0">
              <a:solidFill>
                <a:srgbClr val="A5002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Tm="996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本文工作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4"/>
            <a:ext cx="8439150" cy="2668663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为了指导报告者补充报告信息、发现重复报告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设计实现了一种</a:t>
            </a:r>
            <a:r>
              <a:rPr lang="zh-CN" altLang="en-US" sz="2400" b="0" dirty="0">
                <a:latin typeface="楷体" panose="02010609060101010101" pitchFamily="49" charset="-122"/>
              </a:rPr>
              <a:t>基于相似检测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的</a:t>
            </a:r>
            <a:r>
              <a:rPr lang="zh-CN" altLang="en-US" sz="2400" b="0" dirty="0">
                <a:latin typeface="楷体" panose="02010609060101010101" pitchFamily="49" charset="-122"/>
              </a:rPr>
              <a:t>交互式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报告工具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以挖掘项目的历史报告为基础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使用交互的方式指导报告者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>
                <a:latin typeface="楷体" panose="02010609060101010101" pitchFamily="49" charset="-122"/>
              </a:rPr>
              <a:t>给出</a:t>
            </a:r>
            <a:r>
              <a:rPr lang="zh-CN" altLang="en-US" b="0" dirty="0" smtClean="0">
                <a:latin typeface="楷体" panose="02010609060101010101" pitchFamily="49" charset="-122"/>
              </a:rPr>
              <a:t>“关键词”，报告者根据关键词补充报告的描述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提示报告者可疑的重复报告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</a:rPr>
              <a:t>确认</a:t>
            </a:r>
            <a:r>
              <a:rPr lang="zh-CN" altLang="en-US" dirty="0" smtClean="0">
                <a:latin typeface="楷体" panose="02010609060101010101" pitchFamily="49" charset="-122"/>
              </a:rPr>
              <a:t>重复报告</a:t>
            </a:r>
            <a:r>
              <a:rPr lang="zh-CN" altLang="en-US" b="0" dirty="0" smtClean="0">
                <a:latin typeface="楷体" panose="02010609060101010101" pitchFamily="49" charset="-122"/>
              </a:rPr>
              <a:t>，或</a:t>
            </a:r>
            <a:r>
              <a:rPr lang="zh-CN" altLang="en-US" dirty="0" smtClean="0">
                <a:latin typeface="楷体" panose="02010609060101010101" pitchFamily="49" charset="-122"/>
              </a:rPr>
              <a:t>不存在相似报告</a:t>
            </a:r>
            <a:r>
              <a:rPr lang="zh-CN" altLang="en-US" b="0" dirty="0" smtClean="0">
                <a:latin typeface="楷体" panose="02010609060101010101" pitchFamily="49" charset="-122"/>
              </a:rPr>
              <a:t>时，交互结束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7" y="4153770"/>
            <a:ext cx="416730" cy="50405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100872" y="464783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报告者</a:t>
            </a:r>
            <a:endParaRPr lang="zh-CN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570187" y="4153607"/>
            <a:ext cx="1386859" cy="32409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检测相似报告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4473298" y="5088134"/>
            <a:ext cx="1575120" cy="32400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</a:p>
        </p:txBody>
      </p:sp>
      <p:cxnSp>
        <p:nvCxnSpPr>
          <p:cNvPr id="44" name="直接箭头连接符 43"/>
          <p:cNvCxnSpPr>
            <a:stCxn id="40" idx="2"/>
            <a:endCxn id="41" idx="0"/>
          </p:cNvCxnSpPr>
          <p:nvPr/>
        </p:nvCxnSpPr>
        <p:spPr bwMode="auto">
          <a:xfrm flipH="1">
            <a:off x="5260858" y="4477705"/>
            <a:ext cx="2759" cy="610429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肘形连接符 45"/>
          <p:cNvCxnSpPr>
            <a:stCxn id="41" idx="1"/>
            <a:endCxn id="38" idx="2"/>
          </p:cNvCxnSpPr>
          <p:nvPr/>
        </p:nvCxnSpPr>
        <p:spPr bwMode="auto">
          <a:xfrm rot="10800000">
            <a:off x="1640932" y="4986392"/>
            <a:ext cx="2832366" cy="263742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肘形连接符 46"/>
          <p:cNvCxnSpPr>
            <a:stCxn id="37" idx="0"/>
            <a:endCxn id="40" idx="0"/>
          </p:cNvCxnSpPr>
          <p:nvPr/>
        </p:nvCxnSpPr>
        <p:spPr bwMode="auto">
          <a:xfrm rot="5400000" flipH="1" flipV="1">
            <a:off x="3452193" y="2342347"/>
            <a:ext cx="163" cy="3622685"/>
          </a:xfrm>
          <a:prstGeom prst="bentConnector3">
            <a:avLst>
              <a:gd name="adj1" fmla="val 140345399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5120603" y="4488461"/>
            <a:ext cx="150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54647" y="3918689"/>
            <a:ext cx="122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缺陷报告</a:t>
            </a:r>
            <a:endParaRPr lang="zh-CN" altLang="en-US" sz="1400" b="0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38701" y="4928162"/>
            <a:ext cx="1895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存在大量相似报告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228340" y="5917075"/>
            <a:ext cx="2065036" cy="343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确定可疑的重复报告</a:t>
            </a:r>
          </a:p>
        </p:txBody>
      </p:sp>
      <p:cxnSp>
        <p:nvCxnSpPr>
          <p:cNvPr id="52" name="直接箭头连接符 51"/>
          <p:cNvCxnSpPr>
            <a:stCxn id="41" idx="2"/>
            <a:endCxn id="51" idx="0"/>
          </p:cNvCxnSpPr>
          <p:nvPr/>
        </p:nvCxnSpPr>
        <p:spPr bwMode="auto">
          <a:xfrm>
            <a:off x="5260858" y="5412134"/>
            <a:ext cx="0" cy="50494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肘形连接符 52"/>
          <p:cNvCxnSpPr>
            <a:stCxn id="51" idx="1"/>
            <a:endCxn id="38" idx="2"/>
          </p:cNvCxnSpPr>
          <p:nvPr/>
        </p:nvCxnSpPr>
        <p:spPr bwMode="auto">
          <a:xfrm rot="10800000">
            <a:off x="1640932" y="4986393"/>
            <a:ext cx="2587408" cy="1102277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文本框 54"/>
          <p:cNvSpPr txBox="1"/>
          <p:nvPr/>
        </p:nvSpPr>
        <p:spPr>
          <a:xfrm>
            <a:off x="2544864" y="5256047"/>
            <a:ext cx="1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  <a:endParaRPr lang="zh-CN" altLang="en-US" sz="1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34250" y="6088669"/>
            <a:ext cx="258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“关键词”、可疑的重复报告</a:t>
            </a:r>
            <a:endParaRPr lang="zh-CN" altLang="en-US" sz="1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09088" y="5455157"/>
            <a:ext cx="185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存在少量相似报告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016603" y="4636531"/>
            <a:ext cx="164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缺陷追踪系统</a:t>
            </a:r>
            <a:endParaRPr lang="zh-CN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087" y="3861048"/>
            <a:ext cx="565283" cy="766993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5854098" y="3999560"/>
            <a:ext cx="166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0" dirty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7" name="直接箭头连接符 116"/>
          <p:cNvCxnSpPr>
            <a:stCxn id="40" idx="3"/>
          </p:cNvCxnSpPr>
          <p:nvPr/>
        </p:nvCxnSpPr>
        <p:spPr bwMode="auto">
          <a:xfrm>
            <a:off x="5957046" y="4315656"/>
            <a:ext cx="1565643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2963012" y="4210942"/>
            <a:ext cx="920882" cy="32409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77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9"/>
    </mc:Choice>
    <mc:Fallback>
      <p:transition spd="slow" advTm="510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3200" b="0" dirty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>
                <a:latin typeface="Calibri Light" panose="020F030202020403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352606" cy="3038829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难点与挑战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</a:rPr>
              <a:t>如何对报告信息进行建模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为了检测相似报告并计算“关键词”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需要对概要、</a:t>
            </a:r>
            <a:r>
              <a:rPr lang="zh-CN" altLang="en-US" b="0" dirty="0">
                <a:latin typeface="楷体" panose="02010609060101010101" pitchFamily="49" charset="-122"/>
              </a:rPr>
              <a:t>详细</a:t>
            </a:r>
            <a:r>
              <a:rPr lang="zh-CN" altLang="en-US" b="0" dirty="0" smtClean="0">
                <a:latin typeface="楷体" panose="02010609060101010101" pitchFamily="49" charset="-122"/>
              </a:rPr>
              <a:t>描述、堆栈等信息采用不同方式建模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</a:rPr>
              <a:t>如何检测相似报告及重复报告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需要计算各部分信息的相似度，并计算报告间</a:t>
            </a:r>
            <a:r>
              <a:rPr lang="zh-CN" altLang="en-US" b="0" dirty="0">
                <a:latin typeface="楷体" panose="02010609060101010101" pitchFamily="49" charset="-122"/>
              </a:rPr>
              <a:t>的综合相似度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</a:rPr>
              <a:t>如何生成“关键词”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“关键字”既应指向重要的信息，又应易于理解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83" y="4426684"/>
            <a:ext cx="416730" cy="504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3588" y="49207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报告者</a:t>
            </a:r>
            <a:endParaRPr lang="zh-CN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332903" y="4426521"/>
            <a:ext cx="1386859" cy="32409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检测相似报告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236014" y="5361048"/>
            <a:ext cx="1575120" cy="32400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 bwMode="auto">
          <a:xfrm flipH="1">
            <a:off x="5023574" y="4750619"/>
            <a:ext cx="2759" cy="610429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肘形连接符 8"/>
          <p:cNvCxnSpPr>
            <a:stCxn id="7" idx="1"/>
            <a:endCxn id="5" idx="2"/>
          </p:cNvCxnSpPr>
          <p:nvPr/>
        </p:nvCxnSpPr>
        <p:spPr bwMode="auto">
          <a:xfrm rot="10800000">
            <a:off x="1403648" y="5259306"/>
            <a:ext cx="2832366" cy="263742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肘形连接符 9"/>
          <p:cNvCxnSpPr>
            <a:stCxn id="4" idx="0"/>
            <a:endCxn id="6" idx="0"/>
          </p:cNvCxnSpPr>
          <p:nvPr/>
        </p:nvCxnSpPr>
        <p:spPr bwMode="auto">
          <a:xfrm rot="5400000" flipH="1" flipV="1">
            <a:off x="3214909" y="2615261"/>
            <a:ext cx="163" cy="3622685"/>
          </a:xfrm>
          <a:prstGeom prst="bentConnector3">
            <a:avLst>
              <a:gd name="adj1" fmla="val 140345399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4883319" y="4761375"/>
            <a:ext cx="150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17363" y="4191603"/>
            <a:ext cx="122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缺陷报告</a:t>
            </a:r>
            <a:endParaRPr lang="zh-CN" altLang="en-US" sz="1400" b="0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1417" y="5201076"/>
            <a:ext cx="1895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存在大量相似报告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91056" y="6189989"/>
            <a:ext cx="2065036" cy="343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确定可疑的重复报告</a:t>
            </a:r>
          </a:p>
        </p:txBody>
      </p:sp>
      <p:cxnSp>
        <p:nvCxnSpPr>
          <p:cNvPr id="15" name="直接箭头连接符 14"/>
          <p:cNvCxnSpPr>
            <a:stCxn id="7" idx="2"/>
            <a:endCxn id="14" idx="0"/>
          </p:cNvCxnSpPr>
          <p:nvPr/>
        </p:nvCxnSpPr>
        <p:spPr bwMode="auto">
          <a:xfrm>
            <a:off x="5023574" y="5685048"/>
            <a:ext cx="0" cy="50494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肘形连接符 15"/>
          <p:cNvCxnSpPr>
            <a:stCxn id="14" idx="1"/>
            <a:endCxn id="5" idx="2"/>
          </p:cNvCxnSpPr>
          <p:nvPr/>
        </p:nvCxnSpPr>
        <p:spPr bwMode="auto">
          <a:xfrm rot="10800000">
            <a:off x="1403648" y="5259307"/>
            <a:ext cx="2587408" cy="1102277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2307580" y="5528961"/>
            <a:ext cx="1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  <a:endParaRPr lang="zh-CN" altLang="en-US" sz="1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96966" y="6361583"/>
            <a:ext cx="258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“关键词”、可疑的重复报告</a:t>
            </a:r>
            <a:endParaRPr lang="zh-CN" altLang="en-US" sz="1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71804" y="5728071"/>
            <a:ext cx="185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存在少量相似报告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79319" y="4909445"/>
            <a:ext cx="164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缺陷追踪系统</a:t>
            </a:r>
            <a:endParaRPr lang="zh-CN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03" y="4133962"/>
            <a:ext cx="565283" cy="76699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616814" y="4272474"/>
            <a:ext cx="166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0" dirty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1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stCxn id="6" idx="3"/>
          </p:cNvCxnSpPr>
          <p:nvPr/>
        </p:nvCxnSpPr>
        <p:spPr bwMode="auto">
          <a:xfrm>
            <a:off x="5719762" y="4588570"/>
            <a:ext cx="1565643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2725728" y="4483856"/>
            <a:ext cx="920882" cy="32409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53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09"/>
    </mc:Choice>
    <mc:Fallback>
      <p:transition spd="slow" advTm="5400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5"/>
            <a:ext cx="8439150" cy="2536374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如何</a:t>
            </a:r>
            <a:r>
              <a:rPr lang="zh-CN" altLang="en-US" sz="2400" b="0" dirty="0">
                <a:latin typeface="楷体" panose="02010609060101010101" pitchFamily="49" charset="-122"/>
              </a:rPr>
              <a:t>对报告信息进行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建模（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1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自然语言</a:t>
            </a:r>
            <a:r>
              <a:rPr lang="zh-CN" altLang="en-US" b="0" dirty="0" smtClean="0">
                <a:latin typeface="楷体" panose="02010609060101010101" pitchFamily="49" charset="-122"/>
              </a:rPr>
              <a:t>（概要、详细描述）和</a:t>
            </a:r>
            <a:r>
              <a:rPr lang="zh-CN" altLang="en-US" b="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堆栈信息</a:t>
            </a:r>
            <a:endParaRPr lang="en-US" altLang="zh-CN" b="0" dirty="0" smtClean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自然语言部分（概要、详细描述）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如何撰写详细描述是困扰报告者的最主要问题</a:t>
            </a:r>
            <a:endParaRPr lang="en-US" altLang="zh-CN" b="0" dirty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使用“词频</a:t>
            </a:r>
            <a:r>
              <a:rPr lang="en-US" altLang="zh-CN" b="0" dirty="0" smtClean="0">
                <a:latin typeface="楷体" panose="02010609060101010101" pitchFamily="49" charset="-122"/>
              </a:rPr>
              <a:t>·</a:t>
            </a:r>
            <a:r>
              <a:rPr lang="zh-CN" altLang="en-US" b="0" dirty="0" smtClean="0">
                <a:latin typeface="楷体" panose="02010609060101010101" pitchFamily="49" charset="-122"/>
              </a:rPr>
              <a:t>逆文档频率”（</a:t>
            </a:r>
            <a:r>
              <a:rPr lang="en-US" altLang="zh-CN" b="0" dirty="0" smtClean="0">
                <a:latin typeface="Calibri Light" panose="020F0302020204030204" pitchFamily="34" charset="0"/>
              </a:rPr>
              <a:t>TF-IDF</a:t>
            </a:r>
            <a:r>
              <a:rPr lang="zh-CN" altLang="en-US" b="0" dirty="0" smtClean="0">
                <a:latin typeface="楷体" panose="02010609060101010101" pitchFamily="49" charset="-122"/>
              </a:rPr>
              <a:t>）向量进行建模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3"/>
            <a:r>
              <a:rPr lang="zh-CN" altLang="en-US" b="0" dirty="0" smtClean="0">
                <a:latin typeface="楷体" panose="02010609060101010101" pitchFamily="49" charset="-122"/>
              </a:rPr>
              <a:t>剔除报告模板、停用词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3"/>
            <a:r>
              <a:rPr lang="zh-CN" altLang="en-US" b="0" dirty="0">
                <a:latin typeface="楷体" panose="02010609060101010101" pitchFamily="49" charset="-122"/>
              </a:rPr>
              <a:t>仅</a:t>
            </a:r>
            <a:r>
              <a:rPr lang="zh-CN" altLang="en-US" b="0" dirty="0" smtClean="0">
                <a:latin typeface="楷体" panose="02010609060101010101" pitchFamily="49" charset="-122"/>
              </a:rPr>
              <a:t>考虑单词是否出现，忽略出现次数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71600" y="3854665"/>
            <a:ext cx="2808312" cy="864096"/>
          </a:xfrm>
          <a:prstGeom prst="roundRect">
            <a:avLst/>
          </a:prstGeom>
          <a:noFill/>
          <a:ln w="19050" cap="flat" cmpd="sng" algn="ctr">
            <a:solidFill>
              <a:srgbClr val="42427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en-US" altLang="zh-CN" sz="1600" b="0" dirty="0">
                <a:latin typeface="Calibri Light" panose="020F0302020204030204" pitchFamily="34" charset="0"/>
              </a:rPr>
              <a:t>Browser 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crashed </a:t>
            </a:r>
            <a:r>
              <a:rPr lang="en-US" altLang="zh-CN" sz="16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and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 crashed</a:t>
            </a:r>
            <a:endParaRPr lang="en-US" altLang="zh-CN" sz="1600" b="0" dirty="0"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>
                <a:solidFill>
                  <a:srgbClr val="FF0000"/>
                </a:solidFill>
                <a:latin typeface="Calibri Light" panose="020F0302020204030204" pitchFamily="34" charset="0"/>
              </a:rPr>
              <a:t>Distribution: 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Gnome 2</a:t>
            </a:r>
            <a:endParaRPr lang="en-US" altLang="zh-CN" sz="1600" b="0" dirty="0"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>
                <a:solidFill>
                  <a:srgbClr val="FF0000"/>
                </a:solidFill>
                <a:latin typeface="Calibri Light" panose="020F0302020204030204" pitchFamily="34" charset="0"/>
              </a:rPr>
              <a:t>System: 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Ubuntu</a:t>
            </a:r>
            <a:endParaRPr lang="en-US" altLang="zh-CN" sz="1600" b="0" dirty="0">
              <a:latin typeface="Calibri Light" panose="020F0302020204030204" pitchFamily="34" charset="0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5796136" y="3854665"/>
            <a:ext cx="2808312" cy="864096"/>
          </a:xfrm>
          <a:prstGeom prst="roundRect">
            <a:avLst/>
          </a:prstGeom>
          <a:noFill/>
          <a:ln w="19050" cap="flat" cmpd="sng" algn="ctr">
            <a:solidFill>
              <a:srgbClr val="42427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en-US" altLang="zh-CN" sz="1600" b="0" dirty="0">
                <a:latin typeface="Calibri Light" panose="020F0302020204030204" pitchFamily="34" charset="0"/>
              </a:rPr>
              <a:t>Browser 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crashed </a:t>
            </a: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and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 crashed</a:t>
            </a:r>
            <a:endParaRPr lang="en-US" altLang="zh-CN" sz="1600" b="0" dirty="0"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</a:rPr>
              <a:t>Distribution: 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Gnome 2</a:t>
            </a:r>
            <a:endParaRPr lang="en-US" altLang="zh-CN" sz="1600" b="0" dirty="0"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</a:rPr>
              <a:t>System: </a:t>
            </a:r>
            <a:r>
              <a:rPr lang="en-US" altLang="zh-CN" sz="1600" b="0" dirty="0" smtClean="0">
                <a:latin typeface="Calibri Light" panose="020F0302020204030204" pitchFamily="34" charset="0"/>
              </a:rPr>
              <a:t>Ubuntu</a:t>
            </a:r>
            <a:endParaRPr lang="en-US" altLang="zh-CN" sz="1600" b="0" dirty="0">
              <a:latin typeface="Calibri Light" panose="020F03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44458"/>
              </p:ext>
            </p:extLst>
          </p:nvPr>
        </p:nvGraphicFramePr>
        <p:xfrm>
          <a:off x="2987824" y="4958640"/>
          <a:ext cx="3312366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7046"/>
                <a:gridCol w="942660"/>
                <a:gridCol w="942660"/>
              </a:tblGrid>
              <a:tr h="19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Term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424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IDF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424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TF-IDF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42427C"/>
                    </a:solidFill>
                  </a:tcPr>
                </a:tc>
              </a:tr>
              <a:tr h="19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browser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1.2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1.2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9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0.3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0.3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19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gnome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0.8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0.8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9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 Light" panose="020F0302020204030204" pitchFamily="34" charset="0"/>
                        </a:rPr>
                        <a:t>ubuntu</a:t>
                      </a:r>
                      <a:endParaRPr lang="en-US" altLang="zh-CN" sz="1600" dirty="0" smtClean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0.7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 Light" panose="020F0302020204030204" pitchFamily="34" charset="0"/>
                        </a:rPr>
                        <a:t>0.7</a:t>
                      </a:r>
                      <a:endParaRPr lang="zh-CN" alt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3779912" y="3958216"/>
            <a:ext cx="1944216" cy="656993"/>
          </a:xfrm>
          <a:prstGeom prst="rightArrow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79912" y="4102693"/>
            <a:ext cx="2016224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剔除模板、停用词</a:t>
            </a:r>
            <a:endParaRPr lang="zh-CN" altLang="en-US" sz="16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092280" y="1038245"/>
            <a:ext cx="1872208" cy="5905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64287" y="1327372"/>
            <a:ext cx="828092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自然语言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8073388" y="1327372"/>
            <a:ext cx="828092" cy="2518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堆栈信息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092280" y="171587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7092280" y="207591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5" name="直接箭头连接符 4"/>
          <p:cNvCxnSpPr>
            <a:stCxn id="9" idx="2"/>
            <a:endCxn id="12" idx="0"/>
          </p:cNvCxnSpPr>
          <p:nvPr/>
        </p:nvCxnSpPr>
        <p:spPr bwMode="auto">
          <a:xfrm>
            <a:off x="8028384" y="1628800"/>
            <a:ext cx="0" cy="8707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stCxn id="12" idx="2"/>
            <a:endCxn id="13" idx="0"/>
          </p:cNvCxnSpPr>
          <p:nvPr/>
        </p:nvCxnSpPr>
        <p:spPr bwMode="auto">
          <a:xfrm>
            <a:off x="8028384" y="1988840"/>
            <a:ext cx="0" cy="8707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741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40"/>
    </mc:Choice>
    <mc:Fallback>
      <p:transition spd="slow" advTm="380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5"/>
            <a:ext cx="8439150" cy="1929416"/>
          </a:xfrm>
        </p:spPr>
        <p:txBody>
          <a:bodyPr/>
          <a:lstStyle/>
          <a:p>
            <a:r>
              <a:rPr lang="zh-CN" altLang="en-US" sz="2400" b="0" dirty="0">
                <a:latin typeface="楷体" panose="02010609060101010101" pitchFamily="49" charset="-122"/>
              </a:rPr>
              <a:t>如何对报告信息进行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建模（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2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堆栈信息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>
                <a:latin typeface="楷体" panose="02010609060101010101" pitchFamily="49" charset="-122"/>
              </a:rPr>
              <a:t>反映</a:t>
            </a:r>
            <a:r>
              <a:rPr lang="zh-CN" altLang="en-US" b="0" dirty="0" smtClean="0">
                <a:latin typeface="楷体" panose="02010609060101010101" pitchFamily="49" charset="-122"/>
              </a:rPr>
              <a:t>了程序的内在行为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>
                <a:latin typeface="楷体" panose="02010609060101010101" pitchFamily="49" charset="-122"/>
              </a:rPr>
              <a:t>仅提取顶层线程最后一次信号调用后的函数签名</a:t>
            </a:r>
            <a:endParaRPr lang="en-US" altLang="zh-CN" b="0" dirty="0">
              <a:latin typeface="楷体" panose="02010609060101010101" pitchFamily="49" charset="-122"/>
            </a:endParaRPr>
          </a:p>
          <a:p>
            <a:pPr lvl="3"/>
            <a:r>
              <a:rPr lang="zh-CN" altLang="en-US" b="0" dirty="0" smtClean="0">
                <a:latin typeface="楷体" panose="02010609060101010101" pitchFamily="49" charset="-122"/>
              </a:rPr>
              <a:t>因为相同的缺陷代码可能以不同的方式被调用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1403648" y="3271854"/>
            <a:ext cx="5951854" cy="1872208"/>
          </a:xfrm>
          <a:prstGeom prst="roundRect">
            <a:avLst>
              <a:gd name="adj" fmla="val 3048"/>
            </a:avLst>
          </a:prstGeom>
          <a:solidFill>
            <a:srgbClr val="CECE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1479492" y="3343862"/>
            <a:ext cx="1591775" cy="1728192"/>
          </a:xfrm>
          <a:prstGeom prst="roundRect">
            <a:avLst>
              <a:gd name="adj" fmla="val 341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400" dirty="0" smtClean="0">
                <a:latin typeface="Calibri Light" panose="020F0302020204030204" pitchFamily="34" charset="0"/>
              </a:rPr>
              <a:t>Thread 0</a:t>
            </a:r>
            <a:endParaRPr kumimoji="1" lang="zh-CN" altLang="en-US" sz="140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611796" y="3631894"/>
            <a:ext cx="1384152" cy="1457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611796" y="3825719"/>
            <a:ext cx="1384152" cy="15714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862491" y="3938291"/>
            <a:ext cx="859449" cy="216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400" b="0" dirty="0">
                <a:latin typeface="Calibri Light" panose="020F0302020204030204" pitchFamily="34" charset="0"/>
              </a:rPr>
              <a:t>……</a:t>
            </a:r>
            <a:endParaRPr kumimoji="1" lang="zh-CN" altLang="en-US" sz="1400" b="0" i="0" u="none" strike="noStrike" cap="none" normalizeH="0" baseline="0" dirty="0" smtClean="0"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607992" y="4142677"/>
            <a:ext cx="1384152" cy="1672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Calibri Light" panose="020F0302020204030204" pitchFamily="34" charset="0"/>
              </a:rPr>
              <a:t>s</a:t>
            </a:r>
            <a:r>
              <a:rPr kumimoji="1" lang="en-US" altLang="zh-CN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</a:rPr>
              <a:t>ignal handler</a:t>
            </a:r>
            <a:endParaRPr kumimoji="1" lang="zh-CN" altLang="en-US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611796" y="4357209"/>
            <a:ext cx="1384152" cy="15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dirty="0">
                <a:latin typeface="Calibri Light" panose="020F0302020204030204" pitchFamily="34" charset="0"/>
              </a:rPr>
              <a:t>f</a:t>
            </a:r>
            <a:r>
              <a:rPr lang="en-US" altLang="zh-CN" dirty="0" smtClean="0">
                <a:latin typeface="Calibri Light" panose="020F0302020204030204" pitchFamily="34" charset="0"/>
              </a:rPr>
              <a:t>unction </a:t>
            </a:r>
            <a:r>
              <a:rPr lang="en-US" altLang="zh-CN" dirty="0" err="1" smtClean="0">
                <a:latin typeface="Calibri Light" panose="020F0302020204030204" pitchFamily="34" charset="0"/>
              </a:rPr>
              <a:t>i</a:t>
            </a:r>
            <a:endParaRPr kumimoji="1" lang="zh-CN" altLang="en-US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607992" y="4555284"/>
            <a:ext cx="1384152" cy="15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dirty="0">
                <a:latin typeface="Calibri Light" panose="020F0302020204030204" pitchFamily="34" charset="0"/>
              </a:rPr>
              <a:t>f</a:t>
            </a:r>
            <a:r>
              <a:rPr lang="en-US" altLang="zh-CN" dirty="0" smtClean="0">
                <a:latin typeface="Calibri Light" panose="020F0302020204030204" pitchFamily="34" charset="0"/>
              </a:rPr>
              <a:t>unction i+1</a:t>
            </a:r>
            <a:endParaRPr kumimoji="1" lang="zh-CN" altLang="en-US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607992" y="4759670"/>
            <a:ext cx="1384152" cy="15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dirty="0">
                <a:latin typeface="Calibri Light" panose="020F0302020204030204" pitchFamily="34" charset="0"/>
              </a:rPr>
              <a:t>f</a:t>
            </a:r>
            <a:r>
              <a:rPr lang="en-US" altLang="zh-CN" dirty="0" smtClean="0">
                <a:latin typeface="Calibri Light" panose="020F0302020204030204" pitchFamily="34" charset="0"/>
              </a:rPr>
              <a:t>unction i+2</a:t>
            </a:r>
            <a:endParaRPr kumimoji="1" lang="zh-CN" altLang="en-US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75656" y="5936150"/>
            <a:ext cx="1384152" cy="15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dirty="0">
                <a:latin typeface="Calibri Light" panose="020F0302020204030204" pitchFamily="34" charset="0"/>
              </a:rPr>
              <a:t>f</a:t>
            </a:r>
            <a:r>
              <a:rPr lang="en-US" altLang="zh-CN" dirty="0" smtClean="0">
                <a:latin typeface="Calibri Light" panose="020F0302020204030204" pitchFamily="34" charset="0"/>
              </a:rPr>
              <a:t>unction </a:t>
            </a:r>
            <a:r>
              <a:rPr lang="en-US" altLang="zh-CN" dirty="0" err="1" smtClean="0">
                <a:latin typeface="Calibri Light" panose="020F0302020204030204" pitchFamily="34" charset="0"/>
              </a:rPr>
              <a:t>i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51124" y="5936150"/>
            <a:ext cx="1384152" cy="15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dirty="0">
                <a:latin typeface="Calibri Light" panose="020F0302020204030204" pitchFamily="34" charset="0"/>
              </a:rPr>
              <a:t>f</a:t>
            </a:r>
            <a:r>
              <a:rPr lang="en-US" altLang="zh-CN" dirty="0" smtClean="0">
                <a:latin typeface="Calibri Light" panose="020F0302020204030204" pitchFamily="34" charset="0"/>
              </a:rPr>
              <a:t>unction i+1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235276" y="5936150"/>
            <a:ext cx="1384152" cy="15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dirty="0">
                <a:latin typeface="Calibri Light" panose="020F0302020204030204" pitchFamily="34" charset="0"/>
              </a:rPr>
              <a:t>f</a:t>
            </a:r>
            <a:r>
              <a:rPr lang="en-US" altLang="zh-CN" dirty="0" smtClean="0">
                <a:latin typeface="Calibri Light" panose="020F0302020204030204" pitchFamily="34" charset="0"/>
              </a:rPr>
              <a:t>unction i+2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126331" y="3343862"/>
            <a:ext cx="1591775" cy="1728192"/>
          </a:xfrm>
          <a:prstGeom prst="roundRect">
            <a:avLst>
              <a:gd name="adj" fmla="val 341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400" dirty="0" smtClean="0">
                <a:latin typeface="Calibri Light" panose="020F0302020204030204" pitchFamily="34" charset="0"/>
              </a:rPr>
              <a:t>Thread 1</a:t>
            </a:r>
            <a:endParaRPr kumimoji="1" lang="zh-CN" altLang="en-US" sz="140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258635" y="3631894"/>
            <a:ext cx="1384152" cy="1457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258635" y="3825719"/>
            <a:ext cx="1384152" cy="15714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590264" y="4159239"/>
            <a:ext cx="859449" cy="47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latin typeface="Calibri Light" panose="020F0302020204030204" pitchFamily="34" charset="0"/>
              </a:rPr>
              <a:t>……</a:t>
            </a:r>
            <a:endParaRPr kumimoji="1" lang="zh-CN" altLang="en-US" sz="1600" b="0" i="0" u="none" strike="noStrike" cap="none" normalizeH="0" baseline="0" dirty="0" smtClean="0"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46978" y="4759670"/>
            <a:ext cx="1384152" cy="15714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n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5652120" y="3348948"/>
            <a:ext cx="1591775" cy="1728192"/>
          </a:xfrm>
          <a:prstGeom prst="roundRect">
            <a:avLst>
              <a:gd name="adj" fmla="val 341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400" dirty="0" smtClean="0">
                <a:latin typeface="Calibri Light" panose="020F0302020204030204" pitchFamily="34" charset="0"/>
              </a:rPr>
              <a:t>Thread </a:t>
            </a:r>
            <a:r>
              <a:rPr lang="en-US" altLang="zh-CN" sz="1400" dirty="0">
                <a:latin typeface="Calibri Light" panose="020F0302020204030204" pitchFamily="34" charset="0"/>
              </a:rPr>
              <a:t>k</a:t>
            </a:r>
            <a:endParaRPr kumimoji="1" lang="zh-CN" altLang="en-US" sz="140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84424" y="3636980"/>
            <a:ext cx="1384152" cy="1457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784424" y="3830805"/>
            <a:ext cx="1384152" cy="15714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772767" y="4764756"/>
            <a:ext cx="1384152" cy="15714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b="0" dirty="0">
                <a:latin typeface="Calibri Light" panose="020F0302020204030204" pitchFamily="34" charset="0"/>
              </a:rPr>
              <a:t>f</a:t>
            </a:r>
            <a:r>
              <a:rPr lang="en-US" altLang="zh-CN" b="0" dirty="0" smtClean="0">
                <a:latin typeface="Calibri Light" panose="020F0302020204030204" pitchFamily="34" charset="0"/>
              </a:rPr>
              <a:t>unction </a:t>
            </a:r>
            <a:r>
              <a:rPr lang="en-US" altLang="zh-CN" b="0" dirty="0">
                <a:latin typeface="Calibri Light" panose="020F0302020204030204" pitchFamily="34" charset="0"/>
              </a:rPr>
              <a:t>m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723655" y="4105032"/>
            <a:ext cx="859449" cy="216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400" b="0" dirty="0">
                <a:latin typeface="Calibri Light" panose="020F0302020204030204" pitchFamily="34" charset="0"/>
              </a:rPr>
              <a:t>……</a:t>
            </a:r>
            <a:endParaRPr kumimoji="1" lang="zh-CN" altLang="en-US" sz="1400" b="0" i="0" u="none" strike="noStrike" cap="none" normalizeH="0" baseline="0" dirty="0" smtClean="0"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148508" y="4198473"/>
            <a:ext cx="859449" cy="47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latin typeface="Calibri Light" panose="020F0302020204030204" pitchFamily="34" charset="0"/>
              </a:rPr>
              <a:t>……</a:t>
            </a:r>
            <a:endParaRPr kumimoji="1" lang="zh-CN" altLang="en-US" sz="1600" b="0" i="0" u="none" strike="noStrike" cap="none" normalizeH="0" baseline="0" dirty="0" smtClean="0">
              <a:solidFill>
                <a:srgbClr val="000099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4325038" y="5288078"/>
            <a:ext cx="408449" cy="432048"/>
          </a:xfrm>
          <a:prstGeom prst="downArrow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092280" y="1038245"/>
            <a:ext cx="1872208" cy="5905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164287" y="1327372"/>
            <a:ext cx="828092" cy="2518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自然语言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8073388" y="1327372"/>
            <a:ext cx="828092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堆栈信息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092280" y="171587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7092280" y="207591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53" name="直接箭头连接符 52"/>
          <p:cNvCxnSpPr>
            <a:stCxn id="47" idx="2"/>
            <a:endCxn id="51" idx="0"/>
          </p:cNvCxnSpPr>
          <p:nvPr/>
        </p:nvCxnSpPr>
        <p:spPr bwMode="auto">
          <a:xfrm>
            <a:off x="8028384" y="1628800"/>
            <a:ext cx="0" cy="8707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>
            <a:stCxn id="51" idx="2"/>
            <a:endCxn id="52" idx="0"/>
          </p:cNvCxnSpPr>
          <p:nvPr/>
        </p:nvCxnSpPr>
        <p:spPr bwMode="auto">
          <a:xfrm>
            <a:off x="8028384" y="1988840"/>
            <a:ext cx="0" cy="8707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808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26"/>
    </mc:Choice>
    <mc:Fallback>
      <p:transition spd="slow" advTm="2592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4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5"/>
            <a:ext cx="6781368" cy="1166619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如何检测相似报告和重复报告？（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1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solidFill>
                  <a:srgbClr val="000099"/>
                </a:solidFill>
                <a:latin typeface="楷体" panose="02010609060101010101" pitchFamily="49" charset="-122"/>
              </a:rPr>
              <a:t>报告</a:t>
            </a:r>
            <a:r>
              <a:rPr lang="en-US" altLang="zh-CN" b="0" dirty="0" smtClean="0">
                <a:solidFill>
                  <a:srgbClr val="000099"/>
                </a:solidFill>
                <a:latin typeface="Calibri Light" panose="020F0302020204030204" pitchFamily="34" charset="0"/>
              </a:rPr>
              <a:t>A</a:t>
            </a:r>
            <a:r>
              <a:rPr lang="zh-CN" altLang="en-US" b="0" dirty="0" smtClean="0">
                <a:solidFill>
                  <a:srgbClr val="000099"/>
                </a:solidFill>
                <a:latin typeface="Calibri Light" panose="020F0302020204030204" pitchFamily="34" charset="0"/>
              </a:rPr>
              <a:t>与</a:t>
            </a:r>
            <a:r>
              <a:rPr lang="zh-CN" altLang="en-US" b="0" dirty="0" smtClean="0">
                <a:solidFill>
                  <a:srgbClr val="000099"/>
                </a:solidFill>
                <a:latin typeface="楷体" panose="02010609060101010101" pitchFamily="49" charset="-122"/>
              </a:rPr>
              <a:t>报告</a:t>
            </a:r>
            <a:r>
              <a:rPr lang="en-US" altLang="zh-CN" b="0" dirty="0" smtClean="0">
                <a:solidFill>
                  <a:srgbClr val="000099"/>
                </a:solidFill>
                <a:latin typeface="Calibri Light" panose="020F0302020204030204" pitchFamily="34" charset="0"/>
              </a:rPr>
              <a:t>B</a:t>
            </a:r>
            <a:r>
              <a:rPr lang="zh-CN" altLang="en-US" b="0" dirty="0" smtClean="0">
                <a:solidFill>
                  <a:srgbClr val="000099"/>
                </a:solidFill>
                <a:latin typeface="楷体" panose="02010609060101010101" pitchFamily="49" charset="-122"/>
              </a:rPr>
              <a:t>的相似度</a:t>
            </a:r>
            <a:r>
              <a:rPr lang="zh-CN" altLang="en-US" b="0" dirty="0" smtClean="0">
                <a:latin typeface="楷体" panose="02010609060101010101" pitchFamily="49" charset="-122"/>
              </a:rPr>
              <a:t>：报告</a:t>
            </a:r>
            <a:r>
              <a:rPr lang="en-US" altLang="zh-CN" b="0" dirty="0" smtClean="0">
                <a:latin typeface="Calibri Light" panose="020F0302020204030204" pitchFamily="34" charset="0"/>
              </a:rPr>
              <a:t>A</a:t>
            </a:r>
            <a:r>
              <a:rPr lang="zh-CN" altLang="en-US" b="0" dirty="0" smtClean="0">
                <a:latin typeface="楷体" panose="02010609060101010101" pitchFamily="49" charset="-122"/>
              </a:rPr>
              <a:t>的信息符合报告</a:t>
            </a:r>
            <a:r>
              <a:rPr lang="en-US" altLang="zh-CN" b="0" dirty="0" smtClean="0">
                <a:latin typeface="Calibri Light" panose="020F0302020204030204" pitchFamily="34" charset="0"/>
              </a:rPr>
              <a:t>B</a:t>
            </a:r>
            <a:r>
              <a:rPr lang="zh-CN" altLang="en-US" b="0" dirty="0" smtClean="0">
                <a:latin typeface="楷体" panose="02010609060101010101" pitchFamily="49" charset="-122"/>
              </a:rPr>
              <a:t>的信息的程度（非对称）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15616" y="3429000"/>
            <a:ext cx="6696744" cy="2952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03485" y="3808199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291517" y="3808199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537398" y="3817147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825430" y="3817147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115349" y="3817147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C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197209" y="374693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703169" y="3755882"/>
            <a:ext cx="79208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966576" y="4419496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54608" y="4419496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803619" y="4419496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091651" y="4419496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373923" y="4419496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C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549416" y="4917948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37448" y="4917948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5721" y="4348852"/>
                <a:ext cx="4283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21" y="4348852"/>
                <a:ext cx="4283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761768" y="4349741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68" y="4349741"/>
                <a:ext cx="354584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5637275" y="4348852"/>
                <a:ext cx="34604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Calibri Light" panose="020F0302020204030204" pitchFamily="34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75" y="4348852"/>
                <a:ext cx="34604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 bwMode="auto">
          <a:xfrm>
            <a:off x="3761768" y="4767984"/>
            <a:ext cx="2100272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117242" y="4848445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42" y="4848445"/>
                <a:ext cx="354584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317329" y="4850904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29" y="4850904"/>
                <a:ext cx="354584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/>
          <p:cNvSpPr txBox="1"/>
          <p:nvPr/>
        </p:nvSpPr>
        <p:spPr>
          <a:xfrm>
            <a:off x="1174130" y="4582231"/>
            <a:ext cx="256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与报告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的相似度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=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910373" y="4594376"/>
            <a:ext cx="250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=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89194" y="4586138"/>
            <a:ext cx="49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1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6236422" y="4771891"/>
            <a:ext cx="599375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文本框 84"/>
          <p:cNvSpPr txBox="1"/>
          <p:nvPr/>
        </p:nvSpPr>
        <p:spPr>
          <a:xfrm>
            <a:off x="6265829" y="4386544"/>
            <a:ext cx="49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265828" y="4818698"/>
            <a:ext cx="49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56285" y="2279892"/>
                <a:ext cx="3334759" cy="691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报告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的信息</m:t>
                              </m:r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报告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的信息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报告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的信息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5" y="2279892"/>
                <a:ext cx="3334759" cy="6912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 bwMode="auto">
          <a:xfrm>
            <a:off x="7092280" y="103824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092280" y="1412776"/>
            <a:ext cx="1872208" cy="9361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7092280" y="243682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39" name="直接箭头连接符 38"/>
          <p:cNvCxnSpPr>
            <a:stCxn id="34" idx="2"/>
            <a:endCxn id="37" idx="0"/>
          </p:cNvCxnSpPr>
          <p:nvPr/>
        </p:nvCxnSpPr>
        <p:spPr bwMode="auto">
          <a:xfrm>
            <a:off x="8028384" y="1311846"/>
            <a:ext cx="0" cy="10093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/>
          <p:cNvCxnSpPr>
            <a:stCxn id="37" idx="2"/>
            <a:endCxn id="38" idx="0"/>
          </p:cNvCxnSpPr>
          <p:nvPr/>
        </p:nvCxnSpPr>
        <p:spPr bwMode="auto">
          <a:xfrm>
            <a:off x="8028384" y="2348880"/>
            <a:ext cx="0" cy="8794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7350294" y="1681510"/>
            <a:ext cx="1307677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计算相似度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7350293" y="2015194"/>
            <a:ext cx="1307677" cy="2518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划分相似度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085891" y="5480197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373923" y="5480197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967276" y="5481425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255308" y="5481425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537580" y="5481425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C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544583" y="5961733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832615" y="5961733"/>
            <a:ext cx="288032" cy="216024"/>
          </a:xfrm>
          <a:prstGeom prst="rect">
            <a:avLst/>
          </a:prstGeom>
          <a:solidFill>
            <a:srgbClr val="6565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776053" y="5405725"/>
                <a:ext cx="4283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53" y="5405725"/>
                <a:ext cx="428322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756935" y="5393526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35" y="5393526"/>
                <a:ext cx="354584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632442" y="5392637"/>
                <a:ext cx="34604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Calibri Light" panose="020F0302020204030204" pitchFamily="34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442" y="5392637"/>
                <a:ext cx="346045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/>
          <p:cNvCxnSpPr/>
          <p:nvPr/>
        </p:nvCxnSpPr>
        <p:spPr bwMode="auto">
          <a:xfrm>
            <a:off x="3756935" y="5811769"/>
            <a:ext cx="2100272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5393517" y="5891459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517" y="5891459"/>
                <a:ext cx="354584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4312496" y="5894689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96" y="5894689"/>
                <a:ext cx="354584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1169297" y="5626016"/>
            <a:ext cx="256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与报告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的相似度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=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05540" y="5638161"/>
            <a:ext cx="250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=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933638" y="5632744"/>
            <a:ext cx="76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0.67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6231589" y="5815676"/>
            <a:ext cx="599375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文本框 75"/>
          <p:cNvSpPr txBox="1"/>
          <p:nvPr/>
        </p:nvSpPr>
        <p:spPr>
          <a:xfrm>
            <a:off x="6260996" y="5430329"/>
            <a:ext cx="49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260995" y="5862483"/>
            <a:ext cx="49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3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117242" y="5961531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C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57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59"/>
    </mc:Choice>
    <mc:Fallback>
      <p:transition spd="slow" advTm="2895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5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815822"/>
          </a:xfrm>
        </p:spPr>
        <p:txBody>
          <a:bodyPr/>
          <a:lstStyle/>
          <a:p>
            <a:r>
              <a:rPr lang="zh-CN" altLang="en-US" sz="2400" b="0" dirty="0">
                <a:latin typeface="楷体" panose="02010609060101010101" pitchFamily="49" charset="-122"/>
              </a:rPr>
              <a:t>如何检测相似报告和重复报告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？（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2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endParaRPr lang="en-US" altLang="zh-CN" sz="2400" b="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/>
              <a:t>自然语言</a:t>
            </a:r>
            <a:r>
              <a:rPr lang="zh-CN" altLang="en-US" b="0" dirty="0"/>
              <a:t>相似度（概要、详细描述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202137" y="3200567"/>
                <a:ext cx="2660035" cy="704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𝑆𝑖𝑚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1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18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37" y="3200567"/>
                <a:ext cx="2660035" cy="704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084162" y="4785955"/>
                <a:ext cx="2895986" cy="733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𝑆𝑇𝑆𝑖𝑚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zh-CN" altLang="en-US" sz="1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1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zh-CN" altLang="en-US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𝑆𝑇</m:t>
                                  </m:r>
                                </m:e>
                                <m:sub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zh-CN" altLang="en-US" sz="18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𝑆𝑇</m:t>
                                  </m:r>
                                </m:e>
                                <m:sub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𝑆𝑇</m:t>
                                  </m:r>
                                </m:e>
                                <m:sub>
                                  <m:r>
                                    <a:rPr lang="zh-CN" altLang="en-US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r>
                            <a:rPr lang="zh-CN" alt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lang="zh-CN" alt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62" y="4785955"/>
                <a:ext cx="2895986" cy="7332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55576" y="5630908"/>
            <a:ext cx="677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St</a:t>
            </a:r>
            <a:r>
              <a:rPr lang="en-US" altLang="zh-CN" sz="1600" b="0" baseline="-2500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new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, ST</a:t>
            </a:r>
            <a:r>
              <a:rPr lang="en-US" altLang="zh-CN" sz="1600" b="0" baseline="-2500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R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为报告的函数签名集合，其中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ST</a:t>
            </a:r>
            <a:r>
              <a:rPr lang="en-US" altLang="zh-CN" sz="1600" b="0" baseline="-2500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new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为被检测报告的函数签名集合</a:t>
            </a:r>
            <a:endParaRPr lang="zh-CN" altLang="en-US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1221" y="1766199"/>
                <a:ext cx="2933688" cy="62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报告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的信息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报告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的信息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报告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的信息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21" y="1766199"/>
                <a:ext cx="2933688" cy="6247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 bwMode="auto">
          <a:xfrm>
            <a:off x="2241221" y="1628908"/>
            <a:ext cx="2861370" cy="86389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62" name="内容占位符 2"/>
          <p:cNvSpPr txBox="1">
            <a:spLocks/>
          </p:cNvSpPr>
          <p:nvPr/>
        </p:nvSpPr>
        <p:spPr bwMode="auto">
          <a:xfrm>
            <a:off x="323850" y="4299284"/>
            <a:ext cx="8439150" cy="36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 baseline="0">
                <a:solidFill>
                  <a:srgbClr val="000099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1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1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1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b="0" kern="0" dirty="0" smtClean="0">
                <a:latin typeface="楷体" panose="02010609060101010101" pitchFamily="49" charset="-122"/>
              </a:rPr>
              <a:t>堆栈相似度</a:t>
            </a:r>
            <a:endParaRPr lang="en-US" altLang="zh-CN" b="0" kern="0" dirty="0" smtClean="0">
              <a:latin typeface="楷体" panose="02010609060101010101" pitchFamily="49" charset="-122"/>
            </a:endParaRPr>
          </a:p>
          <a:p>
            <a:pPr lvl="1"/>
            <a:endParaRPr lang="en-US" altLang="zh-CN" b="0" kern="0" dirty="0" smtClean="0">
              <a:latin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59604" y="3905512"/>
            <a:ext cx="474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d</a:t>
            </a:r>
            <a:r>
              <a:rPr lang="en-US" altLang="zh-CN" sz="1600" i="1" baseline="-2500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i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, </a:t>
            </a:r>
            <a:r>
              <a:rPr lang="en-US" altLang="zh-CN" sz="1600" i="1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d</a:t>
            </a:r>
            <a:r>
              <a:rPr lang="en-US" altLang="zh-CN" sz="1600" i="1" baseline="-2500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j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为报告的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TF-IDF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向量，其中</a:t>
            </a:r>
            <a:r>
              <a:rPr lang="en-US" altLang="zh-CN" sz="16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d</a:t>
            </a:r>
            <a:r>
              <a:rPr lang="en-US" altLang="zh-CN" sz="1600" i="1" baseline="-2500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i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为被检测报告</a:t>
            </a:r>
            <a:endParaRPr lang="zh-CN" altLang="en-US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092280" y="103824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092280" y="1412776"/>
            <a:ext cx="1872208" cy="9361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7092280" y="243682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15" name="直接箭头连接符 14"/>
          <p:cNvCxnSpPr>
            <a:stCxn id="11" idx="2"/>
            <a:endCxn id="12" idx="0"/>
          </p:cNvCxnSpPr>
          <p:nvPr/>
        </p:nvCxnSpPr>
        <p:spPr bwMode="auto">
          <a:xfrm>
            <a:off x="8028384" y="1311846"/>
            <a:ext cx="0" cy="10093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stCxn id="12" idx="2"/>
            <a:endCxn id="13" idx="0"/>
          </p:cNvCxnSpPr>
          <p:nvPr/>
        </p:nvCxnSpPr>
        <p:spPr bwMode="auto">
          <a:xfrm>
            <a:off x="8028384" y="2348880"/>
            <a:ext cx="0" cy="8794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7350294" y="1681510"/>
            <a:ext cx="1307677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计算相似度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7350293" y="2015194"/>
            <a:ext cx="1307677" cy="2518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划分相似度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00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45"/>
    </mc:Choice>
    <mc:Fallback>
      <p:transition spd="slow" advTm="1004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6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6719925" cy="1742685"/>
          </a:xfrm>
        </p:spPr>
        <p:txBody>
          <a:bodyPr/>
          <a:lstStyle/>
          <a:p>
            <a:r>
              <a:rPr lang="zh-CN" altLang="en-US" sz="2400" b="0" dirty="0">
                <a:latin typeface="楷体" panose="02010609060101010101" pitchFamily="49" charset="-122"/>
              </a:rPr>
              <a:t>如何检测相似报告和重复报告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？（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3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>
                <a:latin typeface="楷体" panose="02010609060101010101" pitchFamily="49" charset="-122"/>
              </a:rPr>
              <a:t>综合相似度</a:t>
            </a:r>
            <a:endParaRPr lang="en-US" altLang="zh-CN" sz="1800" b="0" dirty="0">
              <a:latin typeface="楷体" panose="02010609060101010101" pitchFamily="49" charset="-122"/>
            </a:endParaRPr>
          </a:p>
          <a:p>
            <a:pPr lvl="2">
              <a:buFontTx/>
            </a:pPr>
            <a:r>
              <a:rPr lang="zh-CN" altLang="en-US" b="0" dirty="0" smtClean="0">
                <a:latin typeface="楷体" panose="02010609060101010101" pitchFamily="49" charset="-122"/>
              </a:rPr>
              <a:t>有关崩溃缺陷的报告：堆栈</a:t>
            </a:r>
            <a:r>
              <a:rPr lang="zh-CN" altLang="en-US" b="0" dirty="0">
                <a:latin typeface="楷体" panose="02010609060101010101" pitchFamily="49" charset="-122"/>
              </a:rPr>
              <a:t>信息</a:t>
            </a:r>
            <a:r>
              <a:rPr lang="zh-CN" altLang="en-US" b="0" dirty="0" smtClean="0">
                <a:latin typeface="楷体" panose="02010609060101010101" pitchFamily="49" charset="-122"/>
              </a:rPr>
              <a:t>详细，文本</a:t>
            </a:r>
            <a:r>
              <a:rPr lang="zh-CN" altLang="en-US" b="0" dirty="0">
                <a:latin typeface="楷体" panose="02010609060101010101" pitchFamily="49" charset="-122"/>
              </a:rPr>
              <a:t>信息简单</a:t>
            </a:r>
            <a:endParaRPr lang="en-US" altLang="zh-CN" b="0" dirty="0">
              <a:latin typeface="楷体" panose="02010609060101010101" pitchFamily="49" charset="-122"/>
            </a:endParaRPr>
          </a:p>
          <a:p>
            <a:pPr lvl="2">
              <a:buFontTx/>
            </a:pPr>
            <a:r>
              <a:rPr lang="zh-CN" altLang="en-US" b="0" dirty="0" smtClean="0">
                <a:latin typeface="楷体" panose="02010609060101010101" pitchFamily="49" charset="-122"/>
              </a:rPr>
              <a:t>有关非崩溃缺陷的报告</a:t>
            </a:r>
            <a:r>
              <a:rPr lang="zh-CN" altLang="en-US" b="0" dirty="0">
                <a:latin typeface="楷体" panose="02010609060101010101" pitchFamily="49" charset="-122"/>
              </a:rPr>
              <a:t>：</a:t>
            </a:r>
            <a:r>
              <a:rPr lang="zh-CN" altLang="en-US" b="0" dirty="0" smtClean="0">
                <a:latin typeface="楷体" panose="02010609060101010101" pitchFamily="49" charset="-122"/>
              </a:rPr>
              <a:t>文本</a:t>
            </a:r>
            <a:r>
              <a:rPr lang="zh-CN" altLang="en-US" b="0" dirty="0">
                <a:latin typeface="楷体" panose="02010609060101010101" pitchFamily="49" charset="-122"/>
              </a:rPr>
              <a:t>信息</a:t>
            </a:r>
            <a:r>
              <a:rPr lang="zh-CN" altLang="en-US" b="0" dirty="0" smtClean="0">
                <a:latin typeface="楷体" panose="02010609060101010101" pitchFamily="49" charset="-122"/>
              </a:rPr>
              <a:t>详细，可能</a:t>
            </a:r>
            <a:r>
              <a:rPr lang="zh-CN" altLang="en-US" b="0" dirty="0">
                <a:latin typeface="楷体" panose="02010609060101010101" pitchFamily="49" charset="-122"/>
              </a:rPr>
              <a:t>不含</a:t>
            </a:r>
            <a:r>
              <a:rPr lang="zh-CN" altLang="en-US" b="0" dirty="0" smtClean="0">
                <a:latin typeface="楷体" panose="02010609060101010101" pitchFamily="49" charset="-122"/>
              </a:rPr>
              <a:t>堆栈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>
              <a:buFontTx/>
            </a:pPr>
            <a:r>
              <a:rPr lang="zh-CN" altLang="en-US" b="0" dirty="0" smtClean="0">
                <a:latin typeface="楷体" panose="02010609060101010101" pitchFamily="49" charset="-122"/>
              </a:rPr>
              <a:t>相似度大的因素占更大的权重</a:t>
            </a:r>
            <a:endParaRPr lang="en-US" altLang="zh-CN" b="0" dirty="0">
              <a:latin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899592" y="3288266"/>
                <a:ext cx="7488832" cy="731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6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zh-CN" alt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zh-CN" alt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𝐷𝑆𝑖𝑚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𝑆𝑇𝑆𝑖𝑚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𝐷𝑆𝑖𝑚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𝑆𝑇𝑆𝑖𝑚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𝑆𝑇𝑆𝑖𝑚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𝐷𝑆𝑖𝑚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zh-CN" alt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8266"/>
                <a:ext cx="7488832" cy="731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403648" y="4293096"/>
                <a:ext cx="6042117" cy="1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ea typeface="楷体" panose="02010609060101010101" pitchFamily="49" charset="-122"/>
                  </a:rPr>
                  <a:t>new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ea typeface="楷体" panose="02010609060101010101" pitchFamily="49" charset="-122"/>
                  </a:rPr>
                  <a:t>R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楷体" panose="02010609060101010101" pitchFamily="49" charset="-122"/>
                  </a:rPr>
                  <a:t>：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报告，其中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ea typeface="楷体" panose="02010609060101010101" pitchFamily="49" charset="-122"/>
                  </a:rPr>
                  <a:t>new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为被检测报告</a:t>
                </a:r>
                <a:endParaRPr lang="en-US" altLang="zh-CN" sz="16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600" b="0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ea typeface="楷体" panose="02010609060101010101" pitchFamily="49" charset="-122"/>
                  </a:rPr>
                  <a:t>Dsim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ea typeface="楷体" panose="02010609060101010101" pitchFamily="49" charset="-122"/>
                  </a:rPr>
                  <a:t>：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自然语言相似度</a:t>
                </a:r>
                <a:endParaRPr lang="en-US" altLang="zh-CN" sz="16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600" b="0" dirty="0" err="1" smtClean="0">
                    <a:solidFill>
                      <a:schemeClr val="tx1"/>
                    </a:solidFill>
                    <a:latin typeface="Calibri Light" panose="020F0302020204030204" pitchFamily="34" charset="0"/>
                    <a:ea typeface="楷体" panose="02010609060101010101" pitchFamily="49" charset="-122"/>
                  </a:rPr>
                  <a:t>STSim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堆栈相似度</a:t>
                </a:r>
                <a:endParaRPr lang="en-US" altLang="zh-CN" sz="16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600" b="0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：主要因素的权重，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∈[0.5,1]</m:t>
                    </m:r>
                  </m:oMath>
                </a14:m>
                <a:endParaRPr lang="zh-CN" altLang="en-US" sz="16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293096"/>
                <a:ext cx="6042117" cy="1224951"/>
              </a:xfrm>
              <a:prstGeom prst="rect">
                <a:avLst/>
              </a:prstGeom>
              <a:blipFill rotWithShape="0">
                <a:blip r:embed="rId4"/>
                <a:stretch>
                  <a:fillRect l="-404" t="-2488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 bwMode="auto">
          <a:xfrm>
            <a:off x="7092280" y="103824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92280" y="1412776"/>
            <a:ext cx="1872208" cy="9361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92280" y="243682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 bwMode="auto">
          <a:xfrm>
            <a:off x="8028384" y="1311846"/>
            <a:ext cx="0" cy="10093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 bwMode="auto">
          <a:xfrm>
            <a:off x="8028384" y="2348880"/>
            <a:ext cx="0" cy="8794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7350294" y="1681510"/>
            <a:ext cx="1307677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计算相似度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350293" y="2015194"/>
            <a:ext cx="1307677" cy="2518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划分相似度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8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16"/>
    </mc:Choice>
    <mc:Fallback>
      <p:transition spd="slow" advTm="3601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436096" y="4548323"/>
            <a:ext cx="1296144" cy="174275"/>
          </a:xfrm>
          <a:prstGeom prst="rect">
            <a:avLst/>
          </a:prstGeom>
          <a:solidFill>
            <a:srgbClr val="656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7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6624414" cy="2534773"/>
          </a:xfrm>
        </p:spPr>
        <p:txBody>
          <a:bodyPr/>
          <a:lstStyle/>
          <a:p>
            <a:r>
              <a:rPr lang="zh-CN" altLang="en-US" sz="2400" b="0" dirty="0">
                <a:latin typeface="楷体" panose="02010609060101010101" pitchFamily="49" charset="-122"/>
              </a:rPr>
              <a:t>如何检测相似报告和重复报告？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4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根据相似度确定相似报告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相似度阈值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 panose="020F0302020204030204" pitchFamily="34" charset="0"/>
              </a:rPr>
              <a:t>SimT</a:t>
            </a:r>
            <a:r>
              <a:rPr lang="zh-CN" altLang="en-US" b="0" dirty="0" smtClean="0">
                <a:latin typeface="楷体" panose="02010609060101010101" pitchFamily="49" charset="-122"/>
              </a:rPr>
              <a:t>：相似度</a:t>
            </a:r>
            <a:r>
              <a:rPr lang="zh-CN" altLang="en-US" b="0" dirty="0">
                <a:latin typeface="楷体" panose="02010609060101010101" pitchFamily="49" charset="-122"/>
              </a:rPr>
              <a:t>大于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SimT</a:t>
            </a:r>
            <a:r>
              <a:rPr lang="zh-CN" altLang="en-US" b="0" dirty="0" smtClean="0">
                <a:latin typeface="楷体" panose="02010609060101010101" pitchFamily="49" charset="-122"/>
              </a:rPr>
              <a:t>的报告为相似报告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根据相似报告数量判断是否提示可疑的重复报告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重复检测阈值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 panose="020F0302020204030204" pitchFamily="34" charset="0"/>
              </a:rPr>
              <a:t>DupT</a:t>
            </a:r>
            <a:r>
              <a:rPr lang="zh-CN" altLang="en-US" b="0" dirty="0" smtClean="0">
                <a:latin typeface="楷体" panose="02010609060101010101" pitchFamily="49" charset="-122"/>
              </a:rPr>
              <a:t>：相似报告数量小于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DupT</a:t>
            </a:r>
            <a:r>
              <a:rPr lang="zh-CN" altLang="en-US" b="0" dirty="0" smtClean="0">
                <a:latin typeface="楷体" panose="02010609060101010101" pitchFamily="49" charset="-122"/>
              </a:rPr>
              <a:t>时，相似报告作为</a:t>
            </a:r>
            <a:r>
              <a:rPr lang="zh-CN" altLang="en-US" b="0" dirty="0">
                <a:latin typeface="楷体" panose="02010609060101010101" pitchFamily="49" charset="-122"/>
              </a:rPr>
              <a:t>可疑</a:t>
            </a:r>
            <a:r>
              <a:rPr lang="zh-CN" altLang="en-US" b="0" dirty="0" smtClean="0">
                <a:latin typeface="楷体" panose="02010609060101010101" pitchFamily="49" charset="-122"/>
              </a:rPr>
              <a:t>重复报告</a:t>
            </a:r>
            <a:endParaRPr lang="en-US" altLang="zh-CN" b="0" dirty="0">
              <a:latin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2339" y="4818638"/>
            <a:ext cx="647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SimT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051720" y="4466798"/>
            <a:ext cx="0" cy="32281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1478933" y="4818638"/>
            <a:ext cx="1145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0.0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614" y="4548323"/>
            <a:ext cx="94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相似度</a:t>
            </a:r>
            <a:endParaRPr lang="zh-CN" altLang="en-US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622949" y="4717600"/>
            <a:ext cx="5973387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301748" y="4466798"/>
            <a:ext cx="0" cy="32281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7012097" y="4818638"/>
            <a:ext cx="57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1.0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436096" y="4466798"/>
            <a:ext cx="0" cy="32281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6732240" y="4466798"/>
            <a:ext cx="0" cy="32281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6408483" y="4813641"/>
            <a:ext cx="647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Max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85803" y="394445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#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相似报告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&lt; 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DupT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?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80112" y="420335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7092280" y="103824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092280" y="1412776"/>
            <a:ext cx="1872208" cy="9361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7092280" y="2436827"/>
            <a:ext cx="1872208" cy="272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29" name="直接箭头连接符 28"/>
          <p:cNvCxnSpPr>
            <a:stCxn id="19" idx="2"/>
            <a:endCxn id="27" idx="0"/>
          </p:cNvCxnSpPr>
          <p:nvPr/>
        </p:nvCxnSpPr>
        <p:spPr bwMode="auto">
          <a:xfrm>
            <a:off x="8028384" y="1311846"/>
            <a:ext cx="0" cy="10093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/>
          <p:cNvCxnSpPr>
            <a:stCxn id="27" idx="2"/>
            <a:endCxn id="28" idx="0"/>
          </p:cNvCxnSpPr>
          <p:nvPr/>
        </p:nvCxnSpPr>
        <p:spPr bwMode="auto">
          <a:xfrm>
            <a:off x="8028384" y="2348880"/>
            <a:ext cx="0" cy="8794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7350294" y="1681510"/>
            <a:ext cx="1307677" cy="2518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计算相似度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7350293" y="2015194"/>
            <a:ext cx="1307677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划分相似度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17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42"/>
    </mc:Choice>
    <mc:Fallback>
      <p:transition spd="slow" advTm="3014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259632" y="3025866"/>
            <a:ext cx="6912768" cy="26642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36096" y="4526915"/>
            <a:ext cx="2455473" cy="846301"/>
          </a:xfrm>
          <a:prstGeom prst="rect">
            <a:avLst/>
          </a:prstGeom>
          <a:solidFill>
            <a:srgbClr val="7B7BE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N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的相似报告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8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4"/>
            <a:ext cx="6184995" cy="1306084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如何生成“关键词”？（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1</a:t>
            </a:r>
            <a:r>
              <a:rPr lang="zh-CN" altLang="en-US" sz="2400" b="0" dirty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>
                <a:latin typeface="楷体" panose="02010609060101010101" pitchFamily="49" charset="-122"/>
              </a:rPr>
              <a:t>从</a:t>
            </a:r>
            <a:r>
              <a:rPr lang="zh-CN" altLang="en-US" b="0" dirty="0" smtClean="0">
                <a:latin typeface="楷体" panose="02010609060101010101" pitchFamily="49" charset="-122"/>
              </a:rPr>
              <a:t>相似报告中获得线索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相似报告包含的“额外单词”提供了线索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/>
              <a:t>将相似报告中额外的“词”作为</a:t>
            </a:r>
            <a:r>
              <a:rPr lang="zh-CN" altLang="en-US" b="0" dirty="0" smtClean="0"/>
              <a:t>“候选关键词”</a:t>
            </a:r>
            <a:endParaRPr lang="en-US" altLang="zh-CN" b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2801813" y="35948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N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69223" y="5099872"/>
            <a:ext cx="11325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相似报告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A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78361" y="5099872"/>
            <a:ext cx="111904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相似报告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B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cxnSp>
        <p:nvCxnSpPr>
          <p:cNvPr id="32" name="直接箭头连接符 31"/>
          <p:cNvCxnSpPr>
            <a:stCxn id="27" idx="2"/>
            <a:endCxn id="46" idx="0"/>
          </p:cNvCxnSpPr>
          <p:nvPr/>
        </p:nvCxnSpPr>
        <p:spPr bwMode="auto">
          <a:xfrm flipH="1">
            <a:off x="2535494" y="3933438"/>
            <a:ext cx="662363" cy="89034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>
            <a:stCxn id="27" idx="2"/>
            <a:endCxn id="49" idx="0"/>
          </p:cNvCxnSpPr>
          <p:nvPr/>
        </p:nvCxnSpPr>
        <p:spPr bwMode="auto">
          <a:xfrm>
            <a:off x="3197857" y="3933438"/>
            <a:ext cx="640029" cy="896025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2699915" y="4277946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rgbClr val="FF0000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K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372336" y="4277946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rgbClr val="FF0000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^K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909825" y="3372102"/>
            <a:ext cx="288032" cy="216024"/>
          </a:xfrm>
          <a:prstGeom prst="rect">
            <a:avLst/>
          </a:prstGeom>
          <a:solidFill>
            <a:srgbClr val="7B7BE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I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197857" y="3372102"/>
            <a:ext cx="288032" cy="216024"/>
          </a:xfrm>
          <a:prstGeom prst="rect">
            <a:avLst/>
          </a:prstGeom>
          <a:solidFill>
            <a:srgbClr val="7B7BE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J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103446" y="4823779"/>
            <a:ext cx="288032" cy="216024"/>
          </a:xfrm>
          <a:prstGeom prst="rect">
            <a:avLst/>
          </a:prstGeom>
          <a:solidFill>
            <a:srgbClr val="7B7BE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>
                <a:solidFill>
                  <a:schemeClr val="bg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I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391478" y="4823779"/>
            <a:ext cx="288032" cy="216024"/>
          </a:xfrm>
          <a:prstGeom prst="rect">
            <a:avLst/>
          </a:prstGeom>
          <a:solidFill>
            <a:srgbClr val="7B7BE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J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673750" y="4823779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K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05838" y="4829463"/>
            <a:ext cx="288032" cy="216024"/>
          </a:xfrm>
          <a:prstGeom prst="rect">
            <a:avLst/>
          </a:prstGeom>
          <a:solidFill>
            <a:srgbClr val="7B7BE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I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693870" y="4829463"/>
            <a:ext cx="288032" cy="216024"/>
          </a:xfrm>
          <a:prstGeom prst="rect">
            <a:avLst/>
          </a:prstGeom>
          <a:solidFill>
            <a:srgbClr val="7B7BE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J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976142" y="4829463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L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03792" y="340840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N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cxnSp>
        <p:nvCxnSpPr>
          <p:cNvPr id="58" name="直接箭头连接符 57"/>
          <p:cNvCxnSpPr>
            <a:stCxn id="55" idx="2"/>
          </p:cNvCxnSpPr>
          <p:nvPr/>
        </p:nvCxnSpPr>
        <p:spPr bwMode="auto">
          <a:xfrm flipH="1">
            <a:off x="6019378" y="3746962"/>
            <a:ext cx="680458" cy="77177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stCxn id="55" idx="2"/>
          </p:cNvCxnSpPr>
          <p:nvPr/>
        </p:nvCxnSpPr>
        <p:spPr bwMode="auto">
          <a:xfrm>
            <a:off x="6699836" y="3746962"/>
            <a:ext cx="615996" cy="77995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201894" y="3994057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K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874315" y="3994057"/>
            <a:ext cx="2880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rgbClr val="FF0000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^K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588537" y="4899881"/>
            <a:ext cx="920308" cy="3683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单词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K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668981" y="4899881"/>
            <a:ext cx="1074290" cy="3683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不含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单词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K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16774" y="4167279"/>
            <a:ext cx="659282" cy="282142"/>
          </a:xfrm>
          <a:prstGeom prst="rightArrow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59632" y="4209331"/>
            <a:ext cx="144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“额外单词”</a:t>
            </a:r>
            <a:endParaRPr lang="zh-CN" altLang="en-US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40071" y="5826750"/>
            <a:ext cx="3356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“额外单词”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将相似报告区分</a:t>
            </a:r>
            <a:endParaRPr lang="zh-CN" altLang="en-US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092280" y="103824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92280" y="141277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7092280" y="1795319"/>
            <a:ext cx="1872208" cy="9144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37" name="直接箭头连接符 36"/>
          <p:cNvCxnSpPr>
            <a:stCxn id="33" idx="2"/>
            <a:endCxn id="35" idx="0"/>
          </p:cNvCxnSpPr>
          <p:nvPr/>
        </p:nvCxnSpPr>
        <p:spPr bwMode="auto">
          <a:xfrm>
            <a:off x="8028384" y="1311846"/>
            <a:ext cx="0" cy="10093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/>
          <p:cNvCxnSpPr>
            <a:stCxn id="35" idx="2"/>
            <a:endCxn id="36" idx="0"/>
          </p:cNvCxnSpPr>
          <p:nvPr/>
        </p:nvCxnSpPr>
        <p:spPr bwMode="auto">
          <a:xfrm>
            <a:off x="8028384" y="1686376"/>
            <a:ext cx="0" cy="10894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7374545" y="2068919"/>
            <a:ext cx="1307677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计算关键词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7374544" y="2389355"/>
            <a:ext cx="1307677" cy="25188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计算例句</a:t>
            </a:r>
          </a:p>
        </p:txBody>
      </p:sp>
    </p:spTree>
    <p:extLst>
      <p:ext uri="{BB962C8B-B14F-4D97-AF65-F5344CB8AC3E}">
        <p14:creationId xmlns:p14="http://schemas.microsoft.com/office/powerpoint/2010/main" val="384583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71"/>
    </mc:Choice>
    <mc:Fallback>
      <p:transition spd="slow" advTm="4507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9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6624414" cy="2246843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如何生成“关键词”？</a:t>
            </a:r>
            <a:r>
              <a:rPr lang="zh-CN" altLang="en-US" sz="2400" b="0" dirty="0">
                <a:latin typeface="楷体" panose="02010609060101010101" pitchFamily="49" charset="-122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2</a:t>
            </a:r>
            <a:r>
              <a:rPr lang="zh-CN" altLang="en-US" sz="2400" b="0" dirty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/>
              <a:t>如何从“候选关键词”中</a:t>
            </a:r>
            <a:r>
              <a:rPr lang="zh-CN" altLang="en-US" b="0" dirty="0"/>
              <a:t>选择</a:t>
            </a:r>
            <a:r>
              <a:rPr lang="zh-CN" altLang="en-US" b="0" dirty="0" smtClean="0"/>
              <a:t> “关键词”？</a:t>
            </a:r>
            <a:endParaRPr lang="en-US" altLang="zh-CN" b="0" dirty="0" smtClean="0"/>
          </a:p>
          <a:p>
            <a:pPr lvl="2"/>
            <a:r>
              <a:rPr lang="zh-CN" altLang="en-US" b="0" dirty="0"/>
              <a:t>可能</a:t>
            </a:r>
            <a:r>
              <a:rPr lang="zh-CN" altLang="en-US" b="0" dirty="0" smtClean="0"/>
              <a:t>存在很多“候选关键词”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根据最大信息增益原理</a:t>
            </a:r>
            <a:endParaRPr lang="en-US" altLang="zh-CN" b="0" dirty="0" smtClean="0"/>
          </a:p>
          <a:p>
            <a:pPr lvl="3"/>
            <a:r>
              <a:rPr lang="zh-CN" altLang="en-US" b="0" dirty="0" smtClean="0"/>
              <a:t>报告者根据 “关键词”补充描述后，工具能排除最多的相似报告</a:t>
            </a:r>
            <a:endParaRPr lang="en-US" altLang="zh-CN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646964" y="3255445"/>
                <a:ext cx="2850332" cy="416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zh-CN" alt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𝑀𝑎𝑥𝑎𝑟𝑔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1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  <m:r>
                            <a:rPr lang="zh-CN" alt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64" y="3255445"/>
                <a:ext cx="2850332" cy="416268"/>
              </a:xfrm>
              <a:prstGeom prst="rect">
                <a:avLst/>
              </a:prstGeom>
              <a:blipFill rotWithShape="0">
                <a:blip r:embed="rId2"/>
                <a:stretch>
                  <a:fillRect t="-151471" r="-20940" b="-2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1051072" y="3823619"/>
            <a:ext cx="604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W</a:t>
            </a:r>
            <a:r>
              <a:rPr lang="en-US" altLang="zh-CN" sz="1600" b="0" baseline="-2500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为候选关键词集合，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IG(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w</a:t>
            </a:r>
            <a:r>
              <a:rPr lang="en-US" altLang="zh-CN" sz="1600" b="0" baseline="-2500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i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)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是候选关键词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w</a:t>
            </a:r>
            <a:r>
              <a:rPr lang="en-US" altLang="zh-CN" sz="1600" b="0" baseline="-2500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i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的信息增益</a:t>
            </a:r>
            <a:endParaRPr lang="zh-CN" altLang="en-US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653678" y="5163534"/>
            <a:ext cx="195270" cy="209682"/>
          </a:xfrm>
          <a:prstGeom prst="rect">
            <a:avLst/>
          </a:prstGeom>
          <a:solidFill>
            <a:srgbClr val="DDDD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C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848948" y="5163534"/>
            <a:ext cx="2304256" cy="2096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^C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653678" y="5733256"/>
            <a:ext cx="1347397" cy="216024"/>
          </a:xfrm>
          <a:prstGeom prst="rect">
            <a:avLst/>
          </a:prstGeom>
          <a:solidFill>
            <a:srgbClr val="DDDD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D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001075" y="5733256"/>
            <a:ext cx="1152129" cy="2160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^D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51954" y="4892660"/>
            <a:ext cx="44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0.1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12174" y="4902411"/>
            <a:ext cx="44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0.9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106871" y="5456616"/>
            <a:ext cx="44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0.5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356634" y="5456616"/>
            <a:ext cx="44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0.5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55621" y="5046054"/>
            <a:ext cx="254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0.1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*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0.9 + 0.9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*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0.1 = 0.18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63721" y="5579422"/>
            <a:ext cx="213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0.5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*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0.5 + 0.5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*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0.5 = 0.5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187624" y="4509272"/>
            <a:ext cx="6624736" cy="353115"/>
          </a:xfrm>
          <a:prstGeom prst="rect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63774" y="4516202"/>
            <a:ext cx="2701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相似报告在该信息上的分布</a:t>
            </a:r>
            <a:endParaRPr lang="zh-CN" altLang="en-US" sz="16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57398" y="4516264"/>
            <a:ext cx="350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提供该信息后可排除相似报告的比例</a:t>
            </a:r>
            <a:endParaRPr lang="zh-CN" altLang="en-US" sz="16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75195" y="6119585"/>
            <a:ext cx="6624736" cy="45719"/>
          </a:xfrm>
          <a:prstGeom prst="rect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092280" y="103824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092280" y="141277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092280" y="1795319"/>
            <a:ext cx="1872208" cy="9144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 bwMode="auto">
          <a:xfrm>
            <a:off x="8028384" y="1311846"/>
            <a:ext cx="0" cy="10093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 bwMode="auto">
          <a:xfrm>
            <a:off x="8028384" y="1686376"/>
            <a:ext cx="0" cy="10894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7374545" y="2068919"/>
            <a:ext cx="1307677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计算关键词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7374544" y="2389355"/>
            <a:ext cx="1307677" cy="25188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计算例句</a:t>
            </a:r>
          </a:p>
        </p:txBody>
      </p:sp>
    </p:spTree>
    <p:extLst>
      <p:ext uri="{BB962C8B-B14F-4D97-AF65-F5344CB8AC3E}">
        <p14:creationId xmlns:p14="http://schemas.microsoft.com/office/powerpoint/2010/main" val="239189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41"/>
    </mc:Choice>
    <mc:Fallback>
      <p:transition spd="slow" advTm="400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大纲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楷体" panose="02010609060101010101" pitchFamily="49" charset="-122"/>
              </a:rPr>
              <a:t>工作背景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</a:rPr>
              <a:t>相关工作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</a:rPr>
              <a:t>本文工作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r>
              <a:rPr lang="zh-CN" altLang="en-US" b="0" dirty="0">
                <a:latin typeface="楷体" panose="02010609060101010101" pitchFamily="49" charset="-122"/>
              </a:rPr>
              <a:t>工具</a:t>
            </a:r>
            <a:r>
              <a:rPr lang="zh-CN" altLang="en-US" b="0" dirty="0" smtClean="0">
                <a:latin typeface="楷体" panose="02010609060101010101" pitchFamily="49" charset="-122"/>
              </a:rPr>
              <a:t>设计</a:t>
            </a:r>
            <a:endParaRPr lang="en-US" altLang="zh-CN" b="0" dirty="0">
              <a:latin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</a:rPr>
              <a:t>工具实现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</a:rPr>
              <a:t>效果评估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</a:rPr>
              <a:t>总结展望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54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13"/>
    </mc:Choice>
    <mc:Fallback>
      <p:transition spd="slow" advTm="1401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59632" y="5271529"/>
            <a:ext cx="3790180" cy="307777"/>
          </a:xfrm>
          <a:prstGeom prst="rect">
            <a:avLst/>
          </a:prstGeom>
          <a:solidFill>
            <a:srgbClr val="DDDD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It quit unexpectedly when I clicked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send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 button.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4561632"/>
            <a:ext cx="3790180" cy="307777"/>
          </a:xfrm>
          <a:prstGeom prst="rect">
            <a:avLst/>
          </a:prstGeom>
          <a:solidFill>
            <a:srgbClr val="DDDD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It crashed as I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sent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 a new mail.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632" y="4914729"/>
            <a:ext cx="3790180" cy="307777"/>
          </a:xfrm>
          <a:prstGeom prst="rect">
            <a:avLst/>
          </a:prstGeom>
          <a:solidFill>
            <a:srgbClr val="DDDD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When I pressed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send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 button, there’s no response.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7544" y="3901094"/>
            <a:ext cx="8224166" cy="335169"/>
          </a:xfrm>
          <a:prstGeom prst="rect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10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2678789"/>
          </a:xfrm>
        </p:spPr>
        <p:txBody>
          <a:bodyPr/>
          <a:lstStyle/>
          <a:p>
            <a:r>
              <a:rPr lang="zh-CN" altLang="en-US" sz="2400" b="0" dirty="0">
                <a:latin typeface="楷体" panose="02010609060101010101" pitchFamily="49" charset="-122"/>
              </a:rPr>
              <a:t>如何生成“关键词”？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3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如何使“关键字”易于理解</a:t>
            </a:r>
            <a:endParaRPr lang="en-US" altLang="zh-CN" b="0" dirty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通过包含关键词的“例句”解释关键词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在相似报告中选取包含关键词的句子作为</a:t>
            </a:r>
            <a:r>
              <a:rPr lang="en-US" altLang="zh-CN" b="0" dirty="0">
                <a:latin typeface="楷体" panose="02010609060101010101" pitchFamily="49" charset="-122"/>
              </a:rPr>
              <a:t>“</a:t>
            </a:r>
            <a:r>
              <a:rPr lang="zh-CN" altLang="en-US" b="0" dirty="0" smtClean="0">
                <a:latin typeface="楷体" panose="02010609060101010101" pitchFamily="49" charset="-122"/>
              </a:rPr>
              <a:t>候选例句”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对候选“例句”进行聚类</a:t>
            </a:r>
            <a:r>
              <a:rPr lang="zh-CN" altLang="en-US" b="0" dirty="0">
                <a:latin typeface="Calibri Light" panose="020F0302020204030204" pitchFamily="34" charset="0"/>
              </a:rPr>
              <a:t>（</a:t>
            </a:r>
            <a:r>
              <a:rPr lang="en-US" altLang="zh-CN" b="0" dirty="0" smtClean="0">
                <a:latin typeface="Calibri Light" panose="020F0302020204030204" pitchFamily="34" charset="0"/>
              </a:rPr>
              <a:t>K-means</a:t>
            </a:r>
            <a:r>
              <a:rPr lang="zh-CN" altLang="en-US" b="0" dirty="0">
                <a:latin typeface="Calibri Light" panose="020F0302020204030204" pitchFamily="34" charset="0"/>
              </a:rPr>
              <a:t>）</a:t>
            </a:r>
            <a:endParaRPr lang="en-US" altLang="zh-CN" b="0" dirty="0" smtClean="0">
              <a:latin typeface="Calibri Light" panose="020F0302020204030204" pitchFamily="34" charset="0"/>
            </a:endParaRPr>
          </a:p>
          <a:p>
            <a:pPr lvl="3"/>
            <a:r>
              <a:rPr lang="zh-CN" altLang="en-US" b="0" dirty="0" smtClean="0">
                <a:latin typeface="楷体" panose="02010609060101010101" pitchFamily="49" charset="-122"/>
              </a:rPr>
              <a:t>因为可能存在很多相似的候选“例句”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3"/>
            <a:r>
              <a:rPr lang="zh-CN" altLang="en-US" b="0" dirty="0" smtClean="0">
                <a:latin typeface="楷体" panose="02010609060101010101" pitchFamily="49" charset="-122"/>
              </a:rPr>
              <a:t>选取每类中距离重心最近的句子作为例句</a:t>
            </a:r>
          </a:p>
          <a:p>
            <a:pPr lvl="3"/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33578" y="486916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latin typeface="Calibri Light" panose="020F0302020204030204" pitchFamily="34" charset="0"/>
              </a:rPr>
              <a:t>send</a:t>
            </a:r>
            <a:endParaRPr lang="zh-CN" altLang="en-US" sz="1600" b="0" dirty="0">
              <a:latin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4312921"/>
            <a:ext cx="3790180" cy="307777"/>
          </a:xfrm>
          <a:prstGeom prst="rect">
            <a:avLst/>
          </a:prstGeom>
          <a:solidFill>
            <a:srgbClr val="DDDD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Evolution crashed when I was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sending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 mails.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632" y="5520240"/>
            <a:ext cx="3790180" cy="307777"/>
          </a:xfrm>
          <a:prstGeom prst="rect">
            <a:avLst/>
          </a:prstGeom>
          <a:solidFill>
            <a:srgbClr val="DDDD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I clicked “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send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”, but it didn’t respond.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09009" y="4622710"/>
            <a:ext cx="325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It crashed as I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sent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 a new mail.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9008" y="4935050"/>
            <a:ext cx="368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It quit unexpectedly when I clicked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send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 button.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09009" y="5245634"/>
            <a:ext cx="31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 smtClean="0">
                <a:latin typeface="Calibri Light" panose="020F0302020204030204" pitchFamily="34" charset="0"/>
              </a:rPr>
              <a:t>I clicked “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send</a:t>
            </a:r>
            <a:r>
              <a:rPr lang="en-US" altLang="zh-CN" sz="1400" b="0" dirty="0" smtClean="0">
                <a:latin typeface="Calibri Light" panose="020F0302020204030204" pitchFamily="34" charset="0"/>
              </a:rPr>
              <a:t>”, but it didn’t respond.</a:t>
            </a:r>
            <a:endParaRPr lang="zh-CN" altLang="en-US" sz="1400" b="0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0664" y="3902536"/>
            <a:ext cx="848842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16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4036" y="3899378"/>
            <a:ext cx="111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候选例句</a:t>
            </a:r>
            <a:endParaRPr lang="zh-CN" altLang="en-US" sz="16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25206" y="3905465"/>
            <a:ext cx="91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例句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80664" y="5913280"/>
            <a:ext cx="8224166" cy="36000"/>
          </a:xfrm>
          <a:prstGeom prst="rect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92280" y="103824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092280" y="1412776"/>
            <a:ext cx="1872208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相似、重复检测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092280" y="1795319"/>
            <a:ext cx="1872208" cy="9144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cxnSp>
        <p:nvCxnSpPr>
          <p:cNvPr id="22" name="直接箭头连接符 21"/>
          <p:cNvCxnSpPr>
            <a:stCxn id="19" idx="2"/>
            <a:endCxn id="20" idx="0"/>
          </p:cNvCxnSpPr>
          <p:nvPr/>
        </p:nvCxnSpPr>
        <p:spPr bwMode="auto">
          <a:xfrm>
            <a:off x="8028384" y="1311846"/>
            <a:ext cx="0" cy="10093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 bwMode="auto">
          <a:xfrm>
            <a:off x="8028384" y="1686376"/>
            <a:ext cx="0" cy="10894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7374545" y="2068919"/>
            <a:ext cx="1307677" cy="2518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计算关键词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7374544" y="2389355"/>
            <a:ext cx="1307677" cy="25188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计算例句</a:t>
            </a:r>
          </a:p>
        </p:txBody>
      </p:sp>
    </p:spTree>
    <p:extLst>
      <p:ext uri="{BB962C8B-B14F-4D97-AF65-F5344CB8AC3E}">
        <p14:creationId xmlns:p14="http://schemas.microsoft.com/office/powerpoint/2010/main" val="365867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59"/>
    </mc:Choice>
    <mc:Fallback>
      <p:transition spd="slow" advTm="309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工具实现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850" y="1038225"/>
            <a:ext cx="7632700" cy="2102743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基于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B/S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架构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服务器端</a:t>
            </a:r>
            <a:endParaRPr lang="en-US" altLang="zh-CN" sz="2400" b="0" dirty="0">
              <a:latin typeface="楷体" panose="02010609060101010101" pitchFamily="49" charset="-122"/>
            </a:endParaRPr>
          </a:p>
          <a:p>
            <a:pPr lvl="1"/>
            <a:r>
              <a:rPr lang="en-US" altLang="zh-CN" b="0" dirty="0" err="1" smtClean="0">
                <a:latin typeface="Calibri Light" panose="020F0302020204030204" pitchFamily="34" charset="0"/>
              </a:rPr>
              <a:t>MongoDB</a:t>
            </a:r>
            <a:r>
              <a:rPr lang="en-US" altLang="zh-CN" b="0" dirty="0" smtClean="0">
                <a:latin typeface="Calibri Light" panose="020F0302020204030204" pitchFamily="34" charset="0"/>
              </a:rPr>
              <a:t>, Apache, Flask</a:t>
            </a: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浏览器端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en-US" altLang="zh-CN" b="0" dirty="0" smtClean="0">
                <a:latin typeface="Calibri Light" panose="020F0302020204030204" pitchFamily="34" charset="0"/>
              </a:rPr>
              <a:t>Bootstrap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15616" y="3573016"/>
            <a:ext cx="938771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10941"/>
              </p:ext>
            </p:extLst>
          </p:nvPr>
        </p:nvGraphicFramePr>
        <p:xfrm>
          <a:off x="683568" y="3573016"/>
          <a:ext cx="746072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Visio" r:id="rId4" imgW="6191177" imgH="1466910" progId="Visio.Drawing.15">
                  <p:embed/>
                </p:oleObj>
              </mc:Choice>
              <mc:Fallback>
                <p:oleObj name="Visio" r:id="rId4" imgW="6191177" imgH="14669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7460725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78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79"/>
    </mc:Choice>
    <mc:Fallback>
      <p:transition spd="slow" advTm="1097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工具实现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850" y="1038225"/>
            <a:ext cx="7632700" cy="518567"/>
          </a:xfrm>
        </p:spPr>
        <p:txBody>
          <a:bodyPr/>
          <a:lstStyle/>
          <a:p>
            <a:r>
              <a:rPr lang="zh-CN" altLang="en-US" sz="2400" b="0" dirty="0" smtClean="0"/>
              <a:t>报告</a:t>
            </a:r>
            <a:r>
              <a:rPr lang="zh-CN" altLang="en-US" sz="2400" b="0" dirty="0"/>
              <a:t>创建</a:t>
            </a:r>
            <a:r>
              <a:rPr lang="zh-CN" altLang="en-US" sz="2400" b="0" dirty="0" smtClean="0"/>
              <a:t>页面</a:t>
            </a:r>
            <a:endParaRPr lang="en-US" altLang="zh-CN" sz="2400" b="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904656" cy="45883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36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7"/>
    </mc:Choice>
    <mc:Fallback>
      <p:transition spd="slow" advTm="403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</a:t>
            </a: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850" y="1038225"/>
            <a:ext cx="7632700" cy="518567"/>
          </a:xfrm>
        </p:spPr>
        <p:txBody>
          <a:bodyPr/>
          <a:lstStyle/>
          <a:p>
            <a:r>
              <a:rPr lang="zh-CN" altLang="en-US" sz="2400" b="0" dirty="0" smtClean="0"/>
              <a:t>报告完善页面（关键词和例句）</a:t>
            </a:r>
            <a:endParaRPr lang="en-US" altLang="zh-CN" sz="1600" b="0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012543" cy="46688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29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5"/>
    </mc:Choice>
    <mc:Fallback>
      <p:transition spd="slow" advTm="414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工具实现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4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850" y="1038225"/>
            <a:ext cx="7632700" cy="518567"/>
          </a:xfrm>
        </p:spPr>
        <p:txBody>
          <a:bodyPr/>
          <a:lstStyle/>
          <a:p>
            <a:r>
              <a:rPr lang="zh-CN" altLang="en-US" sz="2400" b="0" dirty="0" smtClean="0"/>
              <a:t>报告完善页面（重复报告）</a:t>
            </a:r>
            <a:endParaRPr lang="en-US" altLang="zh-CN" sz="1600" b="0" dirty="0" smtClean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000158" cy="46688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78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6"/>
    </mc:Choice>
    <mc:Fallback>
      <p:transition spd="slow" advTm="313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工具实现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5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850" y="1038225"/>
            <a:ext cx="7632700" cy="446559"/>
          </a:xfrm>
        </p:spPr>
        <p:txBody>
          <a:bodyPr/>
          <a:lstStyle/>
          <a:p>
            <a:r>
              <a:rPr lang="zh-CN" altLang="en-US" sz="2400" b="0" dirty="0" smtClean="0"/>
              <a:t>提交</a:t>
            </a:r>
            <a:r>
              <a:rPr lang="zh-CN" altLang="en-US" sz="2400" b="0" dirty="0"/>
              <a:t>结果</a:t>
            </a:r>
            <a:r>
              <a:rPr lang="zh-CN" altLang="en-US" sz="2400" b="0" dirty="0" smtClean="0"/>
              <a:t>页面</a:t>
            </a:r>
            <a:endParaRPr lang="en-US" altLang="zh-CN" sz="1600" b="0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154961" cy="46874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6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8"/>
    </mc:Choice>
    <mc:Fallback>
      <p:transition spd="slow" advTm="194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>
                <a:latin typeface="Calibri Light" panose="020F030202020403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2606781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相似检测效果评估（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1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/>
              <a:t>评估：检测可疑重复报告效果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是否返回可疑重复报告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可疑重复报告中是否包含真正的重复报告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评估方法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在</a:t>
            </a:r>
            <a:r>
              <a:rPr lang="en-US" altLang="zh-CN" b="0" dirty="0" smtClean="0">
                <a:latin typeface="Calibri Light" panose="020F0302020204030204" pitchFamily="34" charset="0"/>
              </a:rPr>
              <a:t>Gnome</a:t>
            </a:r>
            <a:r>
              <a:rPr lang="zh-CN" altLang="en-US" b="0" dirty="0" smtClean="0"/>
              <a:t>的</a:t>
            </a:r>
            <a:r>
              <a:rPr lang="en-US" altLang="zh-CN" b="0" dirty="0" smtClean="0">
                <a:latin typeface="Calibri Light" panose="020F0302020204030204" pitchFamily="34" charset="0"/>
              </a:rPr>
              <a:t>419k</a:t>
            </a:r>
            <a:r>
              <a:rPr lang="zh-CN" altLang="en-US" b="0" dirty="0" smtClean="0"/>
              <a:t>条报告中随机抽取</a:t>
            </a:r>
            <a:r>
              <a:rPr lang="en-US" altLang="zh-CN" b="0" dirty="0" smtClean="0">
                <a:latin typeface="Calibri Light" panose="020F0302020204030204" pitchFamily="34" charset="0"/>
              </a:rPr>
              <a:t>54</a:t>
            </a:r>
            <a:r>
              <a:rPr lang="zh-CN" altLang="en-US" b="0" dirty="0" smtClean="0"/>
              <a:t>条报告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使用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b="0" dirty="0" smtClean="0"/>
              <a:t>在余下的</a:t>
            </a:r>
            <a:r>
              <a:rPr lang="zh-CN" altLang="en-US" b="0" dirty="0">
                <a:latin typeface="Calibri Light" panose="020F0302020204030204" pitchFamily="34" charset="0"/>
              </a:rPr>
              <a:t>（</a:t>
            </a:r>
            <a:r>
              <a:rPr lang="en-US" altLang="zh-CN" b="0" dirty="0" smtClean="0">
                <a:latin typeface="Calibri Light" panose="020F0302020204030204" pitchFamily="34" charset="0"/>
              </a:rPr>
              <a:t>419k-54</a:t>
            </a:r>
            <a:r>
              <a:rPr lang="zh-CN" altLang="en-US" b="0" dirty="0" smtClean="0">
                <a:latin typeface="Calibri Light" panose="020F0302020204030204" pitchFamily="34" charset="0"/>
              </a:rPr>
              <a:t>）</a:t>
            </a:r>
            <a:r>
              <a:rPr lang="zh-CN" altLang="en-US" b="0" dirty="0" smtClean="0"/>
              <a:t>条报告中进行相似检测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6947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51"/>
    </mc:Choice>
    <mc:Fallback>
      <p:transition spd="slow" advTm="3595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>
                <a:latin typeface="Calibri Light" panose="020F030202020403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1598669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相似检测效果评估（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2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）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 algn="just"/>
            <a:r>
              <a:rPr lang="zh-CN" altLang="en-US" b="0" dirty="0" smtClean="0"/>
              <a:t>检测结果</a:t>
            </a:r>
            <a:endParaRPr lang="en-US" altLang="zh-CN" b="0" dirty="0" smtClean="0"/>
          </a:p>
          <a:p>
            <a:pPr lvl="2" algn="just"/>
            <a:r>
              <a:rPr lang="en-US" altLang="zh-CN" b="0" dirty="0" err="1" smtClean="0"/>
              <a:t>Intereport</a:t>
            </a:r>
            <a:r>
              <a:rPr lang="zh-CN" altLang="en-US" b="0" dirty="0" smtClean="0"/>
              <a:t>对</a:t>
            </a:r>
            <a:r>
              <a:rPr lang="en-US" altLang="zh-CN" b="0" dirty="0" smtClean="0"/>
              <a:t>82%</a:t>
            </a:r>
            <a:r>
              <a:rPr lang="zh-CN" altLang="en-US" b="0" dirty="0" smtClean="0"/>
              <a:t>的被检测报告提示了可疑重复报告列表</a:t>
            </a:r>
            <a:endParaRPr lang="en-US" altLang="zh-CN" b="0" dirty="0" smtClean="0"/>
          </a:p>
          <a:p>
            <a:pPr lvl="2" algn="just"/>
            <a:r>
              <a:rPr lang="zh-CN" altLang="en-US" b="0" dirty="0" smtClean="0"/>
              <a:t>在可疑重复报告列表中，</a:t>
            </a:r>
            <a:r>
              <a:rPr lang="en-US" altLang="zh-CN" b="0" dirty="0" smtClean="0"/>
              <a:t>56%</a:t>
            </a:r>
            <a:r>
              <a:rPr lang="zh-CN" altLang="en-US" b="0" dirty="0" smtClean="0"/>
              <a:t>的列表中包含了真正的重复报告</a:t>
            </a:r>
            <a:endParaRPr lang="en-US" altLang="zh-CN" b="0" dirty="0" smtClean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945840"/>
              </p:ext>
            </p:extLst>
          </p:nvPr>
        </p:nvGraphicFramePr>
        <p:xfrm>
          <a:off x="1043608" y="2924944"/>
          <a:ext cx="65532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21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07"/>
    </mc:Choice>
    <mc:Fallback>
      <p:transition spd="slow" advTm="22907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1835696" y="3356992"/>
            <a:ext cx="5904656" cy="1800200"/>
          </a:xfrm>
          <a:prstGeom prst="roundRect">
            <a:avLst>
              <a:gd name="adj" fmla="val 2494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Click on 'Edit' on 'Alarm notification nothing happens</a:t>
            </a:r>
          </a:p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endParaRPr lang="en-US" altLang="zh-CN" sz="1600" b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Received Alarm 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notification for an appointment in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'Personal Calendar'. Clicked 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on 'Edit' nothing happens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endParaRPr lang="en-US" altLang="zh-CN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Expected</a:t>
            </a:r>
          </a:p>
          <a:p>
            <a:pPr marL="72000" algn="l"/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That appointment has to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open.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5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1958709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案例：使用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提交报告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1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）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 smtClean="0"/>
              <a:t>评估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b="0" dirty="0" smtClean="0"/>
              <a:t>是否能帮助报告者补充信息，发现重复报告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以报告作为原型，根据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b="0" dirty="0" smtClean="0"/>
              <a:t>提示，逐步提供信息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报告原型</a:t>
            </a:r>
            <a:r>
              <a:rPr lang="en-US" altLang="zh-CN" b="0" dirty="0" smtClean="0">
                <a:latin typeface="Calibri Light" panose="020F0302020204030204" pitchFamily="34" charset="0"/>
              </a:rPr>
              <a:t>ID</a:t>
            </a:r>
            <a:r>
              <a:rPr lang="zh-CN" altLang="en-US" b="0" dirty="0" smtClean="0">
                <a:latin typeface="Calibri Light" panose="020F0302020204030204" pitchFamily="34" charset="0"/>
              </a:rPr>
              <a:t>：</a:t>
            </a:r>
            <a:r>
              <a:rPr lang="en-US" altLang="zh-CN" b="0" dirty="0" smtClean="0">
                <a:latin typeface="Calibri Light" panose="020F0302020204030204" pitchFamily="34" charset="0"/>
              </a:rPr>
              <a:t>310338</a:t>
            </a:r>
          </a:p>
          <a:p>
            <a:pPr lvl="2"/>
            <a:r>
              <a:rPr lang="zh-CN" altLang="en-US" b="0" dirty="0"/>
              <a:t>所属</a:t>
            </a:r>
            <a:r>
              <a:rPr lang="zh-CN" altLang="en-US" b="0" dirty="0" smtClean="0"/>
              <a:t>产品</a:t>
            </a:r>
            <a:r>
              <a:rPr lang="zh-CN" altLang="en-US" b="0" dirty="0" smtClean="0">
                <a:latin typeface="Calibri Light" panose="020F0302020204030204" pitchFamily="34" charset="0"/>
              </a:rPr>
              <a:t>：</a:t>
            </a:r>
            <a:r>
              <a:rPr lang="en-US" altLang="zh-CN" b="0" dirty="0" smtClean="0">
                <a:latin typeface="Calibri Light" panose="020F0302020204030204" pitchFamily="34" charset="0"/>
              </a:rPr>
              <a:t>Evolution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47602"/>
            <a:ext cx="41673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9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19"/>
    </mc:Choice>
    <mc:Fallback>
      <p:transition spd="slow" advTm="4301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8"/>
          <a:stretch/>
        </p:blipFill>
        <p:spPr>
          <a:xfrm>
            <a:off x="958497" y="2830672"/>
            <a:ext cx="3312368" cy="7405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7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5328270" cy="950597"/>
          </a:xfrm>
        </p:spPr>
        <p:txBody>
          <a:bodyPr/>
          <a:lstStyle/>
          <a:p>
            <a:r>
              <a:rPr lang="zh-CN" altLang="en-US" sz="2400" b="0" dirty="0" smtClean="0"/>
              <a:t>案例：使用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sz="2400" b="0" dirty="0" smtClean="0"/>
              <a:t>提交报告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2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）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 smtClean="0">
                <a:latin typeface="Calibri Light" panose="020F0302020204030204" pitchFamily="34" charset="0"/>
              </a:rPr>
              <a:t>对比：在</a:t>
            </a:r>
            <a:r>
              <a:rPr lang="en-US" altLang="zh-CN" b="0" dirty="0" smtClean="0">
                <a:latin typeface="Calibri Light" panose="020F0302020204030204" pitchFamily="34" charset="0"/>
              </a:rPr>
              <a:t>Gnome</a:t>
            </a:r>
            <a:r>
              <a:rPr lang="zh-CN" altLang="en-US" b="0" dirty="0" smtClean="0">
                <a:latin typeface="Calibri Light" panose="020F0302020204030204" pitchFamily="34" charset="0"/>
              </a:rPr>
              <a:t>中搜索重复报告</a:t>
            </a:r>
            <a:endParaRPr lang="en-US" altLang="zh-CN" b="0" dirty="0" smtClean="0">
              <a:latin typeface="Calibri Light" panose="020F0302020204030204" pitchFamily="34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3" y="1988840"/>
            <a:ext cx="7668695" cy="4191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 bwMode="auto">
          <a:xfrm>
            <a:off x="934968" y="2738628"/>
            <a:ext cx="7669480" cy="83841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28278" y="3907631"/>
            <a:ext cx="7669480" cy="257581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589688" y="2407998"/>
            <a:ext cx="360040" cy="330630"/>
          </a:xfrm>
          <a:prstGeom prst="downArrow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4589688" y="3577040"/>
            <a:ext cx="360040" cy="330630"/>
          </a:xfrm>
          <a:prstGeom prst="downArrow">
            <a:avLst/>
          </a:prstGeom>
          <a:solidFill>
            <a:srgbClr val="4242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5"/>
          <a:stretch/>
        </p:blipFill>
        <p:spPr>
          <a:xfrm>
            <a:off x="1033741" y="4005065"/>
            <a:ext cx="754307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51"/>
    </mc:Choice>
    <mc:Fallback>
      <p:transition spd="slow" advTm="180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工作背景</a:t>
            </a:r>
            <a:r>
              <a:rPr lang="zh-CN" altLang="en-US" sz="3200" b="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zh-CN" altLang="en-US" sz="3200" b="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3200" b="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5"/>
            <a:ext cx="8439150" cy="1712146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开源社区是软件开发的重要力量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缺陷追踪系统（</a:t>
            </a:r>
            <a:r>
              <a:rPr lang="en-US" altLang="zh-CN" sz="2400" b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Issue-Tracking System</a:t>
            </a:r>
            <a:r>
              <a:rPr lang="zh-CN" altLang="en-US" sz="2400" b="0" dirty="0" smtClean="0">
                <a:cs typeface="Times New Roman" panose="02020603050405020304" pitchFamily="18" charset="0"/>
              </a:rPr>
              <a:t>）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被广泛用于记录和追踪用户反馈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用户通过创建、提交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缺陷报告</a:t>
            </a:r>
            <a:r>
              <a:rPr lang="zh-CN" altLang="en-US" b="0" dirty="0" smtClean="0">
                <a:latin typeface="楷体" panose="02010609060101010101" pitchFamily="49" charset="-122"/>
              </a:rPr>
              <a:t>（简称“报告”）向社区反馈问题</a:t>
            </a:r>
          </a:p>
          <a:p>
            <a:endParaRPr lang="en-US" altLang="zh-CN" sz="2400" dirty="0" smtClean="0">
              <a:latin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467723"/>
              </p:ext>
            </p:extLst>
          </p:nvPr>
        </p:nvGraphicFramePr>
        <p:xfrm>
          <a:off x="899592" y="3162146"/>
          <a:ext cx="5633103" cy="23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Image" r:id="rId4" imgW="11441160" imgH="4685400" progId="Photoshop.Image.13">
                  <p:embed/>
                </p:oleObj>
              </mc:Choice>
              <mc:Fallback>
                <p:oleObj name="Image" r:id="rId4" imgW="11441160" imgH="4685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3162146"/>
                        <a:ext cx="5633103" cy="230687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04248" y="3118133"/>
            <a:ext cx="166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概要（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summary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04248" y="3582308"/>
            <a:ext cx="14401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预定义属性 </a:t>
            </a:r>
            <a:endParaRPr lang="en-US" altLang="zh-CN" sz="16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properties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0011" y="4352883"/>
            <a:ext cx="1831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描述（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description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840611" y="3292426"/>
            <a:ext cx="1891629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5776715" y="3744822"/>
            <a:ext cx="955525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 bwMode="auto">
          <a:xfrm>
            <a:off x="5784944" y="4522160"/>
            <a:ext cx="947296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47480" y="5592620"/>
            <a:ext cx="425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Mozilla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社区的一条缺陷报告</a:t>
            </a:r>
            <a:endParaRPr lang="zh-CN" altLang="en-US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08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84"/>
    </mc:Choice>
    <mc:Fallback>
      <p:transition spd="slow" advTm="2398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/>
          <p:cNvSpPr/>
          <p:nvPr/>
        </p:nvSpPr>
        <p:spPr bwMode="auto">
          <a:xfrm>
            <a:off x="683568" y="1935362"/>
            <a:ext cx="216403" cy="4229942"/>
          </a:xfrm>
          <a:prstGeom prst="downArrow">
            <a:avLst>
              <a:gd name="adj1" fmla="val 100000"/>
              <a:gd name="adj2" fmla="val 5226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12795" y="1628800"/>
            <a:ext cx="1007790" cy="3483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670994" y="3958756"/>
            <a:ext cx="5904656" cy="1184140"/>
          </a:xfrm>
          <a:prstGeom prst="roundRect">
            <a:avLst>
              <a:gd name="adj" fmla="val 224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remind</a:t>
            </a:r>
          </a:p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例句：</a:t>
            </a:r>
            <a:endParaRPr lang="en-US" altLang="zh-CN" sz="16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" algn="l">
              <a:buAutoNum type="arabicPeriod"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When clicking on the … of an appointment alarm (</a:t>
            </a:r>
            <a:r>
              <a:rPr lang="en-US" altLang="zh-CN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reminder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)</a:t>
            </a:r>
          </a:p>
          <a:p>
            <a:pPr marL="72000" algn="l">
              <a:buAutoNum type="arabicPeriod"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Meeting </a:t>
            </a:r>
            <a:r>
              <a:rPr lang="en-US" altLang="zh-CN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reminder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popup crashes when “Edit Appointment” …</a:t>
            </a:r>
            <a:endParaRPr lang="en-US" altLang="zh-CN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5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590557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案例：使用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提交报告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3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）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2" y="5157192"/>
            <a:ext cx="416730" cy="504056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1670994" y="5244403"/>
            <a:ext cx="5904656" cy="377487"/>
          </a:xfrm>
          <a:prstGeom prst="roundRect">
            <a:avLst>
              <a:gd name="adj" fmla="val 801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补充信息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Alarm notification (meeting reminder)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560" y="520766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endParaRPr lang="zh-CN" altLang="en-US" sz="20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1670994" y="2027139"/>
            <a:ext cx="5904656" cy="1800200"/>
          </a:xfrm>
          <a:prstGeom prst="roundRect">
            <a:avLst>
              <a:gd name="adj" fmla="val 2494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Click on 'Edit' on 'Alarm notification nothing happens</a:t>
            </a:r>
          </a:p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endParaRPr lang="en-US" altLang="zh-CN" sz="1600" b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Received Alarm 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notification for an appointment in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'Personal Calendar'. Clicked 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on 'Edit' nothing happens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endParaRPr lang="en-US" altLang="zh-CN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72000" algn="l"/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Expected</a:t>
            </a:r>
          </a:p>
          <a:p>
            <a:pPr marL="72000" algn="l"/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That appointment has to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open.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2" y="2694605"/>
            <a:ext cx="416730" cy="50405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11560" y="274657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0</a:t>
            </a:r>
            <a:endParaRPr lang="zh-CN" altLang="en-US" sz="20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75650" y="435077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</a:t>
            </a:r>
            <a:r>
              <a:rPr lang="en-US" altLang="zh-CN" sz="2000" dirty="0" err="1" smtClean="0">
                <a:solidFill>
                  <a:srgbClr val="00206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</a:t>
            </a:r>
            <a:endParaRPr lang="zh-CN" altLang="en-US" sz="2000" dirty="0">
              <a:solidFill>
                <a:srgbClr val="002060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2965" y="1628800"/>
            <a:ext cx="104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交互次数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66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5"/>
    </mc:Choice>
    <mc:Fallback>
      <p:transition spd="slow" advTm="792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箭头 32"/>
          <p:cNvSpPr/>
          <p:nvPr/>
        </p:nvSpPr>
        <p:spPr bwMode="auto">
          <a:xfrm flipV="1">
            <a:off x="691238" y="1484784"/>
            <a:ext cx="216403" cy="317680"/>
          </a:xfrm>
          <a:prstGeom prst="downArrow">
            <a:avLst>
              <a:gd name="adj1" fmla="val 100000"/>
              <a:gd name="adj2" fmla="val 5226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30" name="下箭头 29"/>
          <p:cNvSpPr/>
          <p:nvPr/>
        </p:nvSpPr>
        <p:spPr bwMode="auto">
          <a:xfrm>
            <a:off x="683568" y="1935362"/>
            <a:ext cx="216403" cy="4733998"/>
          </a:xfrm>
          <a:prstGeom prst="downArrow">
            <a:avLst>
              <a:gd name="adj1" fmla="val 100000"/>
              <a:gd name="adj2" fmla="val 5226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670994" y="1840528"/>
            <a:ext cx="5904656" cy="864096"/>
          </a:xfrm>
          <a:prstGeom prst="roundRect">
            <a:avLst>
              <a:gd name="adj" fmla="val 224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set</a:t>
            </a:r>
          </a:p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例句：</a:t>
            </a:r>
            <a:endParaRPr lang="en-US" altLang="zh-CN" sz="16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" algn="l">
              <a:buAutoNum type="arabicPeriod"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Set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the alarm with a new appointment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5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590557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案例：使用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提交报告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5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）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2" y="2704624"/>
            <a:ext cx="416730" cy="504056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1670994" y="2791835"/>
            <a:ext cx="5904656" cy="377487"/>
          </a:xfrm>
          <a:prstGeom prst="roundRect">
            <a:avLst>
              <a:gd name="adj" fmla="val 801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否定信息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set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560" y="27550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  <a:endParaRPr lang="zh-CN" altLang="en-US" sz="20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75650" y="207136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</a:t>
            </a:r>
            <a:r>
              <a:rPr lang="en-US" altLang="zh-CN" sz="2000" dirty="0" err="1" smtClean="0">
                <a:solidFill>
                  <a:srgbClr val="00206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</a:t>
            </a:r>
            <a:endParaRPr lang="zh-CN" altLang="en-US" sz="2000" dirty="0">
              <a:solidFill>
                <a:srgbClr val="002060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670994" y="3256533"/>
            <a:ext cx="5904656" cy="1176283"/>
          </a:xfrm>
          <a:prstGeom prst="roundRect">
            <a:avLst>
              <a:gd name="adj" fmla="val 224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often</a:t>
            </a:r>
          </a:p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例句：</a:t>
            </a:r>
            <a:endParaRPr lang="en-US" altLang="zh-CN" sz="16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" algn="l">
              <a:buAutoNum type="arabicPeriod"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How </a:t>
            </a:r>
            <a:r>
              <a:rPr lang="en-US" altLang="zh-CN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often</a:t>
            </a:r>
            <a:r>
              <a:rPr lang="en-US" altLang="zh-CN" sz="1600" b="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dose this happen? Every time</a:t>
            </a:r>
          </a:p>
          <a:p>
            <a:pPr marL="72000" algn="l">
              <a:buAutoNum type="arabicPeriod"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How </a:t>
            </a:r>
            <a:r>
              <a:rPr lang="en-US" altLang="zh-CN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often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dose this happen? Only once so far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83510" y="364754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</a:t>
            </a:r>
            <a:r>
              <a:rPr lang="en-US" altLang="zh-CN" sz="2000" dirty="0" err="1" smtClean="0">
                <a:solidFill>
                  <a:srgbClr val="00206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</a:t>
            </a:r>
            <a:endParaRPr lang="zh-CN" altLang="en-US" sz="2000" dirty="0">
              <a:solidFill>
                <a:srgbClr val="002060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82" y="4438674"/>
            <a:ext cx="416730" cy="504056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 bwMode="auto">
          <a:xfrm>
            <a:off x="1678854" y="4525885"/>
            <a:ext cx="5904656" cy="377487"/>
          </a:xfrm>
          <a:prstGeom prst="roundRect">
            <a:avLst>
              <a:gd name="adj" fmla="val 801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补充信息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How often dose this happen? Every time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9420" y="448914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3</a:t>
            </a:r>
            <a:endParaRPr lang="zh-CN" altLang="en-US" sz="20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1678854" y="4996441"/>
            <a:ext cx="5904656" cy="876535"/>
          </a:xfrm>
          <a:prstGeom prst="roundRect">
            <a:avLst>
              <a:gd name="adj" fmla="val 224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gnome</a:t>
            </a:r>
          </a:p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例句：</a:t>
            </a:r>
            <a:endParaRPr lang="en-US" altLang="zh-CN" sz="16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" algn="l">
              <a:buAutoNum type="arabicPeriod"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Version: </a:t>
            </a:r>
            <a:r>
              <a:rPr lang="en-US" altLang="zh-CN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Gnome 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2.6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583510" y="523465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</a:t>
            </a:r>
            <a:r>
              <a:rPr lang="en-US" altLang="zh-CN" sz="2000" dirty="0" err="1" smtClean="0">
                <a:solidFill>
                  <a:srgbClr val="00206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</a:t>
            </a:r>
            <a:endParaRPr lang="zh-CN" altLang="en-US" sz="2000" dirty="0">
              <a:solidFill>
                <a:srgbClr val="002060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82" y="5877272"/>
            <a:ext cx="416730" cy="504056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 bwMode="auto">
          <a:xfrm>
            <a:off x="1678854" y="5964483"/>
            <a:ext cx="5904656" cy="377487"/>
          </a:xfrm>
          <a:prstGeom prst="roundRect">
            <a:avLst>
              <a:gd name="adj" fmla="val 801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补充信息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Version: Gnome 2.6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3092" y="592774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4</a:t>
            </a:r>
            <a:endParaRPr lang="zh-CN" altLang="en-US" sz="20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12795" y="1628800"/>
            <a:ext cx="1007790" cy="3483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2965" y="1628800"/>
            <a:ext cx="104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交互次数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24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9"/>
    </mc:Choice>
    <mc:Fallback>
      <p:transition spd="slow" advTm="301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下箭头 21"/>
          <p:cNvSpPr/>
          <p:nvPr/>
        </p:nvSpPr>
        <p:spPr bwMode="auto">
          <a:xfrm flipV="1">
            <a:off x="691238" y="1484784"/>
            <a:ext cx="216403" cy="317680"/>
          </a:xfrm>
          <a:prstGeom prst="downArrow">
            <a:avLst>
              <a:gd name="adj1" fmla="val 100000"/>
              <a:gd name="adj2" fmla="val 5226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683568" y="1935362"/>
            <a:ext cx="216403" cy="2357734"/>
          </a:xfrm>
          <a:prstGeom prst="downArrow">
            <a:avLst>
              <a:gd name="adj1" fmla="val 100000"/>
              <a:gd name="adj2" fmla="val 5226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675352" y="2102130"/>
            <a:ext cx="5904656" cy="864096"/>
          </a:xfrm>
          <a:prstGeom prst="roundRect">
            <a:avLst>
              <a:gd name="adj" fmla="val 224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b="0" dirty="0" err="1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tettnang</a:t>
            </a:r>
            <a:endParaRPr lang="en-US" altLang="zh-CN" sz="1600" b="0" dirty="0" smtClean="0">
              <a:solidFill>
                <a:schemeClr val="tx1"/>
              </a:solidFill>
              <a:latin typeface="Calibri Light" panose="020F0302020204030204" pitchFamily="34" charset="0"/>
              <a:ea typeface="楷体" panose="02010609060101010101" pitchFamily="49" charset="-122"/>
            </a:endParaRPr>
          </a:p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例句：</a:t>
            </a:r>
            <a:endParaRPr lang="en-US" altLang="zh-CN" sz="16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" algn="l">
              <a:buAutoNum type="arabicPeriod"/>
            </a:pP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distribution: fedora core release 2 (</a:t>
            </a:r>
            <a:r>
              <a:rPr lang="en-US" altLang="zh-CN" sz="1600" dirty="0" err="1" smtClean="0">
                <a:solidFill>
                  <a:srgbClr val="C00000"/>
                </a:solidFill>
                <a:latin typeface="Calibri Light" panose="020F0302020204030204" pitchFamily="34" charset="0"/>
              </a:rPr>
              <a:t>tettnang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5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590557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案例：使用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提交报告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6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）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80" y="2966226"/>
            <a:ext cx="416730" cy="504056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1675352" y="3053437"/>
            <a:ext cx="5904656" cy="377487"/>
          </a:xfrm>
          <a:prstGeom prst="roundRect">
            <a:avLst>
              <a:gd name="adj" fmla="val 801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72000" algn="l"/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补充信息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：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Distribution: Fedora Core release 2 (</a:t>
            </a:r>
            <a:r>
              <a:rPr lang="en-US" altLang="zh-CN" sz="1600" b="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Tettnang</a:t>
            </a:r>
            <a:r>
              <a:rPr lang="en-US" altLang="zh-CN" sz="1600" b="0" dirty="0">
                <a:solidFill>
                  <a:schemeClr val="tx1"/>
                </a:solidFill>
                <a:latin typeface="Calibri Light" panose="020F0302020204030204" pitchFamily="34" charset="0"/>
              </a:rPr>
              <a:t>)</a:t>
            </a:r>
            <a:endParaRPr lang="zh-CN" altLang="en-US" sz="16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5918" y="301669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5</a:t>
            </a:r>
            <a:endParaRPr lang="zh-CN" altLang="en-US" sz="20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80008" y="233412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</a:t>
            </a:r>
            <a:r>
              <a:rPr lang="en-US" altLang="zh-CN" sz="2000" dirty="0" err="1" smtClean="0">
                <a:solidFill>
                  <a:srgbClr val="00206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</a:t>
            </a:r>
            <a:endParaRPr lang="zh-CN" altLang="en-US" sz="2000" dirty="0">
              <a:solidFill>
                <a:srgbClr val="002060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675352" y="3518136"/>
            <a:ext cx="5904656" cy="630944"/>
          </a:xfrm>
          <a:prstGeom prst="roundRect">
            <a:avLst>
              <a:gd name="adj" fmla="val 224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72000" algn="l"/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可疑重复报告：</a:t>
            </a:r>
            <a:endParaRPr lang="en-US" altLang="zh-CN" sz="16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" algn="l"/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266116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264704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265283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274414</a:t>
            </a:r>
            <a:r>
              <a:rPr lang="zh-CN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268335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80008" y="363355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</a:t>
            </a:r>
            <a:r>
              <a:rPr lang="en-US" altLang="zh-CN" sz="2000" dirty="0" err="1" smtClean="0">
                <a:solidFill>
                  <a:srgbClr val="00206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</a:t>
            </a:r>
            <a:endParaRPr lang="zh-CN" altLang="en-US" sz="2000" dirty="0">
              <a:solidFill>
                <a:srgbClr val="002060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20585" y="4469154"/>
            <a:ext cx="604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其中报告</a:t>
            </a:r>
            <a:r>
              <a:rPr lang="en-US" altLang="zh-CN" sz="18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274414</a:t>
            </a:r>
            <a:r>
              <a:rPr lang="zh-CN" altLang="en-US" sz="1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是原型报告的重复报告</a:t>
            </a:r>
            <a:endParaRPr lang="zh-CN" altLang="en-US" sz="1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12795" y="1628800"/>
            <a:ext cx="1007790" cy="3483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965" y="1628800"/>
            <a:ext cx="104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交互次数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11901" y="4033663"/>
            <a:ext cx="559736" cy="2880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16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86"/>
    </mc:Choice>
    <mc:Fallback>
      <p:transition spd="slow" advTm="1698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总结展望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3470877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总结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>
                <a:latin typeface="楷体" panose="02010609060101010101" pitchFamily="49" charset="-122"/>
              </a:rPr>
              <a:t>为了</a:t>
            </a:r>
            <a:r>
              <a:rPr lang="zh-CN" altLang="en-US" b="0" dirty="0" smtClean="0">
                <a:latin typeface="楷体" panose="02010609060101010101" pitchFamily="49" charset="-122"/>
              </a:rPr>
              <a:t>帮助报告者</a:t>
            </a:r>
            <a:r>
              <a:rPr lang="zh-CN" altLang="en-US" b="0" dirty="0">
                <a:latin typeface="楷体" panose="02010609060101010101" pitchFamily="49" charset="-122"/>
              </a:rPr>
              <a:t>补充</a:t>
            </a:r>
            <a:r>
              <a:rPr lang="zh-CN" altLang="en-US" b="0" dirty="0" smtClean="0">
                <a:latin typeface="楷体" panose="02010609060101010101" pitchFamily="49" charset="-122"/>
              </a:rPr>
              <a:t>报告描述并发现重复报告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本文工作设计实现了一种基于相似检测的交互式缺陷报告工具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检测</a:t>
            </a:r>
            <a:r>
              <a:rPr lang="zh-CN" altLang="en-US" b="0" dirty="0">
                <a:latin typeface="楷体" panose="02010609060101010101" pitchFamily="49" charset="-122"/>
              </a:rPr>
              <a:t>是否</a:t>
            </a:r>
            <a:r>
              <a:rPr lang="zh-CN" altLang="en-US" b="0" dirty="0" smtClean="0">
                <a:latin typeface="楷体" panose="02010609060101010101" pitchFamily="49" charset="-122"/>
              </a:rPr>
              <a:t>存在相似报告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使用“关键词”提示报告者补充报告描述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检测可疑的重复报告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展望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相似检测算法考虑缺陷报告中如版本、重要性等信息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将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Intereport</a:t>
            </a:r>
            <a:r>
              <a:rPr lang="zh-CN" altLang="en-US" b="0" dirty="0" smtClean="0">
                <a:latin typeface="楷体" panose="02010609060101010101" pitchFamily="49" charset="-122"/>
              </a:rPr>
              <a:t>与缺陷追踪系统整合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41"/>
    </mc:Choice>
    <mc:Fallback>
      <p:transition spd="slow" advTm="5694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3645024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谢谢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234888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敬请提出批评和指正！</a:t>
            </a:r>
          </a:p>
        </p:txBody>
      </p:sp>
    </p:spTree>
    <p:extLst>
      <p:ext uri="{BB962C8B-B14F-4D97-AF65-F5344CB8AC3E}">
        <p14:creationId xmlns:p14="http://schemas.microsoft.com/office/powerpoint/2010/main" val="98833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45"/>
    </mc:Choice>
    <mc:Fallback>
      <p:transition spd="slow" advTm="7045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 bwMode="auto">
          <a:xfrm>
            <a:off x="2355067" y="4430328"/>
            <a:ext cx="5040560" cy="2311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计算“关键词”</a:t>
            </a:r>
          </a:p>
        </p:txBody>
      </p:sp>
      <p:sp>
        <p:nvSpPr>
          <p:cNvPr id="129" name="矩形 128"/>
          <p:cNvSpPr/>
          <p:nvPr/>
        </p:nvSpPr>
        <p:spPr bwMode="auto">
          <a:xfrm>
            <a:off x="2349538" y="2305872"/>
            <a:ext cx="5040560" cy="20592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339752" y="836712"/>
            <a:ext cx="504056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报告建模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工具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+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83" y="1412776"/>
            <a:ext cx="416730" cy="50405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63588" y="190684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报告者</a:t>
            </a:r>
            <a:endParaRPr lang="zh-CN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2421460" y="1588791"/>
            <a:ext cx="93313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4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TF-IDF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3381618" y="1588791"/>
            <a:ext cx="93313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函数签名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2885322" y="1104198"/>
            <a:ext cx="93313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4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缺陷报告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37" idx="2"/>
            <a:endCxn id="35" idx="0"/>
          </p:cNvCxnSpPr>
          <p:nvPr/>
        </p:nvCxnSpPr>
        <p:spPr bwMode="auto">
          <a:xfrm flipH="1">
            <a:off x="2888026" y="1392230"/>
            <a:ext cx="463862" cy="19656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>
            <a:stCxn id="37" idx="2"/>
            <a:endCxn id="36" idx="0"/>
          </p:cNvCxnSpPr>
          <p:nvPr/>
        </p:nvCxnSpPr>
        <p:spPr bwMode="auto">
          <a:xfrm>
            <a:off x="3351888" y="1392230"/>
            <a:ext cx="496296" cy="19656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5388160" y="1582646"/>
            <a:ext cx="93313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en-US" altLang="zh-CN" sz="14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TF-IDF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6348318" y="1582646"/>
            <a:ext cx="93313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函数签名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5852022" y="1098053"/>
            <a:ext cx="93313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400" b="0" dirty="0">
                <a:solidFill>
                  <a:schemeClr val="tx1"/>
                </a:solidFill>
                <a:latin typeface="Calibri Light" panose="020F0302020204030204" pitchFamily="34" charset="0"/>
                <a:ea typeface="楷体" panose="02010609060101010101" pitchFamily="49" charset="-122"/>
              </a:rPr>
              <a:t>缺陷报告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6" name="直接箭头连接符 45"/>
          <p:cNvCxnSpPr>
            <a:stCxn id="45" idx="2"/>
            <a:endCxn id="43" idx="0"/>
          </p:cNvCxnSpPr>
          <p:nvPr/>
        </p:nvCxnSpPr>
        <p:spPr bwMode="auto">
          <a:xfrm flipH="1">
            <a:off x="5854726" y="1386085"/>
            <a:ext cx="463862" cy="19656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45" idx="2"/>
            <a:endCxn id="44" idx="0"/>
          </p:cNvCxnSpPr>
          <p:nvPr/>
        </p:nvCxnSpPr>
        <p:spPr bwMode="auto">
          <a:xfrm>
            <a:off x="6318588" y="1386085"/>
            <a:ext cx="496296" cy="19656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007160" y="2604362"/>
            <a:ext cx="181793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楷体" panose="02010609060101010101" pitchFamily="49" charset="-122"/>
              </a:rPr>
              <a:t>TF-IDF</a:t>
            </a: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向量相似度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4260142" y="3053591"/>
            <a:ext cx="132673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计算报告相似度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5112306" y="2610992"/>
            <a:ext cx="140391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堆栈相似度</a:t>
            </a:r>
          </a:p>
        </p:txBody>
      </p:sp>
      <p:sp>
        <p:nvSpPr>
          <p:cNvPr id="51" name="矩形 50"/>
          <p:cNvSpPr/>
          <p:nvPr/>
        </p:nvSpPr>
        <p:spPr bwMode="auto">
          <a:xfrm>
            <a:off x="4964240" y="3575593"/>
            <a:ext cx="1384077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计算相似度排名</a:t>
            </a:r>
          </a:p>
        </p:txBody>
      </p:sp>
      <p:sp>
        <p:nvSpPr>
          <p:cNvPr id="54" name="矩形 53"/>
          <p:cNvSpPr/>
          <p:nvPr/>
        </p:nvSpPr>
        <p:spPr bwMode="auto">
          <a:xfrm>
            <a:off x="5199031" y="4937795"/>
            <a:ext cx="1376594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提取候选关键词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199728" y="5351433"/>
            <a:ext cx="137520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选择关键词</a:t>
            </a:r>
          </a:p>
        </p:txBody>
      </p:sp>
      <p:sp>
        <p:nvSpPr>
          <p:cNvPr id="56" name="矩形 55"/>
          <p:cNvSpPr/>
          <p:nvPr/>
        </p:nvSpPr>
        <p:spPr bwMode="auto">
          <a:xfrm>
            <a:off x="5199728" y="5849038"/>
            <a:ext cx="137520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提取候选例句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5199728" y="6309320"/>
            <a:ext cx="137520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选取例句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68" y="1761423"/>
            <a:ext cx="565283" cy="766993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7323784" y="2543628"/>
            <a:ext cx="164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项目现有报告</a:t>
            </a:r>
            <a:endParaRPr lang="zh-CN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1" name="肘形连接符 60"/>
          <p:cNvCxnSpPr>
            <a:stCxn id="32" idx="0"/>
            <a:endCxn id="37" idx="1"/>
          </p:cNvCxnSpPr>
          <p:nvPr/>
        </p:nvCxnSpPr>
        <p:spPr bwMode="auto">
          <a:xfrm rot="5400000" flipH="1" flipV="1">
            <a:off x="2062204" y="589658"/>
            <a:ext cx="164562" cy="1481674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肘形连接符 62"/>
          <p:cNvCxnSpPr>
            <a:stCxn id="58" idx="0"/>
            <a:endCxn id="45" idx="3"/>
          </p:cNvCxnSpPr>
          <p:nvPr/>
        </p:nvCxnSpPr>
        <p:spPr bwMode="auto">
          <a:xfrm rot="16200000" flipV="1">
            <a:off x="7204855" y="822368"/>
            <a:ext cx="519354" cy="1358756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肘形连接符 64"/>
          <p:cNvCxnSpPr>
            <a:stCxn id="35" idx="2"/>
            <a:endCxn id="48" idx="0"/>
          </p:cNvCxnSpPr>
          <p:nvPr/>
        </p:nvCxnSpPr>
        <p:spPr bwMode="auto">
          <a:xfrm rot="16200000" flipH="1">
            <a:off x="3038306" y="1726542"/>
            <a:ext cx="727539" cy="1028099"/>
          </a:xfrm>
          <a:prstGeom prst="bentConnector3">
            <a:avLst>
              <a:gd name="adj1" fmla="val 34290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肘形连接符 66"/>
          <p:cNvCxnSpPr>
            <a:stCxn id="43" idx="2"/>
            <a:endCxn id="48" idx="0"/>
          </p:cNvCxnSpPr>
          <p:nvPr/>
        </p:nvCxnSpPr>
        <p:spPr bwMode="auto">
          <a:xfrm rot="5400000">
            <a:off x="4518584" y="1268220"/>
            <a:ext cx="733684" cy="1938601"/>
          </a:xfrm>
          <a:prstGeom prst="bentConnector3">
            <a:avLst>
              <a:gd name="adj1" fmla="val 35534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肘形连接符 68"/>
          <p:cNvCxnSpPr>
            <a:stCxn id="36" idx="2"/>
            <a:endCxn id="50" idx="0"/>
          </p:cNvCxnSpPr>
          <p:nvPr/>
        </p:nvCxnSpPr>
        <p:spPr bwMode="auto">
          <a:xfrm rot="16200000" flipH="1">
            <a:off x="4464138" y="1260868"/>
            <a:ext cx="734169" cy="196607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肘形连接符 70"/>
          <p:cNvCxnSpPr>
            <a:stCxn id="44" idx="2"/>
            <a:endCxn id="50" idx="0"/>
          </p:cNvCxnSpPr>
          <p:nvPr/>
        </p:nvCxnSpPr>
        <p:spPr bwMode="auto">
          <a:xfrm rot="5400000">
            <a:off x="5944416" y="1740524"/>
            <a:ext cx="740314" cy="1000623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肘形连接符 77"/>
          <p:cNvCxnSpPr>
            <a:stCxn id="48" idx="2"/>
            <a:endCxn id="49" idx="0"/>
          </p:cNvCxnSpPr>
          <p:nvPr/>
        </p:nvCxnSpPr>
        <p:spPr bwMode="auto">
          <a:xfrm rot="16200000" flipH="1">
            <a:off x="4339220" y="2469299"/>
            <a:ext cx="161197" cy="1007386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肘形连接符 79"/>
          <p:cNvCxnSpPr>
            <a:stCxn id="50" idx="2"/>
            <a:endCxn id="49" idx="0"/>
          </p:cNvCxnSpPr>
          <p:nvPr/>
        </p:nvCxnSpPr>
        <p:spPr bwMode="auto">
          <a:xfrm rot="5400000">
            <a:off x="5291603" y="2530932"/>
            <a:ext cx="154567" cy="890750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肘形连接符 81"/>
          <p:cNvCxnSpPr>
            <a:stCxn id="49" idx="2"/>
            <a:endCxn id="51" idx="0"/>
          </p:cNvCxnSpPr>
          <p:nvPr/>
        </p:nvCxnSpPr>
        <p:spPr bwMode="auto">
          <a:xfrm rot="16200000" flipH="1">
            <a:off x="5172910" y="3092224"/>
            <a:ext cx="233970" cy="732768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肘形连接符 83"/>
          <p:cNvCxnSpPr>
            <a:stCxn id="51" idx="2"/>
            <a:endCxn id="156" idx="0"/>
          </p:cNvCxnSpPr>
          <p:nvPr/>
        </p:nvCxnSpPr>
        <p:spPr bwMode="auto">
          <a:xfrm rot="16200000" flipH="1">
            <a:off x="5692392" y="3827512"/>
            <a:ext cx="158824" cy="231050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肘形连接符 85"/>
          <p:cNvCxnSpPr>
            <a:stCxn id="51" idx="2"/>
            <a:endCxn id="155" idx="0"/>
          </p:cNvCxnSpPr>
          <p:nvPr/>
        </p:nvCxnSpPr>
        <p:spPr bwMode="auto">
          <a:xfrm rot="5400000">
            <a:off x="4846730" y="3212900"/>
            <a:ext cx="158824" cy="146027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肘形连接符 87"/>
          <p:cNvCxnSpPr>
            <a:stCxn id="156" idx="2"/>
            <a:endCxn id="54" idx="0"/>
          </p:cNvCxnSpPr>
          <p:nvPr/>
        </p:nvCxnSpPr>
        <p:spPr bwMode="auto">
          <a:xfrm rot="5400000">
            <a:off x="5573672" y="4624138"/>
            <a:ext cx="627314" cy="1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肘形连接符 89"/>
          <p:cNvCxnSpPr/>
          <p:nvPr/>
        </p:nvCxnSpPr>
        <p:spPr bwMode="auto">
          <a:xfrm rot="5400000">
            <a:off x="5824525" y="5282280"/>
            <a:ext cx="125606" cy="12700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肘形连接符 91"/>
          <p:cNvCxnSpPr/>
          <p:nvPr/>
        </p:nvCxnSpPr>
        <p:spPr bwMode="auto">
          <a:xfrm rot="5400000">
            <a:off x="5782542" y="5737902"/>
            <a:ext cx="209573" cy="12700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肘形连接符 93"/>
          <p:cNvCxnSpPr/>
          <p:nvPr/>
        </p:nvCxnSpPr>
        <p:spPr bwMode="auto">
          <a:xfrm rot="5400000">
            <a:off x="5801203" y="6216845"/>
            <a:ext cx="172250" cy="12700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肘形连接符 95"/>
          <p:cNvCxnSpPr>
            <a:stCxn id="155" idx="1"/>
            <a:endCxn id="33" idx="2"/>
          </p:cNvCxnSpPr>
          <p:nvPr/>
        </p:nvCxnSpPr>
        <p:spPr bwMode="auto">
          <a:xfrm rot="10800000">
            <a:off x="1403649" y="2245399"/>
            <a:ext cx="2206721" cy="1921067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5" name="圆角矩形 154"/>
          <p:cNvSpPr/>
          <p:nvPr/>
        </p:nvSpPr>
        <p:spPr bwMode="auto">
          <a:xfrm>
            <a:off x="3610369" y="4022449"/>
            <a:ext cx="1171271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可疑重复报告</a:t>
            </a:r>
          </a:p>
        </p:txBody>
      </p:sp>
      <p:sp>
        <p:nvSpPr>
          <p:cNvPr id="156" name="圆角矩形 155"/>
          <p:cNvSpPr/>
          <p:nvPr/>
        </p:nvSpPr>
        <p:spPr bwMode="auto">
          <a:xfrm>
            <a:off x="5467101" y="4022449"/>
            <a:ext cx="840455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相似报告</a:t>
            </a:r>
          </a:p>
        </p:txBody>
      </p:sp>
      <p:sp>
        <p:nvSpPr>
          <p:cNvPr id="177" name="圆角矩形 176"/>
          <p:cNvSpPr/>
          <p:nvPr/>
        </p:nvSpPr>
        <p:spPr bwMode="auto">
          <a:xfrm>
            <a:off x="3821395" y="5348234"/>
            <a:ext cx="794848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圆角矩形 177"/>
          <p:cNvSpPr/>
          <p:nvPr/>
        </p:nvSpPr>
        <p:spPr bwMode="auto">
          <a:xfrm>
            <a:off x="3814236" y="6308297"/>
            <a:ext cx="794848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例句</a:t>
            </a:r>
          </a:p>
        </p:txBody>
      </p:sp>
      <p:cxnSp>
        <p:nvCxnSpPr>
          <p:cNvPr id="181" name="肘形连接符 180"/>
          <p:cNvCxnSpPr>
            <a:stCxn id="55" idx="1"/>
            <a:endCxn id="177" idx="3"/>
          </p:cNvCxnSpPr>
          <p:nvPr/>
        </p:nvCxnSpPr>
        <p:spPr bwMode="auto">
          <a:xfrm rot="10800000">
            <a:off x="4616244" y="5492251"/>
            <a:ext cx="583485" cy="3199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肘形连接符 182"/>
          <p:cNvCxnSpPr>
            <a:stCxn id="177" idx="1"/>
            <a:endCxn id="33" idx="2"/>
          </p:cNvCxnSpPr>
          <p:nvPr/>
        </p:nvCxnSpPr>
        <p:spPr bwMode="auto">
          <a:xfrm rot="10800000">
            <a:off x="1403649" y="2245398"/>
            <a:ext cx="2417747" cy="3246852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肘形连接符 188"/>
          <p:cNvCxnSpPr>
            <a:stCxn id="57" idx="1"/>
            <a:endCxn id="178" idx="3"/>
          </p:cNvCxnSpPr>
          <p:nvPr/>
        </p:nvCxnSpPr>
        <p:spPr bwMode="auto">
          <a:xfrm rot="10800000">
            <a:off x="4609084" y="6452314"/>
            <a:ext cx="590644" cy="1023"/>
          </a:xfrm>
          <a:prstGeom prst="bentConnector3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1" name="肘形连接符 190"/>
          <p:cNvCxnSpPr>
            <a:stCxn id="178" idx="1"/>
            <a:endCxn id="33" idx="2"/>
          </p:cNvCxnSpPr>
          <p:nvPr/>
        </p:nvCxnSpPr>
        <p:spPr bwMode="auto">
          <a:xfrm rot="10800000">
            <a:off x="1403648" y="2245399"/>
            <a:ext cx="2410588" cy="4206915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5632018" y="3047456"/>
            <a:ext cx="454639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9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2"/>
    </mc:Choice>
    <mc:Fallback xmlns="">
      <p:transition spd="slow" advTm="508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439434"/>
              </p:ext>
            </p:extLst>
          </p:nvPr>
        </p:nvGraphicFramePr>
        <p:xfrm>
          <a:off x="827584" y="2132856"/>
          <a:ext cx="7344816" cy="360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878589"/>
          </a:xfrm>
        </p:spPr>
        <p:txBody>
          <a:bodyPr/>
          <a:lstStyle/>
          <a:p>
            <a:r>
              <a:rPr lang="zh-CN" altLang="en-US" sz="2400" b="0" dirty="0" smtClean="0"/>
              <a:t>相似检测效果评估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3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）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 smtClean="0"/>
              <a:t>检测出可疑重复报告的概率随报告的完善而增加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911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"/>
    </mc:Choice>
    <mc:Fallback xmlns=""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实验评估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4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878589"/>
          </a:xfrm>
        </p:spPr>
        <p:txBody>
          <a:bodyPr/>
          <a:lstStyle/>
          <a:p>
            <a:r>
              <a:rPr lang="zh-CN" altLang="en-US" sz="2400" b="0" dirty="0" smtClean="0"/>
              <a:t>相似检测效果评估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（</a:t>
            </a:r>
            <a:r>
              <a:rPr lang="en-US" altLang="zh-CN" sz="2400" b="0" dirty="0" smtClean="0">
                <a:latin typeface="Calibri Light" panose="020F0302020204030204" pitchFamily="34" charset="0"/>
              </a:rPr>
              <a:t>4</a:t>
            </a:r>
            <a:r>
              <a:rPr lang="zh-CN" altLang="en-US" sz="2400" b="0" dirty="0" smtClean="0">
                <a:latin typeface="Calibri Light" panose="020F0302020204030204" pitchFamily="34" charset="0"/>
              </a:rPr>
              <a:t>）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/>
              <a:t>可疑重复报告中包含真实重复报告的</a:t>
            </a:r>
            <a:r>
              <a:rPr lang="zh-CN" altLang="en-US" b="0" dirty="0" smtClean="0"/>
              <a:t>概率基本保持不变</a:t>
            </a:r>
            <a:endParaRPr lang="en-US" altLang="zh-CN" b="0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925103"/>
              </p:ext>
            </p:extLst>
          </p:nvPr>
        </p:nvGraphicFramePr>
        <p:xfrm>
          <a:off x="899592" y="2204865"/>
          <a:ext cx="720080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599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6"/>
    </mc:Choice>
    <mc:Fallback xmlns="">
      <p:transition spd="slow" advTm="101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工作背景</a:t>
            </a:r>
            <a:r>
              <a:rPr lang="zh-CN" altLang="en-US" sz="3200" b="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zh-CN" altLang="en-US" sz="3200" b="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3200" b="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5343085"/>
          </a:xfrm>
        </p:spPr>
        <p:txBody>
          <a:bodyPr/>
          <a:lstStyle/>
          <a:p>
            <a:r>
              <a:rPr lang="zh-CN" altLang="en-US" sz="2400" b="0" dirty="0" smtClean="0"/>
              <a:t>存在大量的缺乏经验的用户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普遍困扰报告者的问题</a:t>
            </a:r>
            <a:endParaRPr lang="en-US" altLang="zh-CN" sz="2400" b="0" dirty="0" smtClean="0"/>
          </a:p>
          <a:p>
            <a:pPr lvl="1"/>
            <a:r>
              <a:rPr lang="zh-CN" altLang="en-US" dirty="0" smtClean="0"/>
              <a:t>应当在报告中提供哪些信息？</a:t>
            </a:r>
            <a:endParaRPr lang="en-US" altLang="zh-CN" sz="1800" dirty="0" smtClean="0"/>
          </a:p>
          <a:p>
            <a:pPr lvl="2"/>
            <a:r>
              <a:rPr lang="zh-CN" altLang="en-US" b="0" dirty="0" smtClean="0"/>
              <a:t>信息缺失的报告占报告总数的</a:t>
            </a:r>
            <a:r>
              <a:rPr lang="en-US" altLang="zh-CN" b="0" dirty="0" smtClean="0"/>
              <a:t>21%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Gnome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为了补全信息，需要花费大量时间与社区人员交流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当前缺陷是否已经被报告？</a:t>
            </a:r>
            <a:endParaRPr lang="en-US" altLang="zh-CN" dirty="0" smtClean="0"/>
          </a:p>
          <a:p>
            <a:pPr lvl="2"/>
            <a:r>
              <a:rPr lang="zh-CN" altLang="en-US" b="0" dirty="0" smtClean="0"/>
              <a:t>重复的报告占报告总数的</a:t>
            </a:r>
            <a:r>
              <a:rPr lang="en-US" altLang="zh-CN" b="0" dirty="0" smtClean="0"/>
              <a:t>36%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Gnome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lvl="2"/>
            <a:r>
              <a:rPr lang="zh-CN" altLang="en-US" b="0" dirty="0"/>
              <a:t>忽略</a:t>
            </a:r>
            <a:r>
              <a:rPr lang="zh-CN" altLang="en-US" b="0" dirty="0" smtClean="0"/>
              <a:t>了可能相同的问题已经被解决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70323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90"/>
    </mc:Choice>
    <mc:Fallback>
      <p:transition spd="slow" advTm="4389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相关工作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2174733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重复检测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en-US" altLang="zh-CN" b="0" dirty="0" smtClean="0">
                <a:latin typeface="Calibri Light" panose="020F0302020204030204" pitchFamily="34" charset="0"/>
              </a:rPr>
              <a:t>Assisted </a:t>
            </a:r>
            <a:r>
              <a:rPr lang="en-US" altLang="zh-CN" b="0" dirty="0">
                <a:latin typeface="Calibri Light" panose="020F0302020204030204" pitchFamily="34" charset="0"/>
              </a:rPr>
              <a:t>Detection of Duplicate Bug </a:t>
            </a:r>
            <a:r>
              <a:rPr lang="en-US" altLang="zh-CN" b="0" dirty="0" smtClean="0">
                <a:latin typeface="Calibri Light" panose="020F0302020204030204" pitchFamily="34" charset="0"/>
              </a:rPr>
              <a:t>Reports, 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L.Hiew</a:t>
            </a:r>
            <a:endParaRPr lang="en-US" altLang="zh-CN" b="0" dirty="0" smtClean="0">
              <a:latin typeface="Calibri Light" panose="020F0302020204030204" pitchFamily="34" charset="0"/>
            </a:endParaRPr>
          </a:p>
          <a:p>
            <a:pPr lvl="1"/>
            <a:r>
              <a:rPr lang="en-US" altLang="zh-CN" b="0" dirty="0">
                <a:latin typeface="Calibri Light" panose="020F0302020204030204" pitchFamily="34" charset="0"/>
              </a:rPr>
              <a:t>An Approach to Detecting Duplicate Bug Reports using Natural Language and Execution </a:t>
            </a:r>
            <a:r>
              <a:rPr lang="en-US" altLang="zh-CN" b="0" dirty="0" smtClean="0">
                <a:latin typeface="Calibri Light" panose="020F0302020204030204" pitchFamily="34" charset="0"/>
              </a:rPr>
              <a:t>Information, 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X.Wang</a:t>
            </a:r>
            <a:endParaRPr lang="en-US" altLang="zh-CN" b="0" dirty="0" smtClean="0">
              <a:latin typeface="Calibri Light" panose="020F0302020204030204" pitchFamily="34" charset="0"/>
            </a:endParaRPr>
          </a:p>
          <a:p>
            <a:pPr lvl="1"/>
            <a:r>
              <a:rPr lang="en-US" altLang="zh-CN" b="0" dirty="0">
                <a:latin typeface="Calibri Light" panose="020F0302020204030204" pitchFamily="34" charset="0"/>
              </a:rPr>
              <a:t>Detecting Duplicate Bug Report Using Character N-Gram-Based </a:t>
            </a:r>
            <a:r>
              <a:rPr lang="en-US" altLang="zh-CN" b="0" dirty="0" smtClean="0">
                <a:latin typeface="Calibri Light" panose="020F0302020204030204" pitchFamily="34" charset="0"/>
              </a:rPr>
              <a:t>Features, 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A.Sureka</a:t>
            </a:r>
            <a:endParaRPr lang="zh-CN" altLang="en-US" b="0" dirty="0">
              <a:latin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536863"/>
            <a:ext cx="77768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使用自然语言分析等方法</a:t>
            </a:r>
            <a:endParaRPr lang="en-US" altLang="zh-CN" sz="20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然而，这些工具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主要面向开发人员，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大都假设报告具有充足的信息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难以被普通的报告者使用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90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17"/>
    </mc:Choice>
    <mc:Fallback>
      <p:transition spd="slow" advTm="220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相关工作（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）</a:t>
            </a:r>
            <a:endParaRPr lang="zh-CN" altLang="en-US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3"/>
            <a:ext cx="8439150" cy="2165742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质量反馈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pPr lvl="1"/>
            <a:r>
              <a:rPr lang="en-US" altLang="zh-CN" b="0" dirty="0" smtClean="0">
                <a:latin typeface="Calibri Light" panose="020F0302020204030204" pitchFamily="34" charset="0"/>
              </a:rPr>
              <a:t>What Makes a Good Bug Report?, 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N.Bettenburg</a:t>
            </a:r>
            <a:endParaRPr lang="en-US" altLang="zh-CN" b="0" dirty="0" smtClean="0">
              <a:latin typeface="Calibri Light" panose="020F0302020204030204" pitchFamily="34" charset="0"/>
            </a:endParaRPr>
          </a:p>
          <a:p>
            <a:pPr lvl="1"/>
            <a:r>
              <a:rPr lang="en-US" altLang="zh-CN" b="0" dirty="0" smtClean="0">
                <a:latin typeface="Calibri Light" panose="020F0302020204030204" pitchFamily="34" charset="0"/>
              </a:rPr>
              <a:t>Information Needs in Bug Reports: Improving Cooperation Between Developers and Users, 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S.Breu</a:t>
            </a:r>
            <a:endParaRPr lang="en-US" altLang="zh-CN" b="0" dirty="0">
              <a:latin typeface="Calibri Light" panose="020F0302020204030204" pitchFamily="34" charset="0"/>
            </a:endParaRPr>
          </a:p>
          <a:p>
            <a:pPr lvl="1"/>
            <a:r>
              <a:rPr lang="en-US" altLang="zh-CN" b="0" dirty="0" smtClean="0">
                <a:latin typeface="Calibri Light" panose="020F0302020204030204" pitchFamily="34" charset="0"/>
              </a:rPr>
              <a:t>Negotiation and Coordination of Information and Activity in Distributed Software Problem Management, </a:t>
            </a:r>
            <a:r>
              <a:rPr lang="en-US" altLang="zh-CN" b="0" dirty="0" err="1" smtClean="0">
                <a:latin typeface="Calibri Light" panose="020F0302020204030204" pitchFamily="34" charset="0"/>
              </a:rPr>
              <a:t>R.J.Sandusky</a:t>
            </a:r>
            <a:endParaRPr lang="en-US" altLang="zh-CN" b="0" dirty="0" smtClean="0">
              <a:latin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429000"/>
            <a:ext cx="7935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探索影响报告质量的因素，对缺陷报告的质量进行建模</a:t>
            </a:r>
            <a:endParaRPr lang="en-US" altLang="zh-CN" sz="20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针对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zh-CN" altLang="en-US" sz="20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中存在的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基本的、具有共性的问题</a:t>
            </a:r>
            <a:r>
              <a:rPr lang="zh-CN" altLang="en-US" sz="20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，指导报告者完善报告</a:t>
            </a:r>
            <a:endParaRPr lang="en-US" altLang="zh-CN" sz="20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494116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rPr>
              <a:t>然而，不同的缺陷需要的信息不同，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报告者需要得到具体的指导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1137" y="4343793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“是否可以添加一张程序出错时的截屏？”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68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2"/>
    </mc:Choice>
    <mc:Fallback>
      <p:transition spd="slow" advTm="2400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本文工作</a:t>
            </a:r>
            <a:r>
              <a:rPr lang="zh-CN" altLang="en-US" sz="3200" b="0" dirty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>
                <a:latin typeface="Calibri Light" panose="020F030202020403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4"/>
            <a:ext cx="8439150" cy="2840002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为了指导报告者补充报告信息、发现重复报告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设计实现了一种</a:t>
            </a:r>
            <a:r>
              <a:rPr lang="zh-CN" altLang="en-US" sz="2400" b="0" dirty="0">
                <a:latin typeface="楷体" panose="02010609060101010101" pitchFamily="49" charset="-122"/>
              </a:rPr>
              <a:t>基于相似检测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的</a:t>
            </a:r>
            <a:r>
              <a:rPr lang="zh-CN" altLang="en-US" sz="2400" b="0" dirty="0">
                <a:latin typeface="楷体" panose="02010609060101010101" pitchFamily="49" charset="-122"/>
              </a:rPr>
              <a:t>交互式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报告工具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以挖掘项目的历史报告为基础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使用交互的方式指导报告者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>
                <a:latin typeface="楷体" panose="02010609060101010101" pitchFamily="49" charset="-122"/>
              </a:rPr>
              <a:t>给出</a:t>
            </a:r>
            <a:r>
              <a:rPr lang="zh-CN" altLang="en-US" dirty="0" smtClean="0">
                <a:latin typeface="楷体" panose="02010609060101010101" pitchFamily="49" charset="-122"/>
              </a:rPr>
              <a:t>“关键词”</a:t>
            </a:r>
            <a:r>
              <a:rPr lang="zh-CN" altLang="en-US" b="0" dirty="0" smtClean="0">
                <a:latin typeface="楷体" panose="02010609060101010101" pitchFamily="49" charset="-122"/>
              </a:rPr>
              <a:t>，报告者根据关键词补充报告的描述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7" y="4153770"/>
            <a:ext cx="416730" cy="50405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100872" y="464783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报告者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570187" y="4153607"/>
            <a:ext cx="1386859" cy="32409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检测相似报告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4473298" y="5088134"/>
            <a:ext cx="1575120" cy="335822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</a:p>
        </p:txBody>
      </p:sp>
      <p:cxnSp>
        <p:nvCxnSpPr>
          <p:cNvPr id="44" name="直接箭头连接符 43"/>
          <p:cNvCxnSpPr>
            <a:stCxn id="40" idx="2"/>
            <a:endCxn id="41" idx="0"/>
          </p:cNvCxnSpPr>
          <p:nvPr/>
        </p:nvCxnSpPr>
        <p:spPr bwMode="auto">
          <a:xfrm flipH="1">
            <a:off x="5260858" y="4477705"/>
            <a:ext cx="2759" cy="610429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肘形连接符 45"/>
          <p:cNvCxnSpPr>
            <a:stCxn id="41" idx="1"/>
            <a:endCxn id="38" idx="2"/>
          </p:cNvCxnSpPr>
          <p:nvPr/>
        </p:nvCxnSpPr>
        <p:spPr bwMode="auto">
          <a:xfrm rot="10800000">
            <a:off x="1640932" y="4986393"/>
            <a:ext cx="2832366" cy="269653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肘形连接符 46"/>
          <p:cNvCxnSpPr>
            <a:stCxn id="37" idx="0"/>
            <a:endCxn id="40" idx="0"/>
          </p:cNvCxnSpPr>
          <p:nvPr/>
        </p:nvCxnSpPr>
        <p:spPr bwMode="auto">
          <a:xfrm rot="5400000" flipH="1" flipV="1">
            <a:off x="3452193" y="2342347"/>
            <a:ext cx="163" cy="3622685"/>
          </a:xfrm>
          <a:prstGeom prst="bentConnector3">
            <a:avLst>
              <a:gd name="adj1" fmla="val 140345399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5120603" y="4488461"/>
            <a:ext cx="150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54647" y="3918689"/>
            <a:ext cx="122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缺陷报告</a:t>
            </a:r>
            <a:endParaRPr lang="zh-CN" altLang="en-US" sz="1400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38701" y="4928162"/>
            <a:ext cx="1895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存在大量相似报告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44864" y="5256047"/>
            <a:ext cx="1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  <a:endParaRPr lang="zh-CN" altLang="en-US" sz="1400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等腰三角形 120"/>
          <p:cNvSpPr/>
          <p:nvPr/>
        </p:nvSpPr>
        <p:spPr bwMode="auto">
          <a:xfrm flipH="1" flipV="1">
            <a:off x="5332828" y="4602838"/>
            <a:ext cx="90000" cy="90000"/>
          </a:xfrm>
          <a:prstGeom prst="triangle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3" name="等腰三角形 122"/>
          <p:cNvSpPr/>
          <p:nvPr/>
        </p:nvSpPr>
        <p:spPr bwMode="auto">
          <a:xfrm rot="5400000" flipV="1">
            <a:off x="4228340" y="5037050"/>
            <a:ext cx="90000" cy="90000"/>
          </a:xfrm>
          <a:prstGeom prst="triangle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6" name="等腰三角形 125"/>
          <p:cNvSpPr/>
          <p:nvPr/>
        </p:nvSpPr>
        <p:spPr bwMode="auto">
          <a:xfrm flipH="1" flipV="1">
            <a:off x="5215858" y="4480082"/>
            <a:ext cx="90000" cy="9000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9" name="等腰三角形 128"/>
          <p:cNvSpPr/>
          <p:nvPr/>
        </p:nvSpPr>
        <p:spPr bwMode="auto">
          <a:xfrm rot="5400000" flipV="1">
            <a:off x="4383297" y="5211045"/>
            <a:ext cx="90000" cy="9000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15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982"/>
    </mc:Choice>
    <mc:Fallback>
      <p:transition spd="slow" advTm="509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本文工作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4"/>
            <a:ext cx="8439150" cy="2840002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为了指导报告者补充报告信息、发现重复报告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设计实现了一种</a:t>
            </a:r>
            <a:r>
              <a:rPr lang="zh-CN" altLang="en-US" sz="2400" b="0" dirty="0">
                <a:latin typeface="楷体" panose="02010609060101010101" pitchFamily="49" charset="-122"/>
              </a:rPr>
              <a:t>基于相似检测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的</a:t>
            </a:r>
            <a:r>
              <a:rPr lang="zh-CN" altLang="en-US" sz="2400" b="0" dirty="0">
                <a:latin typeface="楷体" panose="02010609060101010101" pitchFamily="49" charset="-122"/>
              </a:rPr>
              <a:t>交互式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报告工具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以挖掘项目的历史报告为基础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使用交互的方式指导报告者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>
                <a:latin typeface="楷体" panose="02010609060101010101" pitchFamily="49" charset="-122"/>
              </a:rPr>
              <a:t>给出</a:t>
            </a:r>
            <a:r>
              <a:rPr lang="zh-CN" altLang="en-US" dirty="0" smtClean="0">
                <a:latin typeface="楷体" panose="02010609060101010101" pitchFamily="49" charset="-122"/>
              </a:rPr>
              <a:t>“关键词”</a:t>
            </a:r>
            <a:r>
              <a:rPr lang="zh-CN" altLang="en-US" b="0" dirty="0" smtClean="0">
                <a:latin typeface="楷体" panose="02010609060101010101" pitchFamily="49" charset="-122"/>
              </a:rPr>
              <a:t>，报告者根据关键词补充报告的描述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提示报告者</a:t>
            </a:r>
            <a:r>
              <a:rPr lang="zh-CN" altLang="en-US" dirty="0" smtClean="0">
                <a:latin typeface="楷体" panose="02010609060101010101" pitchFamily="49" charset="-122"/>
              </a:rPr>
              <a:t>可疑的重复报告</a:t>
            </a:r>
            <a:endParaRPr lang="en-US" altLang="zh-CN" dirty="0" smtClean="0">
              <a:latin typeface="楷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7" y="4153770"/>
            <a:ext cx="416730" cy="50405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100872" y="464783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报告者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570187" y="4153607"/>
            <a:ext cx="1386859" cy="32409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检测相似报告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4473298" y="5088134"/>
            <a:ext cx="1575120" cy="335822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</a:p>
        </p:txBody>
      </p:sp>
      <p:cxnSp>
        <p:nvCxnSpPr>
          <p:cNvPr id="44" name="直接箭头连接符 43"/>
          <p:cNvCxnSpPr>
            <a:stCxn id="40" idx="2"/>
            <a:endCxn id="41" idx="0"/>
          </p:cNvCxnSpPr>
          <p:nvPr/>
        </p:nvCxnSpPr>
        <p:spPr bwMode="auto">
          <a:xfrm flipH="1">
            <a:off x="5260858" y="4477705"/>
            <a:ext cx="2759" cy="610429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肘形连接符 45"/>
          <p:cNvCxnSpPr>
            <a:stCxn id="41" idx="1"/>
            <a:endCxn id="38" idx="2"/>
          </p:cNvCxnSpPr>
          <p:nvPr/>
        </p:nvCxnSpPr>
        <p:spPr bwMode="auto">
          <a:xfrm rot="10800000">
            <a:off x="1640932" y="4986393"/>
            <a:ext cx="2832366" cy="269653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肘形连接符 46"/>
          <p:cNvCxnSpPr>
            <a:stCxn id="37" idx="0"/>
            <a:endCxn id="40" idx="0"/>
          </p:cNvCxnSpPr>
          <p:nvPr/>
        </p:nvCxnSpPr>
        <p:spPr bwMode="auto">
          <a:xfrm rot="5400000" flipH="1" flipV="1">
            <a:off x="3452193" y="2342347"/>
            <a:ext cx="163" cy="3622685"/>
          </a:xfrm>
          <a:prstGeom prst="bentConnector3">
            <a:avLst>
              <a:gd name="adj1" fmla="val 140345399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5120603" y="4488461"/>
            <a:ext cx="150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54647" y="3918689"/>
            <a:ext cx="122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缺陷报告</a:t>
            </a:r>
            <a:endParaRPr lang="zh-CN" altLang="en-US" sz="1400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38701" y="4928162"/>
            <a:ext cx="1895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rgbClr val="7B7BE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存在大量相似报告</a:t>
            </a:r>
            <a:endParaRPr lang="zh-CN" altLang="en-US" sz="1400" b="0" dirty="0">
              <a:solidFill>
                <a:srgbClr val="7B7BE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228340" y="5917075"/>
            <a:ext cx="2065036" cy="34318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</a:t>
            </a: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可疑的重复报告</a:t>
            </a:r>
          </a:p>
        </p:txBody>
      </p:sp>
      <p:cxnSp>
        <p:nvCxnSpPr>
          <p:cNvPr id="52" name="直接箭头连接符 51"/>
          <p:cNvCxnSpPr>
            <a:stCxn id="41" idx="2"/>
            <a:endCxn id="51" idx="0"/>
          </p:cNvCxnSpPr>
          <p:nvPr/>
        </p:nvCxnSpPr>
        <p:spPr bwMode="auto">
          <a:xfrm>
            <a:off x="5260858" y="5423956"/>
            <a:ext cx="0" cy="493119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肘形连接符 52"/>
          <p:cNvCxnSpPr>
            <a:stCxn id="51" idx="1"/>
            <a:endCxn id="38" idx="2"/>
          </p:cNvCxnSpPr>
          <p:nvPr/>
        </p:nvCxnSpPr>
        <p:spPr bwMode="auto">
          <a:xfrm rot="10800000">
            <a:off x="1640932" y="4986393"/>
            <a:ext cx="2587408" cy="1102277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文本框 54"/>
          <p:cNvSpPr txBox="1"/>
          <p:nvPr/>
        </p:nvSpPr>
        <p:spPr>
          <a:xfrm>
            <a:off x="2544864" y="5256047"/>
            <a:ext cx="1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34250" y="6088669"/>
            <a:ext cx="258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“关键词”、可疑的重复报告</a:t>
            </a:r>
            <a:endParaRPr lang="zh-CN" altLang="en-US" sz="1400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09088" y="5455157"/>
            <a:ext cx="185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存在少量相似报告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等腰三角形 120"/>
          <p:cNvSpPr/>
          <p:nvPr/>
        </p:nvSpPr>
        <p:spPr bwMode="auto">
          <a:xfrm flipH="1" flipV="1">
            <a:off x="5332828" y="4602838"/>
            <a:ext cx="90000" cy="90000"/>
          </a:xfrm>
          <a:prstGeom prst="triangle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5" name="等腰三角形 124"/>
          <p:cNvSpPr/>
          <p:nvPr/>
        </p:nvSpPr>
        <p:spPr bwMode="auto">
          <a:xfrm flipH="1" flipV="1">
            <a:off x="5364088" y="5585011"/>
            <a:ext cx="90000" cy="90000"/>
          </a:xfrm>
          <a:prstGeom prst="triangle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6" name="等腰三角形 125"/>
          <p:cNvSpPr/>
          <p:nvPr/>
        </p:nvSpPr>
        <p:spPr bwMode="auto">
          <a:xfrm flipH="1" flipV="1">
            <a:off x="5215858" y="4480082"/>
            <a:ext cx="90000" cy="9000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8" name="等腰三角形 127"/>
          <p:cNvSpPr/>
          <p:nvPr/>
        </p:nvSpPr>
        <p:spPr bwMode="auto">
          <a:xfrm flipH="1" flipV="1">
            <a:off x="5215858" y="5423956"/>
            <a:ext cx="90000" cy="9000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99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6"/>
    </mc:Choice>
    <mc:Fallback>
      <p:transition spd="slow" advTm="109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129581"/>
            <a:ext cx="6408737" cy="584775"/>
          </a:xfrm>
        </p:spPr>
        <p:txBody>
          <a:bodyPr/>
          <a:lstStyle/>
          <a:p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本文工作</a:t>
            </a:r>
            <a:r>
              <a:rPr lang="zh-CN" altLang="en-US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latin typeface="Calibri Light" panose="020F030202020403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32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38244"/>
            <a:ext cx="8439150" cy="2668663"/>
          </a:xfrm>
        </p:spPr>
        <p:txBody>
          <a:bodyPr/>
          <a:lstStyle/>
          <a:p>
            <a:r>
              <a:rPr lang="zh-CN" altLang="en-US" sz="2400" b="0" dirty="0" smtClean="0">
                <a:latin typeface="楷体" panose="02010609060101010101" pitchFamily="49" charset="-122"/>
              </a:rPr>
              <a:t>为了指导报告者补充报告信息、发现重复报告</a:t>
            </a:r>
            <a:endParaRPr lang="en-US" altLang="zh-CN" sz="2400" b="0" dirty="0" smtClean="0">
              <a:latin typeface="楷体" panose="02010609060101010101" pitchFamily="49" charset="-122"/>
            </a:endParaRPr>
          </a:p>
          <a:p>
            <a:r>
              <a:rPr lang="zh-CN" altLang="en-US" sz="2400" b="0" dirty="0" smtClean="0">
                <a:latin typeface="楷体" panose="02010609060101010101" pitchFamily="49" charset="-122"/>
              </a:rPr>
              <a:t>设计实现了一种</a:t>
            </a:r>
            <a:r>
              <a:rPr lang="zh-CN" altLang="en-US" sz="2400" b="0" dirty="0">
                <a:latin typeface="楷体" panose="02010609060101010101" pitchFamily="49" charset="-122"/>
              </a:rPr>
              <a:t>基于相似检测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的</a:t>
            </a:r>
            <a:r>
              <a:rPr lang="zh-CN" altLang="en-US" sz="2400" b="0" dirty="0">
                <a:latin typeface="楷体" panose="02010609060101010101" pitchFamily="49" charset="-122"/>
              </a:rPr>
              <a:t>交互式</a:t>
            </a:r>
            <a:r>
              <a:rPr lang="zh-CN" altLang="en-US" sz="2400" b="0" dirty="0" smtClean="0">
                <a:latin typeface="楷体" panose="02010609060101010101" pitchFamily="49" charset="-122"/>
              </a:rPr>
              <a:t>报告工具</a:t>
            </a:r>
            <a:r>
              <a:rPr lang="en-US" altLang="zh-CN" sz="2400" b="0" dirty="0" err="1" smtClean="0">
                <a:latin typeface="Calibri Light" panose="020F0302020204030204" pitchFamily="34" charset="0"/>
              </a:rPr>
              <a:t>Intereport</a:t>
            </a:r>
            <a:endParaRPr lang="en-US" altLang="zh-CN" sz="2400" b="0" dirty="0" smtClean="0">
              <a:latin typeface="Calibri Light" panose="020F0302020204030204" pitchFamily="34" charset="0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以挖掘项目的历史报告为基础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楷体" panose="02010609060101010101" pitchFamily="49" charset="-122"/>
              </a:rPr>
              <a:t>使用交互的方式指导报告者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>
                <a:latin typeface="楷体" panose="02010609060101010101" pitchFamily="49" charset="-122"/>
              </a:rPr>
              <a:t>给出</a:t>
            </a:r>
            <a:r>
              <a:rPr lang="zh-CN" altLang="en-US" b="0" dirty="0" smtClean="0">
                <a:latin typeface="楷体" panose="02010609060101010101" pitchFamily="49" charset="-122"/>
              </a:rPr>
              <a:t>“关键词”，报告者根据关键词补充报告的描述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b="0" dirty="0" smtClean="0">
                <a:latin typeface="楷体" panose="02010609060101010101" pitchFamily="49" charset="-122"/>
              </a:rPr>
              <a:t>提示报告者可疑的重复报告</a:t>
            </a:r>
            <a:endParaRPr lang="en-US" altLang="zh-CN" b="0" dirty="0" smtClean="0">
              <a:latin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</a:rPr>
              <a:t>确认</a:t>
            </a:r>
            <a:r>
              <a:rPr lang="zh-CN" altLang="en-US" dirty="0" smtClean="0">
                <a:latin typeface="楷体" panose="02010609060101010101" pitchFamily="49" charset="-122"/>
              </a:rPr>
              <a:t>重复报告</a:t>
            </a:r>
            <a:r>
              <a:rPr lang="zh-CN" altLang="en-US" b="0" dirty="0" smtClean="0">
                <a:latin typeface="楷体" panose="02010609060101010101" pitchFamily="49" charset="-122"/>
              </a:rPr>
              <a:t>，或</a:t>
            </a:r>
            <a:r>
              <a:rPr lang="zh-CN" altLang="en-US" dirty="0" smtClean="0">
                <a:latin typeface="楷体" panose="02010609060101010101" pitchFamily="49" charset="-122"/>
              </a:rPr>
              <a:t>不存在相似报告</a:t>
            </a:r>
            <a:r>
              <a:rPr lang="zh-CN" altLang="en-US" b="0" dirty="0" smtClean="0">
                <a:latin typeface="楷体" panose="02010609060101010101" pitchFamily="49" charset="-122"/>
              </a:rPr>
              <a:t>时，交互结束</a:t>
            </a:r>
            <a:endParaRPr lang="en-US" altLang="zh-CN" b="0" dirty="0" smtClean="0">
              <a:latin typeface="楷体" panose="02010609060101010101" pitchFamily="49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7" y="4153770"/>
            <a:ext cx="416730" cy="50405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100872" y="464783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报告者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570187" y="4153607"/>
            <a:ext cx="1386859" cy="32409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检测相似报告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4473298" y="5088134"/>
            <a:ext cx="1575120" cy="33582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600" b="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</a:p>
        </p:txBody>
      </p:sp>
      <p:cxnSp>
        <p:nvCxnSpPr>
          <p:cNvPr id="44" name="直接箭头连接符 43"/>
          <p:cNvCxnSpPr>
            <a:stCxn id="40" idx="2"/>
            <a:endCxn id="41" idx="0"/>
          </p:cNvCxnSpPr>
          <p:nvPr/>
        </p:nvCxnSpPr>
        <p:spPr bwMode="auto">
          <a:xfrm flipH="1">
            <a:off x="5260858" y="4477705"/>
            <a:ext cx="2759" cy="610429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肘形连接符 45"/>
          <p:cNvCxnSpPr>
            <a:stCxn id="41" idx="1"/>
            <a:endCxn id="38" idx="2"/>
          </p:cNvCxnSpPr>
          <p:nvPr/>
        </p:nvCxnSpPr>
        <p:spPr bwMode="auto">
          <a:xfrm rot="10800000">
            <a:off x="1640932" y="4986393"/>
            <a:ext cx="2832366" cy="269653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肘形连接符 46"/>
          <p:cNvCxnSpPr>
            <a:stCxn id="37" idx="0"/>
            <a:endCxn id="40" idx="0"/>
          </p:cNvCxnSpPr>
          <p:nvPr/>
        </p:nvCxnSpPr>
        <p:spPr bwMode="auto">
          <a:xfrm rot="5400000" flipH="1" flipV="1">
            <a:off x="3452193" y="2342347"/>
            <a:ext cx="163" cy="3622685"/>
          </a:xfrm>
          <a:prstGeom prst="bentConnector3">
            <a:avLst>
              <a:gd name="adj1" fmla="val 140345399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5120603" y="4488461"/>
            <a:ext cx="150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0" dirty="0" smtClean="0">
                <a:solidFill>
                  <a:srgbClr val="7B7BE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b="0" dirty="0">
              <a:solidFill>
                <a:srgbClr val="7B7BE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54647" y="3918689"/>
            <a:ext cx="122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缺陷报告</a:t>
            </a:r>
            <a:endParaRPr lang="zh-CN" altLang="en-US" sz="1400" dirty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38701" y="4928162"/>
            <a:ext cx="1895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rgbClr val="7B7BE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存在大量相似报告</a:t>
            </a:r>
            <a:endParaRPr lang="zh-CN" altLang="en-US" sz="1400" b="0" dirty="0">
              <a:solidFill>
                <a:srgbClr val="7B7BE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228340" y="5917075"/>
            <a:ext cx="2065036" cy="34318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确定可疑的重复报告</a:t>
            </a:r>
          </a:p>
        </p:txBody>
      </p:sp>
      <p:cxnSp>
        <p:nvCxnSpPr>
          <p:cNvPr id="52" name="直接箭头连接符 51"/>
          <p:cNvCxnSpPr>
            <a:stCxn id="41" idx="2"/>
            <a:endCxn id="51" idx="0"/>
          </p:cNvCxnSpPr>
          <p:nvPr/>
        </p:nvCxnSpPr>
        <p:spPr bwMode="auto">
          <a:xfrm>
            <a:off x="5260858" y="5423956"/>
            <a:ext cx="0" cy="493119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肘形连接符 52"/>
          <p:cNvCxnSpPr>
            <a:stCxn id="51" idx="1"/>
            <a:endCxn id="38" idx="2"/>
          </p:cNvCxnSpPr>
          <p:nvPr/>
        </p:nvCxnSpPr>
        <p:spPr bwMode="auto">
          <a:xfrm rot="10800000">
            <a:off x="1640932" y="4986393"/>
            <a:ext cx="2587408" cy="1102277"/>
          </a:xfrm>
          <a:prstGeom prst="bent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文本框 54"/>
          <p:cNvSpPr txBox="1"/>
          <p:nvPr/>
        </p:nvSpPr>
        <p:spPr>
          <a:xfrm>
            <a:off x="2544864" y="5256047"/>
            <a:ext cx="1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34250" y="6088669"/>
            <a:ext cx="258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“关键词”、可疑的重复报告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09088" y="5455157"/>
            <a:ext cx="185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dirty="0" smtClean="0">
                <a:solidFill>
                  <a:srgbClr val="7B7BE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存在少量相似报告</a:t>
            </a:r>
            <a:endParaRPr lang="zh-CN" altLang="en-US" sz="1400" b="0" dirty="0">
              <a:solidFill>
                <a:srgbClr val="7B7BE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016603" y="4636531"/>
            <a:ext cx="164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缺陷追踪系统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087" y="3861048"/>
            <a:ext cx="565283" cy="766993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5854098" y="3999560"/>
            <a:ext cx="166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存在相似报告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87730" y="4313175"/>
            <a:ext cx="12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确认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重复报告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7" name="直接箭头连接符 116"/>
          <p:cNvCxnSpPr>
            <a:stCxn id="40" idx="3"/>
          </p:cNvCxnSpPr>
          <p:nvPr/>
        </p:nvCxnSpPr>
        <p:spPr bwMode="auto">
          <a:xfrm>
            <a:off x="5957046" y="4315656"/>
            <a:ext cx="1565643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等腰三角形 121"/>
          <p:cNvSpPr/>
          <p:nvPr/>
        </p:nvSpPr>
        <p:spPr bwMode="auto">
          <a:xfrm rot="5400000">
            <a:off x="6073452" y="4122231"/>
            <a:ext cx="90000" cy="90000"/>
          </a:xfrm>
          <a:prstGeom prst="triangle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sp>
        <p:nvSpPr>
          <p:cNvPr id="127" name="等腰三角形 126"/>
          <p:cNvSpPr/>
          <p:nvPr/>
        </p:nvSpPr>
        <p:spPr bwMode="auto">
          <a:xfrm rot="5400000">
            <a:off x="5964866" y="4270656"/>
            <a:ext cx="90000" cy="9000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Palatino Linotype" pitchFamily="18" charset="0"/>
              <a:ea typeface="楷体_GB2312" pitchFamily="49" charset="-122"/>
            </a:endParaRPr>
          </a:p>
        </p:txBody>
      </p:sp>
      <p:cxnSp>
        <p:nvCxnSpPr>
          <p:cNvPr id="5" name="曲线连接符 4"/>
          <p:cNvCxnSpPr>
            <a:stCxn id="62" idx="2"/>
            <a:endCxn id="58" idx="1"/>
          </p:cNvCxnSpPr>
          <p:nvPr/>
        </p:nvCxnSpPr>
        <p:spPr bwMode="auto">
          <a:xfrm rot="16200000" flipH="1">
            <a:off x="4673728" y="2462933"/>
            <a:ext cx="184856" cy="4500894"/>
          </a:xfrm>
          <a:prstGeom prst="curvedConnector2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539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08"/>
    </mc:Choice>
    <mc:Fallback>
      <p:transition spd="slow" advTm="2800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90000"/>
          </a:buClr>
          <a:buSzTx/>
          <a:buFont typeface="Wingdings" pitchFamily="2" charset="2"/>
          <a:buNone/>
          <a:tabLst/>
          <a:defRPr kumimoji="1" lang="zh-CN" altLang="en-US" sz="12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Palatino Linotype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90000"/>
          </a:buClr>
          <a:buSzTx/>
          <a:buFont typeface="Wingdings" pitchFamily="2" charset="2"/>
          <a:buNone/>
          <a:tabLst/>
          <a:defRPr kumimoji="1" lang="zh-CN" altLang="en-US" sz="12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Palatino Linotype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Designs\Bamboo.pot</Template>
  <TotalTime>37956</TotalTime>
  <Words>2743</Words>
  <Application>Microsoft Office PowerPoint</Application>
  <PresentationFormat>全屏显示(4:3)</PresentationFormat>
  <Paragraphs>545</Paragraphs>
  <Slides>37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黑体</vt:lpstr>
      <vt:lpstr>楷体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Palatino Linotype</vt:lpstr>
      <vt:lpstr>Segoe UI</vt:lpstr>
      <vt:lpstr>Segoe UI Light</vt:lpstr>
      <vt:lpstr>Times New Roman</vt:lpstr>
      <vt:lpstr>Wingdings</vt:lpstr>
      <vt:lpstr>Bamboo</vt:lpstr>
      <vt:lpstr>位图图像</vt:lpstr>
      <vt:lpstr>Visio</vt:lpstr>
      <vt:lpstr>Image</vt:lpstr>
      <vt:lpstr>基于相似检测的交互式缺陷报告工具的设计与实现</vt:lpstr>
      <vt:lpstr>大纲</vt:lpstr>
      <vt:lpstr>工作背景（1）</vt:lpstr>
      <vt:lpstr>工作背景（2）</vt:lpstr>
      <vt:lpstr>相关工作（1）</vt:lpstr>
      <vt:lpstr>相关工作（2）</vt:lpstr>
      <vt:lpstr>本文工作（1）</vt:lpstr>
      <vt:lpstr>本文工作（2）</vt:lpstr>
      <vt:lpstr>本文工作（3）</vt:lpstr>
      <vt:lpstr>本文工作（3）</vt:lpstr>
      <vt:lpstr>工具设计（1）</vt:lpstr>
      <vt:lpstr>工具设计（2）</vt:lpstr>
      <vt:lpstr>工具设计（3）</vt:lpstr>
      <vt:lpstr>工具设计（4）</vt:lpstr>
      <vt:lpstr>工具设计（5）</vt:lpstr>
      <vt:lpstr>工具设计（6）</vt:lpstr>
      <vt:lpstr>工具设计（7）</vt:lpstr>
      <vt:lpstr>工具设计（8）</vt:lpstr>
      <vt:lpstr>工具设计（9）</vt:lpstr>
      <vt:lpstr>工具设计（10）</vt:lpstr>
      <vt:lpstr>工具实现（1）</vt:lpstr>
      <vt:lpstr>工具实现（2）</vt:lpstr>
      <vt:lpstr>工具实现（3）</vt:lpstr>
      <vt:lpstr>工具实现（4）</vt:lpstr>
      <vt:lpstr>工具实现（5）</vt:lpstr>
      <vt:lpstr>实验评估（1）</vt:lpstr>
      <vt:lpstr>实验评估（1）</vt:lpstr>
      <vt:lpstr>实验评估（5）</vt:lpstr>
      <vt:lpstr>实验评估（7）</vt:lpstr>
      <vt:lpstr>实验评估（5）</vt:lpstr>
      <vt:lpstr>实验评估（5）</vt:lpstr>
      <vt:lpstr>实验评估（5）</vt:lpstr>
      <vt:lpstr>总结展望</vt:lpstr>
      <vt:lpstr>PowerPoint 演示文稿</vt:lpstr>
      <vt:lpstr>工具设计（+）</vt:lpstr>
      <vt:lpstr>实验评估（3）</vt:lpstr>
      <vt:lpstr>实验评估（4）</vt:lpstr>
    </vt:vector>
  </TitlesOfParts>
  <Company>PKU-Bell Joint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Qulification Report</dc:subject>
  <dc:creator>Li Junguo</dc:creator>
  <cp:keywords>Fault tolerance, software architecture</cp:keywords>
  <cp:lastModifiedBy>LeonXie</cp:lastModifiedBy>
  <cp:revision>4070</cp:revision>
  <dcterms:created xsi:type="dcterms:W3CDTF">2001-03-27T08:14:23Z</dcterms:created>
  <dcterms:modified xsi:type="dcterms:W3CDTF">2014-05-28T15:15:50Z</dcterms:modified>
</cp:coreProperties>
</file>