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61" r:id="rId6"/>
    <p:sldId id="260" r:id="rId7"/>
    <p:sldId id="268" r:id="rId8"/>
    <p:sldId id="269" r:id="rId9"/>
    <p:sldId id="262" r:id="rId10"/>
    <p:sldId id="274" r:id="rId11"/>
    <p:sldId id="275" r:id="rId12"/>
    <p:sldId id="276" r:id="rId13"/>
    <p:sldId id="271" r:id="rId14"/>
    <p:sldId id="267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96B59"/>
    <a:srgbClr val="5D9200"/>
    <a:srgbClr val="E87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201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2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8.666596378522809E-3"/>
                  <c:y val="5.1067961945813799E-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6778"/>
                        <a:gd name="adj2" fmla="val -27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814164995817203"/>
                      <c:h val="0.46872270786254805"/>
                    </c:manualLayout>
                  </c15:layout>
                </c:ext>
              </c:extLst>
            </c:dLbl>
            <c:dLbl>
              <c:idx val="1"/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Correct assignment</c:v>
                </c:pt>
                <c:pt idx="1">
                  <c:v>Incorrect assignment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E241-CF8A-43B1-A3E3-B5627A5DF087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9110-61BE-495A-A031-7A066F896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7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5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odel is our primary contribution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97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odel is our primary contribution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odel is our primary contribution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8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 (state the problem)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4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 (clarify how</a:t>
            </a:r>
            <a:r>
              <a:rPr lang="en-US" altLang="zh-CN" baseline="0" dirty="0" smtClean="0"/>
              <a:t> severe the problem is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4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</a:t>
            </a:r>
            <a:r>
              <a:rPr lang="en-US" altLang="zh-CN" baseline="0" dirty="0" smtClean="0"/>
              <a:t>roduce functionality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show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show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1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introduce the core idea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19110-61BE-495A-A031-7A066F8962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3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8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A2B9-83EF-4633-9A66-7B04A9D69A1B}" type="datetimeFigureOut">
              <a:rPr lang="zh-CN" altLang="en-US" smtClean="0"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90AF-D349-4688-A0BF-D9633729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7123" y="1546342"/>
            <a:ext cx="10496281" cy="1298865"/>
          </a:xfrm>
        </p:spPr>
        <p:txBody>
          <a:bodyPr anchor="ctr">
            <a:noAutofit/>
          </a:bodyPr>
          <a:lstStyle/>
          <a:p>
            <a:r>
              <a:rPr lang="en-US" altLang="zh-CN" sz="6600" dirty="0" smtClean="0"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roduct</a:t>
            </a:r>
            <a:r>
              <a:rPr lang="en-US" altLang="zh-CN" sz="5400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6600" dirty="0" smtClean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ssignment</a:t>
            </a:r>
            <a:r>
              <a:rPr lang="en-US" altLang="zh-CN" sz="5400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6600" dirty="0" smtClean="0"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altLang="zh-CN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ecommender</a:t>
            </a:r>
            <a:endParaRPr lang="zh-CN" altLang="en-US" sz="5400" dirty="0"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0545" y="3091377"/>
            <a:ext cx="754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Jialiang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Xie</a:t>
            </a:r>
            <a:r>
              <a:rPr lang="en-US" altLang="zh-CN" sz="2000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1,2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000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Qimu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Zheng</a:t>
            </a:r>
            <a:r>
              <a:rPr lang="en-US" altLang="zh-CN" sz="2000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1,2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000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Minghui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Zhou</a:t>
            </a:r>
            <a:r>
              <a:rPr lang="en-US" altLang="zh-CN" sz="2000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1,2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000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Audris</a:t>
            </a:r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Mockus</a:t>
            </a:r>
            <a:r>
              <a:rPr lang="en-US" altLang="zh-CN" sz="2000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sz="2000" dirty="0">
              <a:latin typeface="+mj-lt"/>
              <a:cs typeface="Verdan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2582" y="3705856"/>
            <a:ext cx="910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School </a:t>
            </a:r>
            <a:r>
              <a:rPr lang="en-US" altLang="zh-CN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of Electronics Engineering and Computer Science, Peking University</a:t>
            </a:r>
          </a:p>
          <a:p>
            <a:pPr algn="ctr"/>
            <a:r>
              <a:rPr lang="en-US" altLang="zh-CN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n-US" altLang="zh-CN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Laboratory of High Confidence Software Technologies, </a:t>
            </a:r>
            <a:r>
              <a:rPr lang="en-US" altLang="zh-CN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MoE</a:t>
            </a:r>
            <a:endParaRPr lang="en-US" altLang="zh-CN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zh-CN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Beijing 100871, China</a:t>
            </a:r>
            <a:endParaRPr lang="zh-CN" altLang="en-US" dirty="0">
              <a:latin typeface="+mj-lt"/>
              <a:cs typeface="Verdan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5297" y="4697047"/>
            <a:ext cx="429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altLang="zh-CN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Avaya </a:t>
            </a:r>
            <a:r>
              <a:rPr lang="en-US" altLang="zh-CN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Labs Research</a:t>
            </a:r>
          </a:p>
          <a:p>
            <a:pPr algn="ctr"/>
            <a:r>
              <a:rPr lang="en-US" altLang="zh-CN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Basking Ridge, 233 Mt Airy Rd, NJ</a:t>
            </a:r>
            <a:endParaRPr lang="zh-CN" altLang="en-US" dirty="0">
              <a:latin typeface="+mj-lt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028" cy="146127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Model the accuracy of product assignment</a:t>
            </a:r>
            <a:endParaRPr lang="en-US" altLang="zh-CN" sz="2000" dirty="0" smtClean="0">
              <a:latin typeface="+mj-lt"/>
            </a:endParaRPr>
          </a:p>
          <a:p>
            <a:pPr lvl="1"/>
            <a:r>
              <a:rPr lang="en-US" altLang="zh-CN" sz="2000" dirty="0" smtClean="0">
                <a:latin typeface="+mj-lt"/>
              </a:rPr>
              <a:t>Mozilla </a:t>
            </a:r>
            <a:r>
              <a:rPr lang="en-US" altLang="zh-CN" sz="2000" dirty="0">
                <a:latin typeface="+mj-lt"/>
              </a:rPr>
              <a:t>data </a:t>
            </a:r>
            <a:r>
              <a:rPr lang="en-US" altLang="zh-CN" sz="2000" dirty="0" smtClean="0">
                <a:latin typeface="+mj-lt"/>
              </a:rPr>
              <a:t>set</a:t>
            </a:r>
          </a:p>
          <a:p>
            <a:pPr lvl="2"/>
            <a:r>
              <a:rPr lang="en-US" altLang="zh-CN" sz="1600" dirty="0" smtClean="0">
                <a:latin typeface="+mj-lt"/>
              </a:rPr>
              <a:t>From 2001 to 2011</a:t>
            </a:r>
          </a:p>
          <a:p>
            <a:pPr lvl="2"/>
            <a:r>
              <a:rPr lang="en-US" altLang="zh-CN" sz="1600" dirty="0" smtClean="0">
                <a:latin typeface="+mj-lt"/>
              </a:rPr>
              <a:t>102K </a:t>
            </a:r>
            <a:r>
              <a:rPr lang="en-US" altLang="zh-CN" sz="1600" dirty="0">
                <a:latin typeface="+mj-lt"/>
              </a:rPr>
              <a:t>assignments on 88K </a:t>
            </a:r>
            <a:r>
              <a:rPr lang="en-US" altLang="zh-CN" sz="1600" dirty="0" smtClean="0">
                <a:latin typeface="+mj-lt"/>
              </a:rPr>
              <a:t>issues (15% of the original corpus)</a:t>
            </a:r>
            <a:endParaRPr lang="en-US" altLang="zh-C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6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727028" cy="81249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Model the accuracy of product assignment</a:t>
            </a:r>
          </a:p>
          <a:p>
            <a:pPr lvl="1"/>
            <a:r>
              <a:rPr lang="en-US" altLang="zh-CN" sz="2000" dirty="0" smtClean="0">
                <a:latin typeface="+mj-lt"/>
              </a:rPr>
              <a:t>Build linear regression model</a:t>
            </a:r>
            <a:endParaRPr lang="en-US" altLang="zh-CN" dirty="0" smtClean="0">
              <a:latin typeface="+mj-lt"/>
            </a:endParaRPr>
          </a:p>
          <a:p>
            <a:pPr lvl="1"/>
            <a:endParaRPr lang="en-US" altLang="zh-CN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1790" y="5533003"/>
            <a:ext cx="2220238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Interaction with peers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9824" y="3690924"/>
            <a:ext cx="2399679" cy="39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Product-related factor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9824" y="5020179"/>
            <a:ext cx="2399678" cy="382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Assigner-related factor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6973" y="4309492"/>
            <a:ext cx="1191196" cy="395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Predictor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1789" y="3436955"/>
            <a:ext cx="2532856" cy="39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Product’s past error rate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1789" y="5020179"/>
            <a:ext cx="1684076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Assigner’s role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1789" y="4507356"/>
            <a:ext cx="3880165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Assigner’s past error rate for a product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1789" y="3926212"/>
            <a:ext cx="1975116" cy="397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Product indicator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64645" y="5012478"/>
            <a:ext cx="3511336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Maximum experience over all peers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64645" y="5533003"/>
            <a:ext cx="1808624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Number of peers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64645" y="6053528"/>
            <a:ext cx="2627530" cy="39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 interaction depth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曲线连接符 17"/>
          <p:cNvCxnSpPr>
            <a:stCxn id="8" idx="3"/>
            <a:endCxn id="6" idx="1"/>
          </p:cNvCxnSpPr>
          <p:nvPr/>
        </p:nvCxnSpPr>
        <p:spPr>
          <a:xfrm flipV="1">
            <a:off x="2478169" y="3888788"/>
            <a:ext cx="371655" cy="618568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8" idx="3"/>
            <a:endCxn id="7" idx="1"/>
          </p:cNvCxnSpPr>
          <p:nvPr/>
        </p:nvCxnSpPr>
        <p:spPr>
          <a:xfrm>
            <a:off x="2478169" y="4507356"/>
            <a:ext cx="371655" cy="7042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6" idx="3"/>
            <a:endCxn id="9" idx="1"/>
          </p:cNvCxnSpPr>
          <p:nvPr/>
        </p:nvCxnSpPr>
        <p:spPr>
          <a:xfrm flipV="1">
            <a:off x="5249503" y="3635641"/>
            <a:ext cx="382286" cy="25314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6" idx="3"/>
            <a:endCxn id="12" idx="1"/>
          </p:cNvCxnSpPr>
          <p:nvPr/>
        </p:nvCxnSpPr>
        <p:spPr>
          <a:xfrm>
            <a:off x="5249503" y="3888788"/>
            <a:ext cx="382286" cy="236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7" idx="3"/>
            <a:endCxn id="11" idx="1"/>
          </p:cNvCxnSpPr>
          <p:nvPr/>
        </p:nvCxnSpPr>
        <p:spPr>
          <a:xfrm flipV="1">
            <a:off x="5249502" y="4706530"/>
            <a:ext cx="382287" cy="5051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7" idx="3"/>
            <a:endCxn id="10" idx="1"/>
          </p:cNvCxnSpPr>
          <p:nvPr/>
        </p:nvCxnSpPr>
        <p:spPr>
          <a:xfrm>
            <a:off x="5249502" y="5211652"/>
            <a:ext cx="382287" cy="77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7" idx="3"/>
            <a:endCxn id="5" idx="1"/>
          </p:cNvCxnSpPr>
          <p:nvPr/>
        </p:nvCxnSpPr>
        <p:spPr>
          <a:xfrm>
            <a:off x="5249502" y="5211652"/>
            <a:ext cx="382288" cy="520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5" idx="3"/>
            <a:endCxn id="13" idx="1"/>
          </p:cNvCxnSpPr>
          <p:nvPr/>
        </p:nvCxnSpPr>
        <p:spPr>
          <a:xfrm flipV="1">
            <a:off x="7852028" y="5211652"/>
            <a:ext cx="312617" cy="52052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5" idx="3"/>
            <a:endCxn id="15" idx="1"/>
          </p:cNvCxnSpPr>
          <p:nvPr/>
        </p:nvCxnSpPr>
        <p:spPr>
          <a:xfrm>
            <a:off x="7852028" y="5732177"/>
            <a:ext cx="312617" cy="520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5" idx="3"/>
            <a:endCxn id="14" idx="1"/>
          </p:cNvCxnSpPr>
          <p:nvPr/>
        </p:nvCxnSpPr>
        <p:spPr>
          <a:xfrm>
            <a:off x="7852028" y="5732177"/>
            <a:ext cx="31261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286973" y="2758640"/>
            <a:ext cx="1191196" cy="395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Response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49823" y="2758640"/>
            <a:ext cx="3270888" cy="395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Accuracy of product assignment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直接连接符 69"/>
          <p:cNvCxnSpPr>
            <a:stCxn id="67" idx="3"/>
            <a:endCxn id="68" idx="1"/>
          </p:cNvCxnSpPr>
          <p:nvPr/>
        </p:nvCxnSpPr>
        <p:spPr>
          <a:xfrm>
            <a:off x="2478169" y="2956504"/>
            <a:ext cx="371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中括号 76"/>
          <p:cNvSpPr/>
          <p:nvPr/>
        </p:nvSpPr>
        <p:spPr>
          <a:xfrm>
            <a:off x="1097951" y="2956135"/>
            <a:ext cx="70702" cy="155122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4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17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552"/>
            <a:ext cx="10727028" cy="81249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Model the accuracy of product assignment</a:t>
            </a:r>
          </a:p>
          <a:p>
            <a:pPr lvl="1"/>
            <a:r>
              <a:rPr lang="en-US" altLang="zh-CN" sz="2000" dirty="0" smtClean="0">
                <a:latin typeface="+mj-lt"/>
              </a:rPr>
              <a:t>Product assignment model (28% deviance explained)</a:t>
            </a:r>
            <a:endParaRPr lang="en-US" altLang="zh-CN" dirty="0" smtClean="0">
              <a:latin typeface="+mj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486"/>
              </p:ext>
            </p:extLst>
          </p:nvPr>
        </p:nvGraphicFramePr>
        <p:xfrm>
          <a:off x="1740929" y="2864733"/>
          <a:ext cx="8128000" cy="360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83698"/>
                <a:gridCol w="1639330"/>
                <a:gridCol w="1474573"/>
                <a:gridCol w="1930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Predictor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Estimate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P-value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Dev </a:t>
                      </a:r>
                      <a:r>
                        <a:rPr lang="en-US" altLang="zh-CN" dirty="0" err="1" smtClean="0">
                          <a:latin typeface="+mj-lt"/>
                        </a:rPr>
                        <a:t>expl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(Intercept)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-11.47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0.96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Product</a:t>
                      </a:r>
                      <a:r>
                        <a:rPr lang="en-US" altLang="zh-CN" baseline="0" dirty="0" smtClean="0">
                          <a:latin typeface="+mj-lt"/>
                        </a:rPr>
                        <a:t> error rate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-1.30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14000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Assigner’s error rate</a:t>
                      </a:r>
                      <a:r>
                        <a:rPr lang="en-US" altLang="zh-CN" baseline="0" dirty="0" smtClean="0">
                          <a:latin typeface="+mj-lt"/>
                        </a:rPr>
                        <a:t> on product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-3.04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7683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Assigner’s role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831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Max experience</a:t>
                      </a:r>
                      <a:r>
                        <a:rPr lang="en-US" altLang="zh-CN" baseline="0" dirty="0" smtClean="0">
                          <a:latin typeface="+mj-lt"/>
                        </a:rPr>
                        <a:t> over all peers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0.16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757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Number of peers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-0.24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566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Average interaction depth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-0.11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0.00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Product indicator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4162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4514" y="2264282"/>
            <a:ext cx="947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 err="1" smtClean="0">
                <a:latin typeface="+mj-lt"/>
              </a:rPr>
              <a:t>isProductCorrect</a:t>
            </a:r>
            <a:r>
              <a:rPr lang="en-US" altLang="zh-CN" sz="2200" i="1" dirty="0" smtClean="0">
                <a:latin typeface="+mj-lt"/>
              </a:rPr>
              <a:t> ~ </a:t>
            </a:r>
            <a:r>
              <a:rPr lang="en-US" altLang="zh-CN" sz="2200" i="1" dirty="0" err="1" smtClean="0">
                <a:latin typeface="+mj-lt"/>
              </a:rPr>
              <a:t>Perr</a:t>
            </a:r>
            <a:r>
              <a:rPr lang="en-US" altLang="zh-CN" sz="2200" i="1" dirty="0" smtClean="0">
                <a:latin typeface="+mj-lt"/>
              </a:rPr>
              <a:t> + </a:t>
            </a:r>
            <a:r>
              <a:rPr lang="en-US" altLang="zh-CN" sz="2200" i="1" dirty="0" err="1" smtClean="0">
                <a:latin typeface="+mj-lt"/>
              </a:rPr>
              <a:t>TrPErr</a:t>
            </a:r>
            <a:r>
              <a:rPr lang="en-US" altLang="zh-CN" sz="2200" i="1" dirty="0" smtClean="0">
                <a:latin typeface="+mj-lt"/>
              </a:rPr>
              <a:t> + </a:t>
            </a:r>
            <a:r>
              <a:rPr lang="en-US" altLang="zh-CN" sz="2200" i="1" dirty="0" err="1" smtClean="0">
                <a:latin typeface="+mj-lt"/>
              </a:rPr>
              <a:t>lnMaxSNExp</a:t>
            </a:r>
            <a:r>
              <a:rPr lang="en-US" altLang="zh-CN" sz="2200" i="1" dirty="0" smtClean="0">
                <a:latin typeface="+mj-lt"/>
              </a:rPr>
              <a:t> + </a:t>
            </a:r>
            <a:r>
              <a:rPr lang="en-US" altLang="zh-CN" sz="2200" i="1" dirty="0" err="1" smtClean="0">
                <a:latin typeface="+mj-lt"/>
              </a:rPr>
              <a:t>lnSNsize</a:t>
            </a:r>
            <a:r>
              <a:rPr lang="en-US" altLang="zh-CN" sz="2200" i="1" dirty="0" smtClean="0">
                <a:latin typeface="+mj-lt"/>
              </a:rPr>
              <a:t> + </a:t>
            </a:r>
            <a:r>
              <a:rPr lang="en-US" altLang="zh-CN" sz="2200" i="1" dirty="0" err="1">
                <a:latin typeface="+mj-lt"/>
              </a:rPr>
              <a:t>l</a:t>
            </a:r>
            <a:r>
              <a:rPr lang="en-US" altLang="zh-CN" sz="2200" i="1" dirty="0" err="1" smtClean="0">
                <a:latin typeface="+mj-lt"/>
              </a:rPr>
              <a:t>nAvgSNDep</a:t>
            </a:r>
            <a:r>
              <a:rPr lang="en-US" altLang="zh-CN" sz="2200" i="1" dirty="0" smtClean="0">
                <a:latin typeface="+mj-lt"/>
              </a:rPr>
              <a:t> + Role + P</a:t>
            </a:r>
            <a:endParaRPr lang="zh-CN" altLang="en-US" sz="2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85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180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Use one year of history to fit the model</a:t>
            </a:r>
          </a:p>
          <a:p>
            <a:r>
              <a:rPr lang="en-US" altLang="zh-CN" sz="2400" dirty="0" smtClean="0">
                <a:latin typeface="+mj-lt"/>
              </a:rPr>
              <a:t>Predict the incorrect assignments in the next year</a:t>
            </a:r>
          </a:p>
          <a:p>
            <a:pPr lvl="1"/>
            <a:r>
              <a:rPr lang="en-US" altLang="zh-CN" sz="2000" dirty="0" smtClean="0">
                <a:latin typeface="+mj-lt"/>
              </a:rPr>
              <a:t>Choose the lowest 5% and 10% predicted probability of being correct</a:t>
            </a:r>
            <a:endParaRPr lang="zh-CN" altLang="en-US" sz="2000" dirty="0">
              <a:latin typeface="+mj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22531"/>
              </p:ext>
            </p:extLst>
          </p:nvPr>
        </p:nvGraphicFramePr>
        <p:xfrm>
          <a:off x="2032001" y="3454627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quartile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baseline="0" dirty="0" smtClean="0"/>
                        <a:t> 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73.65%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20.55%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63.89%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66768" y="4992128"/>
            <a:ext cx="57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The precision is 3.4 times higher than a random predictor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76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289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>
                <a:latin typeface="+mj-lt"/>
              </a:rPr>
              <a:t>Aiming </a:t>
            </a:r>
            <a:r>
              <a:rPr lang="en-US" altLang="zh-CN" dirty="0">
                <a:latin typeface="+mj-lt"/>
              </a:rPr>
              <a:t>to improve the effectiveness of development </a:t>
            </a:r>
            <a:r>
              <a:rPr lang="en-US" altLang="zh-CN" dirty="0" smtClean="0">
                <a:latin typeface="+mj-lt"/>
              </a:rPr>
              <a:t>process, we design PAR</a:t>
            </a:r>
            <a:endParaRPr lang="en-US" altLang="zh-CN" sz="2000" dirty="0">
              <a:latin typeface="+mj-lt"/>
            </a:endParaRPr>
          </a:p>
          <a:p>
            <a:pPr lvl="1"/>
            <a:r>
              <a:rPr lang="en-US" altLang="zh-CN" sz="2000" dirty="0" smtClean="0">
                <a:latin typeface="+mj-lt"/>
              </a:rPr>
              <a:t>Highlight problematic issues </a:t>
            </a:r>
          </a:p>
          <a:p>
            <a:pPr lvl="1"/>
            <a:r>
              <a:rPr lang="en-US" altLang="zh-CN" sz="2000" dirty="0">
                <a:latin typeface="+mj-lt"/>
              </a:rPr>
              <a:t>F</a:t>
            </a:r>
            <a:r>
              <a:rPr lang="en-US" altLang="zh-CN" sz="2000" dirty="0" smtClean="0">
                <a:latin typeface="+mj-lt"/>
              </a:rPr>
              <a:t>ocus developers time on relevant issues</a:t>
            </a:r>
          </a:p>
          <a:p>
            <a:r>
              <a:rPr lang="en-US" altLang="zh-CN" sz="2400" dirty="0" smtClean="0">
                <a:latin typeface="+mj-lt"/>
              </a:rPr>
              <a:t>Future work</a:t>
            </a:r>
          </a:p>
          <a:p>
            <a:pPr lvl="1"/>
            <a:r>
              <a:rPr lang="en-US" altLang="zh-CN" sz="2000" dirty="0" smtClean="0">
                <a:latin typeface="+mj-lt"/>
              </a:rPr>
              <a:t>Model accuracy of other fields and integrate the model into PAR</a:t>
            </a:r>
          </a:p>
          <a:p>
            <a:pPr lvl="1"/>
            <a:r>
              <a:rPr lang="en-US" altLang="zh-CN" sz="2000" dirty="0" smtClean="0">
                <a:latin typeface="+mj-lt"/>
              </a:rPr>
              <a:t>Extend PAR in both commercial and open source project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791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539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Different Roles in Mozilla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66" y="1957002"/>
            <a:ext cx="9563359" cy="36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44777" y="4289682"/>
            <a:ext cx="2907957" cy="212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b="1" dirty="0" smtClean="0">
                <a:latin typeface="+mj-lt"/>
              </a:rPr>
              <a:t>Triage</a:t>
            </a:r>
            <a:endParaRPr lang="zh-CN" altLang="en-US" b="1" dirty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118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Verdana" panose="020B0604030504040204" pitchFamily="34" charset="0"/>
                <a:cs typeface="Verdana" panose="020B0604030504040204" pitchFamily="34" charset="0"/>
              </a:rPr>
              <a:t>In issue-tracking system of open source projects</a:t>
            </a:r>
            <a:endParaRPr lang="zh-CN" altLang="en-US" sz="4000" u="sng" dirty="0">
              <a:solidFill>
                <a:srgbClr val="FF0000"/>
              </a:solidFill>
              <a:cs typeface="Verdan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1484"/>
            <a:ext cx="10515600" cy="201842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Volunteers help to filter incoming issues</a:t>
            </a:r>
          </a:p>
          <a:p>
            <a:pPr lvl="1"/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Check if the issue is valid</a:t>
            </a:r>
          </a:p>
          <a:p>
            <a:pPr lvl="1"/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Check if the issue has necessary information filled</a:t>
            </a:r>
          </a:p>
          <a:p>
            <a:pPr lvl="1"/>
            <a:r>
              <a:rPr lang="en-US" altLang="zh-CN" sz="2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Determine the location/product </a:t>
            </a:r>
          </a:p>
          <a:p>
            <a:r>
              <a:rPr lang="en-US" altLang="zh-CN" sz="24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 Mozilla, non-developer volunteers help to assign 29% of issues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265225" y="4703299"/>
            <a:ext cx="2446639" cy="3126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Is valid?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71832" y="5074032"/>
            <a:ext cx="2446639" cy="5094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Has filled necessary information?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71832" y="5641586"/>
            <a:ext cx="2446639" cy="3234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Product assigned?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3601714" y="5350178"/>
            <a:ext cx="443063" cy="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41" y="4996467"/>
            <a:ext cx="486463" cy="61865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880493" y="5595680"/>
            <a:ext cx="6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Issue</a:t>
            </a:r>
            <a:endParaRPr lang="zh-CN" altLang="en-US" dirty="0">
              <a:latin typeface="+mj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87" y="4933613"/>
            <a:ext cx="847965" cy="847965"/>
          </a:xfrm>
          <a:prstGeom prst="rect">
            <a:avLst/>
          </a:prstGeom>
        </p:spPr>
      </p:pic>
      <p:cxnSp>
        <p:nvCxnSpPr>
          <p:cNvPr id="51" name="直接箭头连接符 50"/>
          <p:cNvCxnSpPr>
            <a:stCxn id="12" idx="3"/>
          </p:cNvCxnSpPr>
          <p:nvPr/>
        </p:nvCxnSpPr>
        <p:spPr>
          <a:xfrm>
            <a:off x="6952734" y="5350178"/>
            <a:ext cx="4118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243195" y="5618633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Get fixed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48" y="5891797"/>
            <a:ext cx="505094" cy="5188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17316" y="5998501"/>
            <a:ext cx="17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lt"/>
              </a:rPr>
              <a:t>Non-developer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31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Assigning issues to products is challenging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7889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In Mozilla, over 21% of product assignments are incorrect</a:t>
            </a:r>
            <a:r>
              <a:rPr lang="en-US" altLang="zh-CN" sz="2400" baseline="30000" dirty="0" smtClean="0">
                <a:latin typeface="+mj-lt"/>
              </a:rPr>
              <a:t>1</a:t>
            </a:r>
            <a:endParaRPr lang="en-US" altLang="zh-CN" sz="2400" dirty="0" smtClean="0">
              <a:latin typeface="+mj-lt"/>
            </a:endParaRPr>
          </a:p>
          <a:p>
            <a:pPr lvl="1"/>
            <a:r>
              <a:rPr lang="en-US" altLang="zh-CN" sz="2000" dirty="0" smtClean="0">
                <a:latin typeface="+mj-lt"/>
              </a:rPr>
              <a:t>Error rate of  </a:t>
            </a:r>
            <a:r>
              <a:rPr lang="en-US" altLang="zh-CN" sz="2000" dirty="0"/>
              <a:t>developers</a:t>
            </a:r>
            <a:r>
              <a:rPr lang="en-US" altLang="zh-CN" sz="2000" dirty="0" smtClean="0">
                <a:latin typeface="+mj-lt"/>
              </a:rPr>
              <a:t>:  18%</a:t>
            </a:r>
          </a:p>
          <a:p>
            <a:pPr lvl="1"/>
            <a:r>
              <a:rPr lang="en-US" altLang="zh-CN" sz="2000" dirty="0" smtClean="0">
                <a:latin typeface="+mj-lt"/>
              </a:rPr>
              <a:t>Error rate of </a:t>
            </a:r>
            <a:r>
              <a:rPr lang="en-US" altLang="zh-CN" sz="2000" dirty="0" smtClean="0"/>
              <a:t>Non-developer: </a:t>
            </a:r>
            <a:r>
              <a:rPr lang="en-US" altLang="zh-CN" sz="2000" dirty="0" smtClean="0">
                <a:latin typeface="+mj-lt"/>
              </a:rPr>
              <a:t> 29%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750010"/>
            <a:ext cx="92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 smtClean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J. </a:t>
            </a:r>
            <a:r>
              <a:rPr lang="en-US" altLang="zh-CN" dirty="0" err="1" smtClean="0">
                <a:latin typeface="+mj-lt"/>
              </a:rPr>
              <a:t>Xie</a:t>
            </a:r>
            <a:r>
              <a:rPr lang="en-US" altLang="zh-CN" dirty="0" smtClean="0">
                <a:latin typeface="+mj-lt"/>
              </a:rPr>
              <a:t>, M. Zhou and A. </a:t>
            </a:r>
            <a:r>
              <a:rPr lang="en-US" altLang="zh-CN" dirty="0" err="1" smtClean="0">
                <a:latin typeface="+mj-lt"/>
              </a:rPr>
              <a:t>Mockus</a:t>
            </a:r>
            <a:r>
              <a:rPr lang="en-US" altLang="zh-CN" dirty="0" smtClean="0">
                <a:latin typeface="+mj-lt"/>
              </a:rPr>
              <a:t>. Impact of triage: a study of Mozilla and Gnome. ESEM2013 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98269170"/>
              </p:ext>
            </p:extLst>
          </p:nvPr>
        </p:nvGraphicFramePr>
        <p:xfrm>
          <a:off x="2869101" y="3204520"/>
          <a:ext cx="5838671" cy="2301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04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曲线连接符 44"/>
          <p:cNvCxnSpPr>
            <a:stCxn id="12" idx="3"/>
            <a:endCxn id="6" idx="1"/>
          </p:cNvCxnSpPr>
          <p:nvPr/>
        </p:nvCxnSpPr>
        <p:spPr>
          <a:xfrm flipV="1">
            <a:off x="2765996" y="4022360"/>
            <a:ext cx="2194377" cy="75199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Product assignment is critical for fixing issue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48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If the issue goes to the wrong product</a:t>
            </a:r>
          </a:p>
          <a:p>
            <a:pPr lvl="1"/>
            <a:r>
              <a:rPr lang="en-US" altLang="zh-CN" sz="2000" dirty="0" smtClean="0">
                <a:latin typeface="+mj-lt"/>
              </a:rPr>
              <a:t>It may take long time until the team notices that the issue is not caused by that product</a:t>
            </a:r>
          </a:p>
          <a:p>
            <a:pPr lvl="1"/>
            <a:r>
              <a:rPr lang="en-US" altLang="zh-CN" sz="2000" dirty="0" smtClean="0">
                <a:latin typeface="+mj-lt"/>
              </a:rPr>
              <a:t>Product team may not be familiar with the other products, so the next assignment may not be accurate either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73" y="3706792"/>
            <a:ext cx="631136" cy="631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93466" y="3837694"/>
            <a:ext cx="11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73" y="4445039"/>
            <a:ext cx="631136" cy="6311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93466" y="4575941"/>
            <a:ext cx="11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B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73" y="5183286"/>
            <a:ext cx="631136" cy="6311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3466" y="5280429"/>
            <a:ext cx="11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C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33" y="4465025"/>
            <a:ext cx="486463" cy="6186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62531" y="5061250"/>
            <a:ext cx="6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Issue</a:t>
            </a:r>
            <a:endParaRPr lang="zh-CN" altLang="en-US" dirty="0">
              <a:latin typeface="+mj-lt"/>
            </a:endParaRPr>
          </a:p>
        </p:txBody>
      </p:sp>
      <p:cxnSp>
        <p:nvCxnSpPr>
          <p:cNvPr id="25" name="曲线连接符 24"/>
          <p:cNvCxnSpPr>
            <a:stCxn id="7" idx="3"/>
            <a:endCxn id="9" idx="3"/>
          </p:cNvCxnSpPr>
          <p:nvPr/>
        </p:nvCxnSpPr>
        <p:spPr>
          <a:xfrm>
            <a:off x="6852566" y="4022360"/>
            <a:ext cx="12700" cy="738247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11" idx="3"/>
          </p:cNvCxnSpPr>
          <p:nvPr/>
        </p:nvCxnSpPr>
        <p:spPr>
          <a:xfrm>
            <a:off x="6852566" y="4022360"/>
            <a:ext cx="12700" cy="1442735"/>
          </a:xfrm>
          <a:prstGeom prst="curvedConnector3">
            <a:avLst>
              <a:gd name="adj1" fmla="val 32197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525356" y="4293451"/>
            <a:ext cx="264980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Long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Not accurate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either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8" name="曲线连接符 47"/>
          <p:cNvCxnSpPr>
            <a:stCxn id="12" idx="3"/>
            <a:endCxn id="10" idx="1"/>
          </p:cNvCxnSpPr>
          <p:nvPr/>
        </p:nvCxnSpPr>
        <p:spPr>
          <a:xfrm>
            <a:off x="2765996" y="4774352"/>
            <a:ext cx="2194377" cy="724502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8" idx="1"/>
          </p:cNvCxnSpPr>
          <p:nvPr/>
        </p:nvCxnSpPr>
        <p:spPr>
          <a:xfrm flipV="1">
            <a:off x="2765996" y="4760607"/>
            <a:ext cx="2194377" cy="137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3182347" y="4165815"/>
            <a:ext cx="1189584" cy="11895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111250" y="4356166"/>
            <a:ext cx="132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Wrong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465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右箭头 68"/>
          <p:cNvSpPr/>
          <p:nvPr/>
        </p:nvSpPr>
        <p:spPr>
          <a:xfrm>
            <a:off x="3194902" y="5023807"/>
            <a:ext cx="1620809" cy="4859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514" y="5467872"/>
            <a:ext cx="2897746" cy="64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69514" y="4437366"/>
            <a:ext cx="2897746" cy="657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Product Assignment Recommender</a:t>
            </a:r>
            <a:br>
              <a:rPr lang="en-US" altLang="zh-CN" sz="4000" dirty="0" smtClean="0"/>
            </a:br>
            <a:r>
              <a:rPr lang="en-US" altLang="zh-CN" sz="3600" dirty="0" smtClean="0"/>
              <a:t>- how does it work?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014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Learn from the past activities</a:t>
            </a:r>
          </a:p>
          <a:p>
            <a:r>
              <a:rPr lang="en-US" altLang="zh-CN" sz="2400" dirty="0" smtClean="0">
                <a:latin typeface="+mj-lt"/>
              </a:rPr>
              <a:t>Estimate the odds that a product assignment is incorrect</a:t>
            </a:r>
          </a:p>
          <a:p>
            <a:r>
              <a:rPr lang="en-US" altLang="zh-CN" sz="2400" dirty="0" smtClean="0">
                <a:latin typeface="+mj-lt"/>
              </a:rPr>
              <a:t>Put the new issues into two queues (based on threshold)</a:t>
            </a:r>
            <a:endParaRPr lang="en-US" altLang="zh-CN" sz="1600" dirty="0" smtClean="0">
              <a:latin typeface="+mj-lt"/>
            </a:endParaRPr>
          </a:p>
          <a:p>
            <a:pPr lvl="1"/>
            <a:r>
              <a:rPr lang="en-US" altLang="zh-CN" sz="2000" dirty="0"/>
              <a:t>“Recommended” </a:t>
            </a:r>
            <a:r>
              <a:rPr lang="en-US" altLang="zh-CN" sz="2000" dirty="0" smtClean="0"/>
              <a:t>queue: </a:t>
            </a:r>
            <a:r>
              <a:rPr lang="en-US" altLang="zh-CN" sz="2000" dirty="0" smtClean="0">
                <a:latin typeface="+mj-lt"/>
              </a:rPr>
              <a:t>high-accuracy assignments</a:t>
            </a:r>
          </a:p>
          <a:p>
            <a:pPr lvl="1"/>
            <a:r>
              <a:rPr lang="en-US" altLang="zh-CN" sz="2000" dirty="0" smtClean="0"/>
              <a:t>“Warned” queue:  </a:t>
            </a:r>
            <a:r>
              <a:rPr lang="en-US" altLang="zh-CN" sz="2000" dirty="0" smtClean="0">
                <a:latin typeface="+mj-lt"/>
              </a:rPr>
              <a:t>low-accuracy assignments</a:t>
            </a:r>
          </a:p>
        </p:txBody>
      </p:sp>
      <p:sp>
        <p:nvSpPr>
          <p:cNvPr id="5" name="矩形 4"/>
          <p:cNvSpPr/>
          <p:nvPr/>
        </p:nvSpPr>
        <p:spPr>
          <a:xfrm>
            <a:off x="1606457" y="4524696"/>
            <a:ext cx="2322557" cy="717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09" y="4698716"/>
            <a:ext cx="336291" cy="427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93" y="4698716"/>
            <a:ext cx="336291" cy="4276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84743" y="4912553"/>
            <a:ext cx="109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+mj-lt"/>
              </a:rPr>
              <a:t>PAR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6457" y="5381058"/>
            <a:ext cx="2322557" cy="539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Past activities in ITS</a:t>
            </a:r>
            <a:endParaRPr lang="zh-CN" altLang="en-US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53" y="4557220"/>
            <a:ext cx="336291" cy="427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88" y="4557220"/>
            <a:ext cx="336291" cy="4276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1" y="4945071"/>
            <a:ext cx="390113" cy="39011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056635" y="4090356"/>
            <a:ext cx="23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Recommended queue</a:t>
            </a:r>
            <a:endParaRPr lang="zh-CN" altLang="en-US" b="1" dirty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56635" y="5124343"/>
            <a:ext cx="23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Warned queue</a:t>
            </a:r>
            <a:endParaRPr lang="zh-CN" altLang="en-US" b="1" dirty="0">
              <a:latin typeface="+mj-lt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53" y="5581085"/>
            <a:ext cx="336291" cy="4276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08" y="5581085"/>
            <a:ext cx="336291" cy="42767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47" y="4557220"/>
            <a:ext cx="336291" cy="4276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33" y="5581085"/>
            <a:ext cx="336291" cy="4276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23" y="5894445"/>
            <a:ext cx="432011" cy="43201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620491" y="416996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New issue</a:t>
            </a:r>
            <a:endParaRPr lang="zh-CN" altLang="en-US" b="1" dirty="0">
              <a:latin typeface="+mj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49" y="4698716"/>
            <a:ext cx="336291" cy="42767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738986" y="4683553"/>
            <a:ext cx="53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……</a:t>
            </a:r>
            <a:endParaRPr lang="zh-CN" altLang="en-US" dirty="0">
              <a:latin typeface="+mj-lt"/>
            </a:endParaRPr>
          </a:p>
        </p:txBody>
      </p:sp>
      <p:sp>
        <p:nvSpPr>
          <p:cNvPr id="70" name="右箭头 69"/>
          <p:cNvSpPr/>
          <p:nvPr/>
        </p:nvSpPr>
        <p:spPr>
          <a:xfrm rot="20520000">
            <a:off x="5165456" y="4797302"/>
            <a:ext cx="1919923" cy="4859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5D9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71" name="右箭头 70"/>
          <p:cNvSpPr/>
          <p:nvPr/>
        </p:nvSpPr>
        <p:spPr>
          <a:xfrm rot="1071890">
            <a:off x="5423954" y="5283034"/>
            <a:ext cx="1658892" cy="4859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E96B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21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4423296" y="5728452"/>
            <a:ext cx="1382332" cy="473104"/>
          </a:xfrm>
          <a:prstGeom prst="rightArrow">
            <a:avLst/>
          </a:prstGeom>
          <a:solidFill>
            <a:srgbClr val="E87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423296" y="4262935"/>
            <a:ext cx="1382332" cy="47310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36382" y="3825492"/>
            <a:ext cx="1481071" cy="2711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Product Assignment </a:t>
            </a:r>
            <a:r>
              <a:rPr lang="en-US" altLang="zh-CN" sz="4000" dirty="0" smtClean="0"/>
              <a:t>Recommender</a:t>
            </a:r>
            <a:br>
              <a:rPr lang="en-US" altLang="zh-CN" sz="4000" dirty="0" smtClean="0"/>
            </a:br>
            <a:r>
              <a:rPr lang="en-US" altLang="zh-CN" sz="3600" dirty="0" smtClean="0"/>
              <a:t>- what can it help?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030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Help developer focus their limited time on relevant issues</a:t>
            </a:r>
          </a:p>
          <a:p>
            <a:pPr lvl="1"/>
            <a:r>
              <a:rPr lang="en-US" altLang="zh-CN" sz="2000" dirty="0" smtClean="0">
                <a:latin typeface="+mj-lt"/>
              </a:rPr>
              <a:t>So that developer can concentrate on fixing real problems</a:t>
            </a:r>
          </a:p>
          <a:p>
            <a:r>
              <a:rPr lang="en-US" altLang="zh-CN" sz="2400" dirty="0" smtClean="0">
                <a:latin typeface="+mj-lt"/>
              </a:rPr>
              <a:t>Improve the accuracy of assignment</a:t>
            </a:r>
          </a:p>
          <a:p>
            <a:pPr lvl="1"/>
            <a:r>
              <a:rPr lang="en-US" altLang="zh-CN" sz="2000" dirty="0" smtClean="0">
                <a:latin typeface="+mj-lt"/>
              </a:rPr>
              <a:t>By crowd-sourcing non-developers to verify and correct low-accuracy assignment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37" y="4049238"/>
            <a:ext cx="336291" cy="427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16" y="4551514"/>
            <a:ext cx="336291" cy="427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37" y="5411395"/>
            <a:ext cx="336291" cy="427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37" y="5942430"/>
            <a:ext cx="336291" cy="4276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15" y="4047483"/>
            <a:ext cx="456159" cy="45615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64" y="5415642"/>
            <a:ext cx="480811" cy="48081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63" y="5927708"/>
            <a:ext cx="480811" cy="48081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16" y="4598482"/>
            <a:ext cx="456159" cy="4561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4000289"/>
            <a:ext cx="847965" cy="8479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859080" y="4685309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Developer</a:t>
            </a:r>
            <a:endParaRPr lang="zh-CN" altLang="en-US" dirty="0">
              <a:latin typeface="+mj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50" y="5533597"/>
            <a:ext cx="571880" cy="58748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588058" y="6168113"/>
            <a:ext cx="18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Non-developer</a:t>
            </a:r>
            <a:endParaRPr lang="zh-CN" altLang="en-US" dirty="0">
              <a:latin typeface="+mj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20887" y="4285649"/>
            <a:ext cx="138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Fix issue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20887" y="5718723"/>
            <a:ext cx="253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Verify and correct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24322" y="4970509"/>
            <a:ext cx="53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87470" y="345766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Product Assignment Recommender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- how to use PAR? (1)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695030"/>
            <a:ext cx="10515600" cy="115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j-lt"/>
              </a:rPr>
              <a:t>Training:  feed PAR with historical data-set</a:t>
            </a:r>
          </a:p>
          <a:p>
            <a:r>
              <a:rPr lang="en-US" altLang="zh-CN" sz="2400" dirty="0" smtClean="0">
                <a:latin typeface="+mj-lt"/>
              </a:rPr>
              <a:t>Predicting: set accuracy threshold, get two queues of issues</a:t>
            </a:r>
          </a:p>
        </p:txBody>
      </p:sp>
      <p:pic>
        <p:nvPicPr>
          <p:cNvPr id="2050" name="Picture 2" descr="E:\交流\20140604\thresh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94" y="2751437"/>
            <a:ext cx="6157147" cy="3770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Product Assignment Recommender</a:t>
            </a:r>
            <a:br>
              <a:rPr lang="en-US" altLang="zh-CN" sz="4000" dirty="0" smtClean="0"/>
            </a:br>
            <a:r>
              <a:rPr lang="en-US" altLang="zh-CN" sz="3600" dirty="0" smtClean="0"/>
              <a:t>- how to use PAR? (2)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77"/>
          <a:stretch/>
        </p:blipFill>
        <p:spPr>
          <a:xfrm>
            <a:off x="6359610" y="3178359"/>
            <a:ext cx="5151614" cy="3300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44112" y="2056333"/>
            <a:ext cx="5551220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7765" r="5030" b="18927"/>
          <a:stretch/>
        </p:blipFill>
        <p:spPr>
          <a:xfrm>
            <a:off x="1062683" y="3178359"/>
            <a:ext cx="5189838" cy="3300382"/>
          </a:xfrm>
          <a:prstGeom prst="rect">
            <a:avLst/>
          </a:prstGeom>
          <a:ln>
            <a:noFill/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27364" y="1786934"/>
            <a:ext cx="10335936" cy="113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j-lt"/>
              </a:rPr>
              <a:t>Developers/</a:t>
            </a:r>
            <a:r>
              <a:rPr lang="en-US" altLang="zh-CN" sz="2400" dirty="0" err="1" smtClean="0">
                <a:latin typeface="+mj-lt"/>
              </a:rPr>
              <a:t>triagers</a:t>
            </a:r>
            <a:r>
              <a:rPr lang="en-US" altLang="zh-CN" sz="2400" dirty="0" smtClean="0">
                <a:latin typeface="+mj-lt"/>
              </a:rPr>
              <a:t>, could:</a:t>
            </a:r>
          </a:p>
          <a:p>
            <a:pPr lvl="1"/>
            <a:r>
              <a:rPr lang="en-US" altLang="zh-CN" sz="2000" dirty="0" smtClean="0">
                <a:latin typeface="+mj-lt"/>
              </a:rPr>
              <a:t>start </a:t>
            </a:r>
            <a:r>
              <a:rPr lang="en-US" altLang="zh-CN" sz="2000" dirty="0">
                <a:latin typeface="+mj-lt"/>
              </a:rPr>
              <a:t>their work by picking issues from the  </a:t>
            </a:r>
            <a:r>
              <a:rPr lang="en-US" altLang="zh-CN" sz="2000" dirty="0" smtClean="0">
                <a:latin typeface="+mj-lt"/>
              </a:rPr>
              <a:t>queue</a:t>
            </a:r>
          </a:p>
          <a:p>
            <a:pPr lvl="1"/>
            <a:r>
              <a:rPr lang="en-US" altLang="zh-CN" sz="2000" dirty="0">
                <a:latin typeface="+mj-lt"/>
              </a:rPr>
              <a:t>check the accuracy of a particular </a:t>
            </a:r>
            <a:r>
              <a:rPr lang="en-US" altLang="zh-CN" sz="2000" dirty="0" smtClean="0">
                <a:latin typeface="+mj-lt"/>
              </a:rPr>
              <a:t>issue</a:t>
            </a: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73838" b="94501"/>
          <a:stretch/>
        </p:blipFill>
        <p:spPr>
          <a:xfrm>
            <a:off x="1062684" y="3178359"/>
            <a:ext cx="1556950" cy="223868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76192" b="94096"/>
          <a:stretch/>
        </p:blipFill>
        <p:spPr>
          <a:xfrm>
            <a:off x="4835611" y="3178359"/>
            <a:ext cx="1416910" cy="240344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062683" y="3178359"/>
            <a:ext cx="5189838" cy="3300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右箭头 19"/>
          <p:cNvSpPr/>
          <p:nvPr/>
        </p:nvSpPr>
        <p:spPr>
          <a:xfrm rot="20520000">
            <a:off x="6634971" y="4760446"/>
            <a:ext cx="1919923" cy="4859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5D9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071890">
            <a:off x="6893469" y="5246178"/>
            <a:ext cx="1658892" cy="4859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E96B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998891" y="4283619"/>
            <a:ext cx="450760" cy="58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04563" y="5003444"/>
            <a:ext cx="721218" cy="4121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127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</a:rPr>
              <a:t>Model the accuracy of product assignment</a:t>
            </a:r>
          </a:p>
          <a:p>
            <a:r>
              <a:rPr lang="en-US" altLang="zh-CN" sz="2400" dirty="0" smtClean="0">
                <a:latin typeface="+mj-lt"/>
              </a:rPr>
              <a:t>Predict the accuracy of product assignment for the new issue</a:t>
            </a:r>
          </a:p>
          <a:p>
            <a:r>
              <a:rPr lang="en-US" altLang="zh-CN" sz="2400" dirty="0" smtClean="0">
                <a:latin typeface="+mj-lt"/>
              </a:rPr>
              <a:t>Place the issue into queues according to its accuracy</a:t>
            </a:r>
          </a:p>
        </p:txBody>
      </p:sp>
      <p:sp>
        <p:nvSpPr>
          <p:cNvPr id="5" name="矩形 4"/>
          <p:cNvSpPr/>
          <p:nvPr/>
        </p:nvSpPr>
        <p:spPr>
          <a:xfrm>
            <a:off x="3425781" y="3601039"/>
            <a:ext cx="1596980" cy="682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Model</a:t>
            </a:r>
            <a:endParaRPr lang="zh-CN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5781" y="4868216"/>
            <a:ext cx="1596980" cy="682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Predict</a:t>
            </a:r>
            <a:endParaRPr lang="zh-CN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3979" y="4868216"/>
            <a:ext cx="1596980" cy="682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Place into queues</a:t>
            </a:r>
            <a:endParaRPr lang="zh-CN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22761" y="5003444"/>
            <a:ext cx="721218" cy="4121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8" y="4966497"/>
            <a:ext cx="336291" cy="427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87509" y="5024840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New issue</a:t>
            </a:r>
            <a:endParaRPr lang="zh-CN" altLang="en-US" b="1" dirty="0"/>
          </a:p>
        </p:txBody>
      </p:sp>
      <p:sp>
        <p:nvSpPr>
          <p:cNvPr id="15" name="右箭头 14"/>
          <p:cNvSpPr/>
          <p:nvPr/>
        </p:nvSpPr>
        <p:spPr>
          <a:xfrm>
            <a:off x="2704563" y="3736267"/>
            <a:ext cx="721218" cy="4121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56067" y="3663058"/>
            <a:ext cx="164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Past </a:t>
            </a:r>
            <a:r>
              <a:rPr lang="en-US" altLang="zh-CN" b="1" dirty="0" smtClean="0"/>
              <a:t>activities </a:t>
            </a:r>
            <a:r>
              <a:rPr lang="en-US" altLang="zh-CN" b="1" dirty="0"/>
              <a:t>in </a:t>
            </a:r>
            <a:r>
              <a:rPr lang="en-US" altLang="zh-CN" b="1" dirty="0" smtClean="0"/>
              <a:t>ITS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539028" y="4497207"/>
            <a:ext cx="23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Recommended queue for </a:t>
            </a:r>
            <a:r>
              <a:rPr lang="en-US" altLang="zh-CN" b="1" dirty="0" smtClean="0">
                <a:solidFill>
                  <a:srgbClr val="C00000"/>
                </a:solidFill>
              </a:rPr>
              <a:t>fixing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39027" y="5531194"/>
            <a:ext cx="3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Recommended queue </a:t>
            </a:r>
          </a:p>
          <a:p>
            <a:r>
              <a:rPr lang="en-US" altLang="zh-CN" b="1" dirty="0" smtClean="0"/>
              <a:t>for </a:t>
            </a:r>
            <a:r>
              <a:rPr lang="en-US" altLang="zh-CN" b="1" dirty="0" smtClean="0">
                <a:solidFill>
                  <a:srgbClr val="C00000"/>
                </a:solidFill>
              </a:rPr>
              <a:t>re-considering assignment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752</Words>
  <Application>Microsoft Office PowerPoint</Application>
  <PresentationFormat>宽屏</PresentationFormat>
  <Paragraphs>183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Verdana</vt:lpstr>
      <vt:lpstr>Office 主题</vt:lpstr>
      <vt:lpstr>Product Assignment Recommender</vt:lpstr>
      <vt:lpstr>In issue-tracking system of open source projects</vt:lpstr>
      <vt:lpstr>Assigning issues to products is challenging</vt:lpstr>
      <vt:lpstr>Product assignment is critical for fixing issue</vt:lpstr>
      <vt:lpstr>Product Assignment Recommender - how does it work?</vt:lpstr>
      <vt:lpstr>Product Assignment Recommender - what can it help?</vt:lpstr>
      <vt:lpstr>Product Assignment Recommender - how to use PAR? (1)</vt:lpstr>
      <vt:lpstr>Product Assignment Recommender - how to use PAR? (2)</vt:lpstr>
      <vt:lpstr>Approach</vt:lpstr>
      <vt:lpstr>Approach</vt:lpstr>
      <vt:lpstr>Approach</vt:lpstr>
      <vt:lpstr>Approach</vt:lpstr>
      <vt:lpstr>Evaluation</vt:lpstr>
      <vt:lpstr>Conclusion</vt:lpstr>
      <vt:lpstr>Different Roles in Mozilla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LeonXie</dc:creator>
  <cp:lastModifiedBy>LeonXie</cp:lastModifiedBy>
  <cp:revision>91</cp:revision>
  <dcterms:created xsi:type="dcterms:W3CDTF">2014-05-24T01:23:07Z</dcterms:created>
  <dcterms:modified xsi:type="dcterms:W3CDTF">2014-06-04T05:43:46Z</dcterms:modified>
</cp:coreProperties>
</file>