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38" r:id="rId3"/>
    <p:sldId id="339" r:id="rId4"/>
    <p:sldId id="282" r:id="rId5"/>
    <p:sldId id="283" r:id="rId6"/>
    <p:sldId id="28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16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7" r:id="rId5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B6F"/>
    <a:srgbClr val="52C8C4"/>
    <a:srgbClr val="87C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7" autoAdjust="0"/>
    <p:restoredTop sz="94660"/>
  </p:normalViewPr>
  <p:slideViewPr>
    <p:cSldViewPr>
      <p:cViewPr varScale="1">
        <p:scale>
          <a:sx n="39" d="100"/>
          <a:sy n="39" d="100"/>
        </p:scale>
        <p:origin x="1096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0F4E7-5EE4-406F-8730-D4C12DD6D76D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502EE-4D14-47E4-A3DF-D9C1DF0C8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08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753FE-9890-483D-9FAC-CE430F080700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049CE-123E-4FD0-8F8C-78F491BE1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4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89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47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1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  <a:solidFill>
            <a:srgbClr val="274B6F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C000"/>
              </a:buClr>
              <a:buFont typeface="Arial" pitchFamily="34" charset="0"/>
              <a:buChar char="•"/>
              <a:defRPr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buClr>
                <a:srgbClr val="FFC000"/>
              </a:buClr>
              <a:buFont typeface="Arial" pitchFamily="34" charset="0"/>
              <a:buChar char="•"/>
              <a:defRPr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buClr>
                <a:srgbClr val="FFC000"/>
              </a:buClr>
              <a:buFont typeface="Arial" pitchFamily="34" charset="0"/>
              <a:buChar char="•"/>
              <a:defRPr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buClr>
                <a:srgbClr val="FFC000"/>
              </a:buClr>
              <a:buFont typeface="Arial" pitchFamily="34" charset="0"/>
              <a:buChar char="•"/>
              <a:defRPr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buClr>
                <a:srgbClr val="FFC000"/>
              </a:buClr>
              <a:buFont typeface="Arial" pitchFamily="34" charset="0"/>
              <a:buChar char="•"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17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rgbClr val="274B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algn="l">
              <a:defRPr sz="5400" b="1" cap="all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740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4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97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22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57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14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1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51D3-EAC3-4D92-B950-1C329538C9AA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7576-092A-4C6D-9AC3-5D9632621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23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2" descr="C:\Users\20565\Dropbox\GincyAndResnick\Our Work\台大系統班\csharp_new\PPT_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82" y="-27529"/>
            <a:ext cx="9162482" cy="688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6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實例探討</a:t>
            </a:r>
            <a:r>
              <a:rPr lang="en-US" altLang="zh-TW" smtClean="0"/>
              <a:t>(4)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TW" altLang="en-US" smtClean="0"/>
              <a:t>程式功能</a:t>
            </a:r>
          </a:p>
          <a:p>
            <a:pPr lvl="1"/>
            <a:r>
              <a:rPr lang="zh-TW" altLang="en-US" smtClean="0"/>
              <a:t>建立</a:t>
            </a:r>
            <a:r>
              <a:rPr lang="en-US" altLang="zh-TW" smtClean="0"/>
              <a:t>car </a:t>
            </a:r>
            <a:r>
              <a:rPr lang="zh-TW" altLang="en-US" smtClean="0"/>
              <a:t>類別</a:t>
            </a:r>
          </a:p>
          <a:p>
            <a:pPr lvl="1"/>
            <a:r>
              <a:rPr lang="zh-TW" altLang="en-US" smtClean="0"/>
              <a:t>在</a:t>
            </a:r>
            <a:r>
              <a:rPr lang="en-US" altLang="zh-TW" smtClean="0"/>
              <a:t>car </a:t>
            </a:r>
            <a:r>
              <a:rPr lang="zh-TW" altLang="en-US" smtClean="0"/>
              <a:t>類別中定義 </a:t>
            </a:r>
            <a:r>
              <a:rPr lang="en-US" altLang="zh-TW" smtClean="0"/>
              <a:t>id </a:t>
            </a:r>
            <a:r>
              <a:rPr lang="zh-TW" altLang="en-US" smtClean="0"/>
              <a:t>欄位</a:t>
            </a:r>
          </a:p>
          <a:p>
            <a:pPr lvl="1"/>
            <a:r>
              <a:rPr lang="zh-TW" altLang="en-US" smtClean="0"/>
              <a:t>設定並列印出</a:t>
            </a:r>
            <a:r>
              <a:rPr lang="en-US" altLang="zh-TW" smtClean="0"/>
              <a:t>id </a:t>
            </a:r>
            <a:r>
              <a:rPr lang="zh-TW" altLang="en-US" smtClean="0"/>
              <a:t>欄位的值</a:t>
            </a:r>
          </a:p>
          <a:p>
            <a:r>
              <a:rPr lang="zh-TW" altLang="en-US" smtClean="0"/>
              <a:t>程式內容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class car{</a:t>
            </a:r>
            <a:br>
              <a:rPr lang="en-US" altLang="zh-TW" smtClean="0"/>
            </a:br>
            <a:r>
              <a:rPr lang="en-US" altLang="zh-TW" smtClean="0"/>
              <a:t>	public string idField; //</a:t>
            </a:r>
            <a:r>
              <a:rPr lang="zh-TW" altLang="en-US" smtClean="0"/>
              <a:t>類別欄位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						(field)</a:t>
            </a:r>
            <a:br>
              <a:rPr lang="en-US" altLang="zh-TW" smtClean="0"/>
            </a:br>
            <a:r>
              <a:rPr lang="en-US" altLang="zh-TW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7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實例探討</a:t>
            </a:r>
            <a:r>
              <a:rPr lang="en-US" altLang="zh-TW" smtClean="0"/>
              <a:t>(4)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/>
              <a:t>static void Main(string[] args){</a:t>
            </a:r>
            <a:br>
              <a:rPr lang="en-US" altLang="zh-TW" smtClean="0"/>
            </a:br>
            <a:r>
              <a:rPr lang="en-US" altLang="zh-TW" smtClean="0"/>
              <a:t>	//</a:t>
            </a:r>
            <a:r>
              <a:rPr lang="zh-TW" altLang="en-US" smtClean="0"/>
              <a:t>產生實體物件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	car c = new car();</a:t>
            </a:r>
            <a:br>
              <a:rPr lang="en-US" altLang="zh-TW" smtClean="0"/>
            </a:br>
            <a:r>
              <a:rPr lang="en-US" altLang="zh-TW" smtClean="0"/>
              <a:t>	//</a:t>
            </a:r>
            <a:r>
              <a:rPr lang="zh-TW" altLang="en-US" smtClean="0"/>
              <a:t>設定並列印結果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	c.idField = "ABC-123";</a:t>
            </a:r>
            <a:br>
              <a:rPr lang="en-US" altLang="zh-TW" smtClean="0"/>
            </a:br>
            <a:r>
              <a:rPr lang="en-US" altLang="zh-TW" smtClean="0"/>
              <a:t>	Console.WriteLine("</a:t>
            </a:r>
            <a:r>
              <a:rPr lang="zh-TW" altLang="en-US" smtClean="0"/>
              <a:t>車牌號碼</a:t>
            </a:r>
            <a:r>
              <a:rPr lang="en-US" altLang="zh-TW" smtClean="0"/>
              <a:t>︰" + </a:t>
            </a:r>
            <a:br>
              <a:rPr lang="en-US" altLang="zh-TW" smtClean="0"/>
            </a:br>
            <a:r>
              <a:rPr lang="en-US" altLang="zh-TW" smtClean="0"/>
              <a:t>					c.idField);</a:t>
            </a:r>
            <a:br>
              <a:rPr lang="en-US" altLang="zh-TW" smtClean="0"/>
            </a:br>
            <a:r>
              <a:rPr lang="en-US" altLang="zh-TW" smtClean="0"/>
              <a:t>}</a:t>
            </a: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207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屬性成員</a:t>
            </a:r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屬性用來存取類別的欄位值</a:t>
            </a:r>
          </a:p>
          <a:p>
            <a:r>
              <a:rPr lang="zh-TW" altLang="en-US" smtClean="0"/>
              <a:t>實體物件一樣可透過</a:t>
            </a:r>
            <a:r>
              <a:rPr lang="en-US" altLang="zh-TW" smtClean="0"/>
              <a:t>"." </a:t>
            </a:r>
            <a:r>
              <a:rPr lang="zh-TW" altLang="en-US" smtClean="0"/>
              <a:t>來存取屬性資料</a:t>
            </a:r>
          </a:p>
          <a:p>
            <a:r>
              <a:rPr lang="zh-TW" altLang="en-US" smtClean="0"/>
              <a:t>語法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存取修飾詞 資料型別 屬性名稱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{</a:t>
            </a:r>
            <a:br>
              <a:rPr lang="en-US" altLang="zh-TW" smtClean="0"/>
            </a:br>
            <a:r>
              <a:rPr lang="en-US" altLang="zh-TW" smtClean="0"/>
              <a:t>	get{ return </a:t>
            </a:r>
            <a:r>
              <a:rPr lang="zh-TW" altLang="en-US" smtClean="0"/>
              <a:t>欄位名稱</a:t>
            </a:r>
            <a:r>
              <a:rPr lang="en-US" altLang="zh-TW" smtClean="0"/>
              <a:t>;}</a:t>
            </a:r>
            <a:br>
              <a:rPr lang="en-US" altLang="zh-TW" smtClean="0"/>
            </a:br>
            <a:r>
              <a:rPr lang="en-US" altLang="zh-TW" smtClean="0"/>
              <a:t>	set{ </a:t>
            </a:r>
            <a:r>
              <a:rPr lang="zh-TW" altLang="en-US" smtClean="0"/>
              <a:t>欄位名稱</a:t>
            </a:r>
            <a:r>
              <a:rPr lang="en-US" altLang="zh-TW" smtClean="0"/>
              <a:t>= value;}</a:t>
            </a:r>
            <a:br>
              <a:rPr lang="en-US" altLang="zh-TW" smtClean="0"/>
            </a:br>
            <a:r>
              <a:rPr lang="en-US" altLang="zh-TW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7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屬性成員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用法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public </a:t>
            </a:r>
            <a:r>
              <a:rPr lang="en-US" altLang="zh-TW" dirty="0"/>
              <a:t>string 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en-US" altLang="zh-TW" dirty="0" smtClean="0"/>
              <a:t>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get{</a:t>
            </a:r>
            <a:r>
              <a:rPr lang="en-US" altLang="zh-TW" dirty="0"/>
              <a:t> </a:t>
            </a:r>
            <a:r>
              <a:rPr lang="en-US" altLang="zh-TW" dirty="0" smtClean="0"/>
              <a:t>return </a:t>
            </a:r>
            <a:r>
              <a:rPr lang="en-US" altLang="zh-TW" dirty="0" err="1"/>
              <a:t>idField</a:t>
            </a:r>
            <a:r>
              <a:rPr lang="en-US" altLang="zh-TW" dirty="0" smtClean="0"/>
              <a:t>; 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set{</a:t>
            </a:r>
            <a:r>
              <a:rPr lang="en-US" altLang="zh-TW" dirty="0"/>
              <a:t> </a:t>
            </a:r>
            <a:r>
              <a:rPr lang="en-US" altLang="zh-TW" dirty="0" err="1" smtClean="0"/>
              <a:t>idField</a:t>
            </a:r>
            <a:r>
              <a:rPr lang="en-US" altLang="zh-TW" dirty="0" smtClean="0"/>
              <a:t> </a:t>
            </a:r>
            <a:r>
              <a:rPr lang="en-US" altLang="zh-TW" dirty="0"/>
              <a:t>= value</a:t>
            </a:r>
            <a:r>
              <a:rPr lang="en-US" altLang="zh-TW" dirty="0" smtClean="0"/>
              <a:t>;}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}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說</a:t>
            </a:r>
            <a:r>
              <a:rPr lang="zh-TW" altLang="en-US" dirty="0"/>
              <a:t>明</a:t>
            </a:r>
          </a:p>
          <a:p>
            <a:pPr lvl="1">
              <a:defRPr/>
            </a:pPr>
            <a:r>
              <a:rPr lang="zh-TW" altLang="en-US" dirty="0" smtClean="0"/>
              <a:t>我們</a:t>
            </a:r>
            <a:r>
              <a:rPr lang="zh-TW" altLang="en-US" dirty="0"/>
              <a:t>可以只設定</a:t>
            </a:r>
            <a:r>
              <a:rPr lang="en-US" altLang="zh-TW" dirty="0"/>
              <a:t>get </a:t>
            </a:r>
            <a:r>
              <a:rPr lang="zh-TW" altLang="en-US" dirty="0"/>
              <a:t>部份讓該屬性成唯讀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97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欄位與屬性成員</a:t>
            </a:r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TW" altLang="en-US" smtClean="0"/>
              <a:t>利用將欄位成員設定成 </a:t>
            </a:r>
            <a:r>
              <a:rPr lang="en-US" altLang="zh-TW" smtClean="0"/>
              <a:t>public</a:t>
            </a:r>
            <a:r>
              <a:rPr lang="zh-TW" altLang="en-US" smtClean="0"/>
              <a:t>，讓實體物件可以直接存取的方法雖然簡單，但卻無法提供任何額外的控制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ex︰speed </a:t>
            </a:r>
            <a:r>
              <a:rPr lang="zh-TW" altLang="en-US" smtClean="0"/>
              <a:t>欄位只能介於</a:t>
            </a:r>
            <a:r>
              <a:rPr lang="en-US" altLang="zh-TW" smtClean="0"/>
              <a:t>1 ~ 100 </a:t>
            </a:r>
            <a:r>
              <a:rPr lang="zh-TW" altLang="en-US" smtClean="0"/>
              <a:t>之間</a:t>
            </a:r>
          </a:p>
          <a:p>
            <a:r>
              <a:rPr lang="zh-TW" altLang="en-US" smtClean="0"/>
              <a:t>較好的設計方式為將欄位設定成</a:t>
            </a:r>
            <a:r>
              <a:rPr lang="en-US" altLang="zh-TW" smtClean="0"/>
              <a:t>private</a:t>
            </a:r>
            <a:r>
              <a:rPr lang="zh-TW" altLang="en-US" smtClean="0"/>
              <a:t>，讓實體物件透過屬性成員來存取欄位成員的值</a:t>
            </a:r>
          </a:p>
          <a:p>
            <a:r>
              <a:rPr lang="zh-TW" altLang="en-US" smtClean="0"/>
              <a:t>我們可以在定義屬性成員時，加入存取方式的控制</a:t>
            </a:r>
          </a:p>
        </p:txBody>
      </p:sp>
    </p:spTree>
    <p:extLst>
      <p:ext uri="{BB962C8B-B14F-4D97-AF65-F5344CB8AC3E}">
        <p14:creationId xmlns:p14="http://schemas.microsoft.com/office/powerpoint/2010/main" val="25678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實例探討</a:t>
            </a:r>
            <a:r>
              <a:rPr lang="en-US" altLang="zh-TW" smtClean="0"/>
              <a:t>(5)</a:t>
            </a:r>
            <a:endParaRPr lang="zh-TW" altLang="en-US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程式功能</a:t>
            </a:r>
          </a:p>
          <a:p>
            <a:pPr lvl="1"/>
            <a:r>
              <a:rPr lang="zh-TW" altLang="en-US" smtClean="0"/>
              <a:t>建立</a:t>
            </a:r>
            <a:r>
              <a:rPr lang="en-US" altLang="zh-TW" smtClean="0"/>
              <a:t>car </a:t>
            </a:r>
            <a:r>
              <a:rPr lang="zh-TW" altLang="en-US" smtClean="0"/>
              <a:t>類別</a:t>
            </a:r>
          </a:p>
          <a:p>
            <a:pPr lvl="1"/>
            <a:r>
              <a:rPr lang="zh-TW" altLang="en-US" smtClean="0"/>
              <a:t>在</a:t>
            </a:r>
            <a:r>
              <a:rPr lang="en-US" altLang="zh-TW" smtClean="0"/>
              <a:t>car </a:t>
            </a:r>
            <a:r>
              <a:rPr lang="zh-TW" altLang="en-US" smtClean="0"/>
              <a:t>類別中定義</a:t>
            </a:r>
            <a:r>
              <a:rPr lang="en-US" altLang="zh-TW" smtClean="0"/>
              <a:t>speed </a:t>
            </a:r>
            <a:r>
              <a:rPr lang="zh-TW" altLang="en-US" smtClean="0"/>
              <a:t>欄位、</a:t>
            </a:r>
            <a:r>
              <a:rPr lang="en-US" altLang="zh-TW" smtClean="0"/>
              <a:t>speed </a:t>
            </a:r>
            <a:r>
              <a:rPr lang="zh-TW" altLang="en-US" smtClean="0"/>
              <a:t>屬性</a:t>
            </a:r>
          </a:p>
          <a:p>
            <a:pPr lvl="1"/>
            <a:r>
              <a:rPr lang="en-US" altLang="zh-TW" smtClean="0"/>
              <a:t>speed </a:t>
            </a:r>
            <a:r>
              <a:rPr lang="zh-TW" altLang="en-US" smtClean="0"/>
              <a:t>屬性值介於</a:t>
            </a:r>
            <a:r>
              <a:rPr lang="en-US" altLang="zh-TW" smtClean="0"/>
              <a:t>0 ~ 100 </a:t>
            </a:r>
            <a:r>
              <a:rPr lang="zh-TW" altLang="en-US" smtClean="0"/>
              <a:t>間</a:t>
            </a:r>
          </a:p>
          <a:p>
            <a:r>
              <a:rPr lang="zh-TW" altLang="en-US" smtClean="0"/>
              <a:t>程式內容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class car{</a:t>
            </a:r>
            <a:br>
              <a:rPr lang="en-US" altLang="zh-TW" smtClean="0"/>
            </a:br>
            <a:r>
              <a:rPr lang="en-US" altLang="zh-TW" smtClean="0"/>
              <a:t>	private int speedField; //</a:t>
            </a:r>
            <a:r>
              <a:rPr lang="zh-TW" altLang="en-US" smtClean="0"/>
              <a:t>類別欄位</a:t>
            </a:r>
          </a:p>
        </p:txBody>
      </p:sp>
    </p:spTree>
    <p:extLst>
      <p:ext uri="{BB962C8B-B14F-4D97-AF65-F5344CB8AC3E}">
        <p14:creationId xmlns:p14="http://schemas.microsoft.com/office/powerpoint/2010/main" val="26712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實例探討</a:t>
            </a:r>
            <a:r>
              <a:rPr lang="en-US" altLang="zh-TW" smtClean="0"/>
              <a:t>(5)</a:t>
            </a:r>
            <a:endParaRPr lang="zh-TW" altLang="en-US" smtClean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/>
              <a:t>	public int speed{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/>
              <a:t>	get{ return speedField; }</a:t>
            </a:r>
            <a:br>
              <a:rPr lang="en-US" altLang="zh-TW" smtClean="0"/>
            </a:br>
            <a:r>
              <a:rPr lang="en-US" altLang="zh-TW" smtClean="0"/>
              <a:t>	set{ if(value &lt; 0) value = 0;</a:t>
            </a:r>
            <a:br>
              <a:rPr lang="en-US" altLang="zh-TW" smtClean="0"/>
            </a:br>
            <a:r>
              <a:rPr lang="en-US" altLang="zh-TW" smtClean="0"/>
              <a:t>		else if(value &gt;100) value = </a:t>
            </a:r>
            <a:br>
              <a:rPr lang="en-US" altLang="zh-TW" smtClean="0"/>
            </a:br>
            <a:r>
              <a:rPr lang="en-US" altLang="zh-TW" smtClean="0"/>
              <a:t>			100;</a:t>
            </a:r>
            <a:br>
              <a:rPr lang="en-US" altLang="zh-TW" smtClean="0"/>
            </a:br>
            <a:r>
              <a:rPr lang="en-US" altLang="zh-TW" smtClean="0"/>
              <a:t>		speedField = value;</a:t>
            </a:r>
            <a:br>
              <a:rPr lang="en-US" altLang="zh-TW" smtClean="0"/>
            </a:br>
            <a:r>
              <a:rPr lang="en-US" altLang="zh-TW" smtClean="0"/>
              <a:t>		}</a:t>
            </a:r>
            <a:br>
              <a:rPr lang="en-US" altLang="zh-TW" smtClean="0"/>
            </a:br>
            <a:r>
              <a:rPr lang="en-US" altLang="zh-TW" smtClean="0"/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/>
              <a:t>}</a:t>
            </a: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582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實例探討</a:t>
            </a:r>
            <a:r>
              <a:rPr lang="en-US" altLang="zh-TW" smtClean="0"/>
              <a:t>(5)</a:t>
            </a:r>
            <a:endParaRPr lang="zh-TW" altLang="en-US" smtClean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/>
              <a:t>static void Main(string[] args){</a:t>
            </a:r>
            <a:br>
              <a:rPr lang="en-US" altLang="zh-TW" smtClean="0"/>
            </a:br>
            <a:r>
              <a:rPr lang="en-US" altLang="zh-TW" smtClean="0"/>
              <a:t>	car myCar = new car();</a:t>
            </a:r>
            <a:br>
              <a:rPr lang="en-US" altLang="zh-TW" smtClean="0"/>
            </a:br>
            <a:r>
              <a:rPr lang="en-US" altLang="zh-TW" smtClean="0"/>
              <a:t>	myCar.speed = -200;</a:t>
            </a:r>
            <a:br>
              <a:rPr lang="en-US" altLang="zh-TW" smtClean="0"/>
            </a:br>
            <a:r>
              <a:rPr lang="en-US" altLang="zh-TW" smtClean="0"/>
              <a:t>	Console.WriteLine("</a:t>
            </a:r>
            <a:r>
              <a:rPr lang="zh-TW" altLang="en-US" smtClean="0"/>
              <a:t>目前車速</a:t>
            </a:r>
            <a:r>
              <a:rPr lang="en-US" altLang="zh-TW" smtClean="0"/>
              <a:t>︰" +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/>
              <a:t>					myCar.speed);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/>
              <a:t>}</a:t>
            </a: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74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課堂練習</a:t>
            </a:r>
            <a:r>
              <a:rPr lang="en-US" altLang="zh-TW" smtClean="0"/>
              <a:t>(3)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類</a:t>
            </a:r>
            <a:r>
              <a:rPr lang="zh-TW" altLang="en-US" dirty="0"/>
              <a:t>別功能</a:t>
            </a:r>
          </a:p>
          <a:p>
            <a:pPr lvl="1">
              <a:defRPr/>
            </a:pPr>
            <a:r>
              <a:rPr lang="zh-TW" altLang="en-US" dirty="0" smtClean="0"/>
              <a:t>建</a:t>
            </a:r>
            <a:r>
              <a:rPr lang="zh-TW" altLang="en-US" dirty="0" smtClean="0"/>
              <a:t>立</a:t>
            </a:r>
            <a:r>
              <a:rPr lang="en-US" altLang="zh-TW" dirty="0" err="1"/>
              <a:t>E</a:t>
            </a:r>
            <a:r>
              <a:rPr lang="en-US" altLang="zh-TW" dirty="0" err="1" smtClean="0"/>
              <a:t>mpolyee</a:t>
            </a:r>
            <a:r>
              <a:rPr lang="en-US" altLang="zh-TW" dirty="0" smtClean="0"/>
              <a:t> </a:t>
            </a:r>
            <a:r>
              <a:rPr lang="zh-TW" altLang="en-US" dirty="0"/>
              <a:t>類別</a:t>
            </a:r>
          </a:p>
          <a:p>
            <a:pPr lvl="1">
              <a:defRPr/>
            </a:pPr>
            <a:r>
              <a:rPr lang="zh-TW" altLang="en-US" dirty="0" smtClean="0"/>
              <a:t>類</a:t>
            </a:r>
            <a:r>
              <a:rPr lang="zh-TW" altLang="en-US" dirty="0"/>
              <a:t>別中</a:t>
            </a:r>
            <a:r>
              <a:rPr lang="zh-TW" altLang="en-US" dirty="0" smtClean="0"/>
              <a:t>含有</a:t>
            </a:r>
            <a:r>
              <a:rPr lang="en-US" altLang="zh-TW" dirty="0" err="1"/>
              <a:t>B</a:t>
            </a:r>
            <a:r>
              <a:rPr lang="en-US" altLang="zh-TW" dirty="0" err="1" smtClean="0"/>
              <a:t>aseSalary</a:t>
            </a:r>
            <a:r>
              <a:rPr lang="zh-TW" altLang="en-US" dirty="0" smtClean="0"/>
              <a:t>、</a:t>
            </a:r>
            <a:r>
              <a:rPr lang="en-US" altLang="zh-TW" dirty="0"/>
              <a:t>S</a:t>
            </a:r>
            <a:r>
              <a:rPr lang="en-US" altLang="zh-TW" dirty="0" smtClean="0"/>
              <a:t>alary </a:t>
            </a:r>
            <a:r>
              <a:rPr lang="zh-TW" altLang="en-US" dirty="0" smtClean="0"/>
              <a:t>及</a:t>
            </a:r>
            <a:r>
              <a:rPr lang="en-US" altLang="zh-TW" dirty="0"/>
              <a:t>B</a:t>
            </a:r>
            <a:r>
              <a:rPr lang="en-US" altLang="zh-TW" dirty="0" smtClean="0"/>
              <a:t>enefit</a:t>
            </a:r>
            <a:r>
              <a:rPr lang="zh-TW" altLang="en-US" dirty="0" smtClean="0"/>
              <a:t>屬性</a:t>
            </a:r>
            <a:endParaRPr lang="en-US" altLang="zh-TW" dirty="0"/>
          </a:p>
          <a:p>
            <a:pPr lvl="1">
              <a:defRPr/>
            </a:pPr>
            <a:r>
              <a:rPr lang="en-US" altLang="zh-TW" dirty="0" err="1"/>
              <a:t>B</a:t>
            </a:r>
            <a:r>
              <a:rPr lang="en-US" altLang="zh-TW" dirty="0" err="1" smtClean="0"/>
              <a:t>aseSalary</a:t>
            </a:r>
            <a:r>
              <a:rPr lang="en-US" altLang="zh-TW" dirty="0" smtClean="0"/>
              <a:t> </a:t>
            </a:r>
            <a:r>
              <a:rPr lang="zh-TW" altLang="en-US" dirty="0"/>
              <a:t>屬性必須大於等於</a:t>
            </a:r>
            <a:r>
              <a:rPr lang="en-US" altLang="zh-TW" dirty="0" smtClean="0"/>
              <a:t>0</a:t>
            </a:r>
          </a:p>
          <a:p>
            <a:pPr lvl="1">
              <a:defRPr/>
            </a:pPr>
            <a:r>
              <a:rPr lang="en-US" altLang="zh-TW" dirty="0"/>
              <a:t>S</a:t>
            </a:r>
            <a:r>
              <a:rPr lang="en-US" altLang="zh-TW" dirty="0" smtClean="0"/>
              <a:t>alary </a:t>
            </a:r>
            <a:r>
              <a:rPr lang="zh-TW" altLang="en-US" dirty="0"/>
              <a:t>為唯讀屬性，其值</a:t>
            </a:r>
            <a:r>
              <a:rPr lang="zh-TW" altLang="en-US" dirty="0" smtClean="0"/>
              <a:t>為</a:t>
            </a:r>
            <a:r>
              <a:rPr lang="en-US" altLang="zh-TW" dirty="0" err="1"/>
              <a:t>B</a:t>
            </a:r>
            <a:r>
              <a:rPr lang="en-US" altLang="zh-TW" dirty="0" err="1" smtClean="0"/>
              <a:t>aseSalary</a:t>
            </a:r>
            <a:r>
              <a:rPr lang="en-US" altLang="zh-TW" dirty="0" smtClean="0"/>
              <a:t> </a:t>
            </a:r>
            <a:r>
              <a:rPr lang="zh-TW" altLang="en-US" dirty="0" smtClean="0"/>
              <a:t>加上</a:t>
            </a:r>
            <a:r>
              <a:rPr lang="en-US" altLang="zh-TW" dirty="0"/>
              <a:t>B</a:t>
            </a:r>
            <a:r>
              <a:rPr lang="en-US" altLang="zh-TW" dirty="0" smtClean="0"/>
              <a:t>enefit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程式</a:t>
            </a:r>
            <a:r>
              <a:rPr lang="zh-TW" altLang="en-US" dirty="0"/>
              <a:t>功能</a:t>
            </a:r>
          </a:p>
          <a:p>
            <a:pPr lvl="1">
              <a:defRPr/>
            </a:pPr>
            <a:r>
              <a:rPr lang="zh-TW" altLang="en-US" dirty="0" smtClean="0"/>
              <a:t>主程式</a:t>
            </a:r>
            <a:r>
              <a:rPr lang="zh-TW" altLang="en-US" dirty="0"/>
              <a:t>中請使用者輸入底薪及獎金值</a:t>
            </a:r>
          </a:p>
          <a:p>
            <a:pPr lvl="1">
              <a:defRPr/>
            </a:pPr>
            <a:r>
              <a:rPr lang="zh-TW" altLang="en-US" dirty="0" smtClean="0"/>
              <a:t>列</a:t>
            </a:r>
            <a:r>
              <a:rPr lang="zh-TW" altLang="en-US" dirty="0"/>
              <a:t>印出類別</a:t>
            </a:r>
            <a:r>
              <a:rPr lang="en-US" altLang="zh-TW" dirty="0"/>
              <a:t>salary </a:t>
            </a:r>
            <a:r>
              <a:rPr lang="zh-TW" altLang="en-US" dirty="0"/>
              <a:t>屬性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9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課堂練習</a:t>
            </a:r>
            <a:r>
              <a:rPr lang="en-US" altLang="zh-TW" smtClean="0"/>
              <a:t>(3)</a:t>
            </a:r>
            <a:endParaRPr lang="zh-TW" altLang="en-US" smtClean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基本概念</a:t>
            </a:r>
          </a:p>
          <a:p>
            <a:pPr lvl="1"/>
            <a:r>
              <a:rPr lang="zh-TW" altLang="en-US" smtClean="0"/>
              <a:t>在</a:t>
            </a:r>
            <a:r>
              <a:rPr lang="en-US" altLang="zh-TW" smtClean="0"/>
              <a:t>baseSalary </a:t>
            </a:r>
            <a:r>
              <a:rPr lang="zh-TW" altLang="en-US" smtClean="0"/>
              <a:t>屬性定義中判斷使用者輸入的資料是否正確</a:t>
            </a:r>
          </a:p>
          <a:p>
            <a:pPr lvl="1"/>
            <a:r>
              <a:rPr lang="zh-TW" altLang="en-US" smtClean="0"/>
              <a:t>在</a:t>
            </a:r>
            <a:r>
              <a:rPr lang="en-US" altLang="zh-TW" smtClean="0"/>
              <a:t>salary </a:t>
            </a:r>
            <a:r>
              <a:rPr lang="zh-TW" altLang="en-US" smtClean="0"/>
              <a:t>屬性定義中，不設定</a:t>
            </a:r>
            <a:r>
              <a:rPr lang="en-US" altLang="zh-TW" smtClean="0"/>
              <a:t>set </a:t>
            </a:r>
            <a:r>
              <a:rPr lang="zh-TW" altLang="en-US" smtClean="0"/>
              <a:t>，並且</a:t>
            </a:r>
            <a:r>
              <a:rPr lang="en-US" altLang="zh-TW" smtClean="0"/>
              <a:t>get</a:t>
            </a:r>
            <a:r>
              <a:rPr lang="zh-TW" altLang="en-US" smtClean="0"/>
              <a:t>回傳值為</a:t>
            </a:r>
            <a:r>
              <a:rPr lang="en-US" altLang="zh-TW" smtClean="0"/>
              <a:t>baseSalary </a:t>
            </a:r>
            <a:r>
              <a:rPr lang="zh-TW" altLang="en-US" smtClean="0"/>
              <a:t>加上</a:t>
            </a:r>
            <a:r>
              <a:rPr lang="en-US" altLang="zh-TW" smtClean="0"/>
              <a:t>benefit</a:t>
            </a: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829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類別</a:t>
            </a:r>
            <a:r>
              <a:rPr lang="zh-TW" altLang="en-US" b="0" dirty="0" smtClean="0"/>
              <a:t>與介面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Lecture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2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建立類別來處理金錢往來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8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建構式</a:t>
            </a:r>
            <a:endParaRPr lang="zh-TW" altLang="en-US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9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建構式</a:t>
            </a: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建構式</a:t>
            </a:r>
            <a:r>
              <a:rPr lang="en-US" altLang="zh-TW" smtClean="0"/>
              <a:t>(Constructor)</a:t>
            </a:r>
          </a:p>
          <a:p>
            <a:pPr lvl="1"/>
            <a:r>
              <a:rPr lang="zh-TW" altLang="en-US" smtClean="0"/>
              <a:t>建構式在類別實體物件建立前即會執行，用來初始化物件</a:t>
            </a:r>
          </a:p>
          <a:p>
            <a:pPr lvl="1"/>
            <a:r>
              <a:rPr lang="zh-TW" altLang="en-US" smtClean="0"/>
              <a:t>建構式的名稱一定要和類別名稱一樣</a:t>
            </a:r>
          </a:p>
          <a:p>
            <a:pPr lvl="1"/>
            <a:r>
              <a:rPr lang="zh-TW" altLang="en-US" smtClean="0"/>
              <a:t>建構式與方法相同允許多載</a:t>
            </a:r>
          </a:p>
          <a:p>
            <a:r>
              <a:rPr lang="zh-TW" altLang="en-US" smtClean="0"/>
              <a:t>語法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存取修飾詞 類別名稱</a:t>
            </a:r>
            <a:r>
              <a:rPr lang="en-US" altLang="zh-TW" smtClean="0"/>
              <a:t>(){</a:t>
            </a:r>
            <a:br>
              <a:rPr lang="en-US" altLang="zh-TW" smtClean="0"/>
            </a:br>
            <a:r>
              <a:rPr lang="en-US" altLang="zh-TW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34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建構式</a:t>
            </a: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用法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en-US" altLang="zh-TW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76475"/>
            <a:ext cx="55753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3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實例探討</a:t>
            </a:r>
            <a:r>
              <a:rPr lang="en-US" altLang="zh-TW" smtClean="0"/>
              <a:t>(5)</a:t>
            </a:r>
            <a:endParaRPr lang="zh-TW" altLang="en-US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程式功能</a:t>
            </a:r>
          </a:p>
          <a:p>
            <a:pPr lvl="1"/>
            <a:r>
              <a:rPr lang="zh-TW" altLang="en-US" smtClean="0"/>
              <a:t>建立</a:t>
            </a:r>
            <a:r>
              <a:rPr lang="en-US" altLang="zh-TW" smtClean="0"/>
              <a:t>car </a:t>
            </a:r>
            <a:r>
              <a:rPr lang="zh-TW" altLang="en-US" smtClean="0"/>
              <a:t>類別</a:t>
            </a:r>
          </a:p>
          <a:p>
            <a:pPr lvl="1"/>
            <a:r>
              <a:rPr lang="zh-TW" altLang="en-US" smtClean="0"/>
              <a:t>定義多載建構式</a:t>
            </a:r>
          </a:p>
          <a:p>
            <a:pPr lvl="1"/>
            <a:r>
              <a:rPr lang="zh-TW" altLang="en-US" smtClean="0"/>
              <a:t>利用建構式初始化物件</a:t>
            </a:r>
          </a:p>
          <a:p>
            <a:r>
              <a:rPr lang="zh-TW" altLang="en-US" smtClean="0"/>
              <a:t>程式內容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class car{</a:t>
            </a:r>
            <a:br>
              <a:rPr lang="en-US" altLang="zh-TW" smtClean="0"/>
            </a:br>
            <a:r>
              <a:rPr lang="en-US" altLang="zh-TW" smtClean="0"/>
              <a:t>	private string idField;</a:t>
            </a:r>
          </a:p>
        </p:txBody>
      </p:sp>
    </p:spTree>
    <p:extLst>
      <p:ext uri="{BB962C8B-B14F-4D97-AF65-F5344CB8AC3E}">
        <p14:creationId xmlns:p14="http://schemas.microsoft.com/office/powerpoint/2010/main" val="19078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實例探討</a:t>
            </a:r>
            <a:r>
              <a:rPr lang="en-US" altLang="zh-TW" smtClean="0"/>
              <a:t>(5)</a:t>
            </a:r>
            <a:endParaRPr lang="zh-TW" altLang="en-US" smtClean="0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程式內容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en-US" altLang="zh-TW" sz="2800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5038"/>
            <a:ext cx="6122987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9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實例探討</a:t>
            </a:r>
            <a:r>
              <a:rPr lang="en-US" altLang="zh-TW" smtClean="0"/>
              <a:t>(5)</a:t>
            </a:r>
            <a:endParaRPr lang="zh-TW" altLang="en-US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程式內容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en-US" altLang="zh-TW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52663"/>
            <a:ext cx="6453188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8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課堂練習</a:t>
            </a:r>
            <a:r>
              <a:rPr lang="en-US" altLang="zh-TW" smtClean="0"/>
              <a:t>(4)</a:t>
            </a:r>
            <a:endParaRPr lang="zh-TW" altLang="en-US" smtClean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類別功能</a:t>
            </a:r>
          </a:p>
          <a:p>
            <a:pPr lvl="1">
              <a:defRPr/>
            </a:pPr>
            <a:r>
              <a:rPr lang="zh-TW" altLang="en-US" dirty="0" smtClean="0"/>
              <a:t>建立</a:t>
            </a:r>
            <a:r>
              <a:rPr lang="en-US" altLang="zh-TW" dirty="0" smtClean="0"/>
              <a:t>math </a:t>
            </a:r>
            <a:r>
              <a:rPr lang="zh-TW" altLang="en-US" dirty="0" smtClean="0"/>
              <a:t>類別</a:t>
            </a:r>
          </a:p>
          <a:p>
            <a:pPr lvl="1">
              <a:defRPr/>
            </a:pPr>
            <a:r>
              <a:rPr lang="zh-TW" altLang="en-US" dirty="0" smtClean="0"/>
              <a:t>類別中含有欄位值 </a:t>
            </a:r>
            <a:r>
              <a:rPr lang="en-US" altLang="zh-TW" dirty="0" smtClean="0"/>
              <a:t>x </a:t>
            </a:r>
            <a:r>
              <a:rPr lang="zh-TW" altLang="en-US" dirty="0" smtClean="0"/>
              <a:t>及方法 </a:t>
            </a:r>
            <a:r>
              <a:rPr lang="en-US" altLang="zh-TW" dirty="0" smtClean="0"/>
              <a:t>square</a:t>
            </a:r>
            <a:r>
              <a:rPr lang="zh-TW" altLang="en-US" dirty="0" smtClean="0"/>
              <a:t>，該方法沒有傳入，回傳值為欄位</a:t>
            </a:r>
            <a:r>
              <a:rPr lang="en-US" altLang="zh-TW" dirty="0" smtClean="0"/>
              <a:t>x </a:t>
            </a:r>
            <a:r>
              <a:rPr lang="zh-TW" altLang="en-US" dirty="0" smtClean="0"/>
              <a:t>的平方值</a:t>
            </a:r>
          </a:p>
          <a:p>
            <a:pPr lvl="1">
              <a:defRPr/>
            </a:pPr>
            <a:r>
              <a:rPr lang="en-US" altLang="zh-TW" dirty="0" smtClean="0"/>
              <a:t>x </a:t>
            </a:r>
            <a:r>
              <a:rPr lang="zh-TW" altLang="en-US" dirty="0" smtClean="0"/>
              <a:t>的值在建構式中預設為 </a:t>
            </a:r>
            <a:r>
              <a:rPr lang="en-US" altLang="zh-TW" dirty="0" smtClean="0"/>
              <a:t>10</a:t>
            </a:r>
          </a:p>
          <a:p>
            <a:pPr>
              <a:defRPr/>
            </a:pPr>
            <a:r>
              <a:rPr lang="zh-TW" altLang="en-US" dirty="0" smtClean="0"/>
              <a:t>程式功能</a:t>
            </a:r>
          </a:p>
          <a:p>
            <a:pPr lvl="1">
              <a:defRPr/>
            </a:pPr>
            <a:r>
              <a:rPr lang="zh-TW" altLang="en-US" dirty="0" smtClean="0"/>
              <a:t>請輸用者輸入一整數</a:t>
            </a:r>
          </a:p>
          <a:p>
            <a:pPr lvl="1">
              <a:defRPr/>
            </a:pPr>
            <a:r>
              <a:rPr lang="zh-TW" altLang="en-US" dirty="0" smtClean="0"/>
              <a:t>列印該整數的平方值</a:t>
            </a:r>
          </a:p>
          <a:p>
            <a:pPr lvl="1">
              <a:defRPr/>
            </a:pPr>
            <a:r>
              <a:rPr lang="zh-TW" altLang="en-US" dirty="0" smtClean="0"/>
              <a:t>當輸入的數小於</a:t>
            </a:r>
            <a:r>
              <a:rPr lang="en-US" altLang="zh-TW" dirty="0" smtClean="0"/>
              <a:t>0 </a:t>
            </a:r>
            <a:r>
              <a:rPr lang="zh-TW" altLang="en-US" dirty="0" smtClean="0"/>
              <a:t>時，列印預設值</a:t>
            </a:r>
            <a:r>
              <a:rPr lang="en-US" altLang="zh-TW" dirty="0" smtClean="0"/>
              <a:t>10 </a:t>
            </a:r>
            <a:r>
              <a:rPr lang="zh-TW" altLang="en-US" dirty="0" smtClean="0"/>
              <a:t>的平方值</a:t>
            </a:r>
          </a:p>
          <a:p>
            <a:pPr>
              <a:defRPr/>
            </a:pPr>
            <a:r>
              <a:rPr lang="zh-TW" altLang="en-US" dirty="0" smtClean="0"/>
              <a:t>基本概念</a:t>
            </a:r>
          </a:p>
          <a:p>
            <a:pPr>
              <a:buFontTx/>
              <a:buNone/>
              <a:defRPr/>
            </a:pPr>
            <a:r>
              <a:rPr lang="en-US" altLang="zh-TW" sz="2800" dirty="0" smtClean="0"/>
              <a:t>    – </a:t>
            </a:r>
            <a:r>
              <a:rPr lang="zh-TW" altLang="en-US" sz="2800" dirty="0" smtClean="0"/>
              <a:t>在建構式中先初始化 </a:t>
            </a:r>
            <a:r>
              <a:rPr lang="en-US" altLang="zh-TW" sz="2800" dirty="0" smtClean="0"/>
              <a:t>x </a:t>
            </a:r>
            <a:r>
              <a:rPr lang="zh-TW" altLang="en-US" sz="2800" dirty="0" smtClean="0"/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37967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方法重載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6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方法多載</a:t>
            </a: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方法多載允許我們將傳入參數不同的方法，</a:t>
            </a:r>
          </a:p>
          <a:p>
            <a:r>
              <a:rPr lang="zh-TW" altLang="en-US" smtClean="0"/>
              <a:t>定義成相同的名稱當我們在定義二數相加的方法時，藉由方法多載可讓我們不需定義二個不同名稱的方法，以區隔為二個整數相加或二個浮點數相加</a:t>
            </a:r>
          </a:p>
        </p:txBody>
      </p:sp>
    </p:spTree>
    <p:extLst>
      <p:ext uri="{BB962C8B-B14F-4D97-AF65-F5344CB8AC3E}">
        <p14:creationId xmlns:p14="http://schemas.microsoft.com/office/powerpoint/2010/main" val="29677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今日任務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搞懂類別</a:t>
            </a:r>
            <a:endParaRPr lang="en-US" altLang="zh-TW" dirty="0" smtClean="0"/>
          </a:p>
          <a:p>
            <a:r>
              <a:rPr lang="zh-TW" altLang="en-US" dirty="0" smtClean="0"/>
              <a:t>搞懂介面</a:t>
            </a:r>
            <a:endParaRPr lang="en-US" altLang="zh-TW" dirty="0" smtClean="0"/>
          </a:p>
          <a:p>
            <a:r>
              <a:rPr lang="zh-TW" altLang="en-US" dirty="0" smtClean="0"/>
              <a:t>搞懂兩者的使用時機</a:t>
            </a:r>
            <a:endParaRPr lang="en-US" altLang="zh-TW" dirty="0" smtClean="0"/>
          </a:p>
          <a:p>
            <a:r>
              <a:rPr lang="zh-TW" altLang="en-US" dirty="0" smtClean="0"/>
              <a:t>運用這些觀念實作練習</a:t>
            </a:r>
            <a:endParaRPr lang="zh-TW" altLang="en-US" dirty="0"/>
          </a:p>
        </p:txBody>
      </p:sp>
      <p:pic>
        <p:nvPicPr>
          <p:cNvPr id="5" name="Picture 6" descr="http://www.tamagna.com/images/mi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06871"/>
            <a:ext cx="3411463" cy="24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43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static member</a:t>
            </a:r>
            <a:r>
              <a:rPr lang="zh-TW" altLang="en-US" smtClean="0"/>
              <a:t>：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不需要透過</a:t>
            </a:r>
            <a:r>
              <a:rPr lang="en-US" altLang="zh-TW" smtClean="0"/>
              <a:t>new</a:t>
            </a:r>
            <a:r>
              <a:rPr lang="zh-TW" altLang="en-US" smtClean="0"/>
              <a:t>，即可直接由類別來使用。</a:t>
            </a:r>
            <a:endParaRPr lang="en-US" altLang="zh-TW" smtClean="0"/>
          </a:p>
          <a:p>
            <a:r>
              <a:rPr lang="en-US" altLang="zh-TW" smtClean="0"/>
              <a:t>static member</a:t>
            </a:r>
            <a:r>
              <a:rPr lang="zh-TW" altLang="en-US" smtClean="0"/>
              <a:t>在記憶體中只會儲存一份，且類別產生的物件也可以使用。</a:t>
            </a:r>
            <a:endParaRPr lang="en-US" altLang="zh-TW" smtClean="0"/>
          </a:p>
          <a:p>
            <a:r>
              <a:rPr lang="zh-TW" altLang="en-US" smtClean="0"/>
              <a:t>由此可以</a:t>
            </a:r>
            <a:r>
              <a:rPr lang="en-US" altLang="zh-TW" smtClean="0"/>
              <a:t>static member</a:t>
            </a:r>
            <a:r>
              <a:rPr lang="zh-TW" altLang="en-US" smtClean="0"/>
              <a:t>的角色類似於全域變數。</a:t>
            </a:r>
            <a:endParaRPr lang="en-US" altLang="zh-TW" smtClean="0"/>
          </a:p>
          <a:p>
            <a:r>
              <a:rPr lang="en-US" altLang="zh-TW" smtClean="0"/>
              <a:t>static method</a:t>
            </a:r>
            <a:r>
              <a:rPr lang="zh-TW" altLang="en-US" smtClean="0"/>
              <a:t>只能存取</a:t>
            </a:r>
            <a:r>
              <a:rPr lang="en-US" altLang="zh-TW" smtClean="0"/>
              <a:t>static member</a:t>
            </a:r>
            <a:r>
              <a:rPr lang="zh-TW" altLang="en-US" smtClean="0"/>
              <a:t>。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50825" y="115888"/>
            <a:ext cx="76327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400">
                <a:solidFill>
                  <a:schemeClr val="bg1"/>
                </a:solidFill>
                <a:ea typeface="華康儷中黑" pitchFamily="49" charset="-120"/>
              </a:rPr>
              <a:t>靜態成員</a:t>
            </a:r>
            <a:r>
              <a:rPr lang="en-US" altLang="zh-TW" sz="4400">
                <a:solidFill>
                  <a:schemeClr val="bg1"/>
                </a:solidFill>
                <a:ea typeface="華康儷中黑" pitchFamily="49" charset="-120"/>
              </a:rPr>
              <a:t>(static member)</a:t>
            </a:r>
          </a:p>
        </p:txBody>
      </p:sp>
    </p:spTree>
    <p:extLst>
      <p:ext uri="{BB962C8B-B14F-4D97-AF65-F5344CB8AC3E}">
        <p14:creationId xmlns:p14="http://schemas.microsoft.com/office/powerpoint/2010/main" val="17358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3"/>
          <p:cNvSpPr txBox="1">
            <a:spLocks noChangeArrowheads="1"/>
          </p:cNvSpPr>
          <p:nvPr/>
        </p:nvSpPr>
        <p:spPr bwMode="auto">
          <a:xfrm>
            <a:off x="468313" y="1412875"/>
            <a:ext cx="80645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48006" cmpd="thickThin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</a:t>
            </a:r>
            <a:endParaRPr kumimoji="0" lang="en-US" altLang="zh-TW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No {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}         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No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屬性用來記錄是第幾部車</a:t>
            </a:r>
            <a:endParaRPr kumimoji="0" lang="zh-TW" altLang="en-US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Total {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}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Total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靜態屬性，記錄車子總數</a:t>
            </a:r>
            <a:endParaRPr kumimoji="0" lang="zh-TW" altLang="en-US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static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方法</a:t>
            </a:r>
            <a:endParaRPr kumimoji="0" lang="zh-TW" altLang="en-US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ShowTotalCars()</a:t>
            </a: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en-US" altLang="zh-TW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.WriteLine(</a:t>
            </a:r>
            <a:r>
              <a:rPr kumimoji="0"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en-US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現在共有 </a:t>
            </a:r>
            <a:r>
              <a:rPr kumimoji="0"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{0} </a:t>
            </a:r>
            <a:r>
              <a:rPr kumimoji="0" lang="zh-TW" altLang="en-US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部車子</a:t>
            </a:r>
            <a:r>
              <a:rPr kumimoji="0"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Total);</a:t>
            </a: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ShowMe(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vCarName)</a:t>
            </a: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en-US" altLang="zh-TW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.WriteLine(</a:t>
            </a:r>
            <a:r>
              <a:rPr kumimoji="0"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 </a:t>
            </a:r>
            <a:r>
              <a:rPr kumimoji="0" lang="zh-TW" altLang="en-US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是第 </a:t>
            </a:r>
            <a:r>
              <a:rPr kumimoji="0"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{1} </a:t>
            </a:r>
            <a:r>
              <a:rPr kumimoji="0" lang="zh-TW" altLang="en-US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部車。</a:t>
            </a:r>
            <a:r>
              <a:rPr kumimoji="0"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vCarName, No);</a:t>
            </a: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250825" y="115888"/>
            <a:ext cx="76327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400">
                <a:solidFill>
                  <a:schemeClr val="bg1"/>
                </a:solidFill>
                <a:ea typeface="華康儷中黑" pitchFamily="49" charset="-120"/>
              </a:rPr>
              <a:t>例子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5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字方塊 3"/>
          <p:cNvSpPr txBox="1">
            <a:spLocks noChangeArrowheads="1"/>
          </p:cNvSpPr>
          <p:nvPr/>
        </p:nvSpPr>
        <p:spPr bwMode="auto">
          <a:xfrm>
            <a:off x="539750" y="1557338"/>
            <a:ext cx="806450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48006" cmpd="thickThin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Car()        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Car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類別建構式</a:t>
            </a:r>
            <a:endParaRPr kumimoji="0" lang="zh-TW" altLang="en-US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Total += 1;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No = Total;      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記錄車號</a:t>
            </a:r>
            <a:endParaRPr kumimoji="0" lang="zh-TW" altLang="en-US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~Car()                 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Car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類別解構式</a:t>
            </a:r>
            <a:endParaRPr kumimoji="0" lang="zh-TW" altLang="en-US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Total -= 1;       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當物件消滅時，將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Total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減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，表示車子總數減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endParaRPr kumimoji="0" lang="zh-TW" altLang="en-US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50825" y="115888"/>
            <a:ext cx="76327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400">
                <a:solidFill>
                  <a:schemeClr val="bg1"/>
                </a:solidFill>
                <a:ea typeface="華康儷中黑" pitchFamily="49" charset="-120"/>
              </a:rPr>
              <a:t>續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2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3"/>
          <p:cNvSpPr txBox="1">
            <a:spLocks noChangeArrowheads="1"/>
          </p:cNvSpPr>
          <p:nvPr/>
        </p:nvSpPr>
        <p:spPr bwMode="auto">
          <a:xfrm>
            <a:off x="468313" y="1052513"/>
            <a:ext cx="80645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48006" cmpd="thickThin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Program</a:t>
            </a:r>
            <a:endParaRPr kumimoji="0" lang="en-US" altLang="zh-TW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 args)</a:t>
            </a: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Car.ShowTotalCars();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Car Benz =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Car();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建立第一部新車</a:t>
            </a:r>
            <a:endParaRPr kumimoji="0" lang="zh-TW" altLang="en-US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en-US" altLang="zh-TW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.WriteLine(</a:t>
            </a:r>
            <a:r>
              <a:rPr kumimoji="0"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"Benz </a:t>
            </a:r>
            <a:r>
              <a:rPr kumimoji="0" lang="zh-TW" altLang="en-US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是第 </a:t>
            </a:r>
            <a:r>
              <a:rPr kumimoji="0"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{0} </a:t>
            </a:r>
            <a:r>
              <a:rPr kumimoji="0" lang="zh-TW" altLang="en-US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部車</a:t>
            </a:r>
            <a:r>
              <a:rPr kumimoji="0"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Benz.No);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Car.ShowTotalCars();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Car BMW =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Car();   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建立第二部新車</a:t>
            </a:r>
            <a:endParaRPr kumimoji="0" lang="zh-TW" altLang="en-US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Car Ford = </a:t>
            </a:r>
            <a:r>
              <a:rPr kumimoji="0"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Car();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建立第三部新車</a:t>
            </a:r>
            <a:endParaRPr kumimoji="0" lang="zh-TW" altLang="en-US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BMW.ShowMe(</a:t>
            </a:r>
            <a:r>
              <a:rPr kumimoji="0"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"BMW"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Ford.ShowMe(</a:t>
            </a:r>
            <a:r>
              <a:rPr kumimoji="0"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"Ford"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Car.ShowTotalCars();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Car MyCar;      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宣告一個 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Car 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的參考 </a:t>
            </a:r>
            <a:endParaRPr kumimoji="0" lang="zh-TW" altLang="en-US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Car.ShowTotalCars();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MyCar = BMW;    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將 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MyCar </a:t>
            </a:r>
            <a:r>
              <a:rPr kumimoji="0" lang="zh-TW" altLang="en-US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指向 </a:t>
            </a:r>
            <a:r>
              <a:rPr kumimoji="0" lang="en-US" altLang="zh-TW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BMW</a:t>
            </a:r>
            <a:endParaRPr kumimoji="0" lang="en-US" altLang="zh-TW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MyCar.ShowMe(</a:t>
            </a:r>
            <a:r>
              <a:rPr kumimoji="0"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"MyCar"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en-US" altLang="zh-TW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.Read();</a:t>
            </a: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eaLnBrk="1" hangingPunct="1"/>
            <a:r>
              <a:rPr kumimoji="0"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50825" y="115888"/>
            <a:ext cx="76327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400">
                <a:solidFill>
                  <a:schemeClr val="bg1"/>
                </a:solidFill>
                <a:ea typeface="華康儷中黑" pitchFamily="49" charset="-120"/>
              </a:rPr>
              <a:t>主程式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4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實例探討</a:t>
            </a:r>
            <a:r>
              <a:rPr lang="en-US" altLang="zh-TW" smtClean="0"/>
              <a:t>(4)</a:t>
            </a:r>
            <a:endParaRPr lang="zh-TW" altLang="en-US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程式功能</a:t>
            </a:r>
          </a:p>
          <a:p>
            <a:pPr lvl="1"/>
            <a:r>
              <a:rPr lang="zh-TW" altLang="en-US" smtClean="0"/>
              <a:t>建立</a:t>
            </a:r>
            <a:r>
              <a:rPr lang="en-US" altLang="zh-TW" smtClean="0"/>
              <a:t>Caculator </a:t>
            </a:r>
            <a:r>
              <a:rPr lang="zh-TW" altLang="en-US" smtClean="0"/>
              <a:t>類別</a:t>
            </a:r>
          </a:p>
          <a:p>
            <a:pPr lvl="1"/>
            <a:r>
              <a:rPr lang="zh-TW" altLang="en-US" smtClean="0"/>
              <a:t>定義二數相加</a:t>
            </a:r>
            <a:r>
              <a:rPr lang="en-US" altLang="zh-TW" smtClean="0"/>
              <a:t>add </a:t>
            </a:r>
            <a:r>
              <a:rPr lang="zh-TW" altLang="en-US" smtClean="0"/>
              <a:t>靜態方法</a:t>
            </a:r>
          </a:p>
          <a:p>
            <a:pPr lvl="1"/>
            <a:r>
              <a:rPr lang="zh-TW" altLang="en-US" smtClean="0"/>
              <a:t>分別傳入整數及浮點數進行計算</a:t>
            </a:r>
          </a:p>
          <a:p>
            <a:r>
              <a:rPr lang="zh-TW" altLang="en-US" smtClean="0"/>
              <a:t>程式內容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zh-TW" altLang="en-US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341813"/>
            <a:ext cx="58324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實例探討</a:t>
            </a:r>
            <a:r>
              <a:rPr lang="en-US" altLang="zh-TW" smtClean="0"/>
              <a:t>(4)</a:t>
            </a:r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程式內容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en-US" altLang="zh-TW" sz="2800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28850"/>
            <a:ext cx="7913688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1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課堂練習</a:t>
            </a:r>
            <a:r>
              <a:rPr lang="en-US" altLang="zh-TW" smtClean="0"/>
              <a:t>(3)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TW" altLang="en-US" smtClean="0"/>
              <a:t>類別功能</a:t>
            </a:r>
          </a:p>
          <a:p>
            <a:pPr lvl="1"/>
            <a:r>
              <a:rPr lang="zh-TW" altLang="en-US" smtClean="0"/>
              <a:t>定義</a:t>
            </a:r>
            <a:r>
              <a:rPr lang="en-US" altLang="zh-TW" smtClean="0"/>
              <a:t>math </a:t>
            </a:r>
            <a:r>
              <a:rPr lang="zh-TW" altLang="en-US" smtClean="0"/>
              <a:t>類別</a:t>
            </a:r>
          </a:p>
          <a:p>
            <a:pPr lvl="1"/>
            <a:r>
              <a:rPr lang="zh-TW" altLang="en-US" smtClean="0"/>
              <a:t>類別中含有</a:t>
            </a:r>
            <a:r>
              <a:rPr lang="en-US" altLang="zh-TW" smtClean="0"/>
              <a:t>max </a:t>
            </a:r>
            <a:r>
              <a:rPr lang="zh-TW" altLang="en-US" smtClean="0"/>
              <a:t>方法，能傳入二或三個整數，並回傳其中最大的一個</a:t>
            </a:r>
          </a:p>
          <a:p>
            <a:r>
              <a:rPr lang="zh-TW" altLang="en-US" smtClean="0"/>
              <a:t>程式功能</a:t>
            </a:r>
          </a:p>
          <a:p>
            <a:pPr lvl="1"/>
            <a:r>
              <a:rPr lang="zh-TW" altLang="en-US" smtClean="0"/>
              <a:t>分別以二個參數及三個參數引用該方法</a:t>
            </a:r>
          </a:p>
          <a:p>
            <a:pPr lvl="1"/>
            <a:r>
              <a:rPr lang="zh-TW" altLang="en-US" smtClean="0"/>
              <a:t>列印回傳值</a:t>
            </a:r>
          </a:p>
          <a:p>
            <a:r>
              <a:rPr lang="zh-TW" altLang="en-US" smtClean="0"/>
              <a:t>基本概念</a:t>
            </a:r>
          </a:p>
          <a:p>
            <a:pPr lvl="1"/>
            <a:r>
              <a:rPr lang="zh-TW" altLang="en-US" smtClean="0"/>
              <a:t>利用方法多載</a:t>
            </a:r>
          </a:p>
        </p:txBody>
      </p:sp>
    </p:spTree>
    <p:extLst>
      <p:ext uri="{BB962C8B-B14F-4D97-AF65-F5344CB8AC3E}">
        <p14:creationId xmlns:p14="http://schemas.microsoft.com/office/powerpoint/2010/main" val="19045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2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介面是</a:t>
            </a:r>
            <a:r>
              <a:rPr lang="zh-TW" altLang="en-US" dirty="0" smtClean="0"/>
              <a:t>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想想在電腦上常用的東西</a:t>
            </a:r>
            <a:endParaRPr lang="en-US" altLang="zh-TW" dirty="0" smtClean="0"/>
          </a:p>
          <a:p>
            <a:pPr lvl="1"/>
            <a:r>
              <a:rPr lang="zh-TW" altLang="en-US" dirty="0"/>
              <a:t>滑鼠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如果要讓滑鼠能用就至少必須提供一個</a:t>
            </a:r>
            <a:r>
              <a:rPr lang="en-US" altLang="zh-TW" dirty="0" smtClean="0"/>
              <a:t>USB</a:t>
            </a:r>
            <a:r>
              <a:rPr lang="zh-TW" altLang="en-US" dirty="0" smtClean="0"/>
              <a:t>的接線或</a:t>
            </a:r>
            <a:r>
              <a:rPr lang="en-US" altLang="zh-TW" dirty="0" smtClean="0"/>
              <a:t>USB</a:t>
            </a:r>
            <a:r>
              <a:rPr lang="zh-TW" altLang="en-US" dirty="0" smtClean="0"/>
              <a:t>的接收器才能使用</a:t>
            </a:r>
            <a:endParaRPr lang="en-US" altLang="zh-TW" dirty="0" smtClean="0"/>
          </a:p>
          <a:p>
            <a:pPr lvl="1"/>
            <a:r>
              <a:rPr lang="zh-TW" altLang="en-US" dirty="0"/>
              <a:t>螢幕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如果想看到畫面，至少要提供一個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dsub</a:t>
            </a:r>
            <a:r>
              <a:rPr lang="zh-TW" altLang="en-US" dirty="0" smtClean="0"/>
              <a:t>接頭，或</a:t>
            </a:r>
            <a:r>
              <a:rPr lang="en-US" altLang="zh-TW" dirty="0" smtClean="0"/>
              <a:t>HDMI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DVI</a:t>
            </a:r>
            <a:r>
              <a:rPr lang="zh-TW" altLang="en-US" dirty="0" smtClean="0"/>
              <a:t>的接頭</a:t>
            </a:r>
            <a:endParaRPr lang="en-US" altLang="zh-TW" dirty="0" smtClean="0"/>
          </a:p>
          <a:p>
            <a:r>
              <a:rPr lang="en-US" altLang="zh-TW" dirty="0" smtClean="0"/>
              <a:t>USB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HDMI</a:t>
            </a:r>
            <a:r>
              <a:rPr lang="zh-TW" altLang="en-US" dirty="0" smtClean="0"/>
              <a:t>這些東西是啥，就是介面。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97151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45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從螢幕來看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提供了</a:t>
            </a:r>
            <a:r>
              <a:rPr lang="en-US" altLang="zh-TW" dirty="0" smtClean="0"/>
              <a:t>HDMI</a:t>
            </a:r>
            <a:r>
              <a:rPr lang="zh-TW" altLang="en-US" dirty="0" smtClean="0"/>
              <a:t>的介面，所以他能跟顯示卡溝通。</a:t>
            </a:r>
            <a:endParaRPr lang="en-US" altLang="zh-TW" dirty="0" smtClean="0"/>
          </a:p>
          <a:p>
            <a:r>
              <a:rPr lang="zh-TW" altLang="en-US" dirty="0"/>
              <a:t>顯示</a:t>
            </a:r>
            <a:r>
              <a:rPr lang="zh-TW" altLang="en-US" dirty="0" smtClean="0"/>
              <a:t>卡則提供了</a:t>
            </a:r>
            <a:r>
              <a:rPr lang="en-US" altLang="zh-TW" dirty="0" err="1" smtClean="0"/>
              <a:t>PCIe</a:t>
            </a:r>
            <a:r>
              <a:rPr lang="zh-TW" altLang="en-US" dirty="0" smtClean="0"/>
              <a:t>的介面，所以</a:t>
            </a:r>
            <a:r>
              <a:rPr lang="zh-TW" altLang="en-US" dirty="0"/>
              <a:t>可以跟主機板溝通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可以這麼</a:t>
            </a:r>
            <a:r>
              <a:rPr lang="zh-TW" altLang="en-US" dirty="0" smtClean="0"/>
              <a:t>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做</a:t>
            </a:r>
            <a:r>
              <a:rPr lang="zh-TW" altLang="en-US" dirty="0"/>
              <a:t>出</a:t>
            </a:r>
            <a:r>
              <a:rPr lang="zh-TW" altLang="en-US" dirty="0" smtClean="0"/>
              <a:t>了任何一種</a:t>
            </a:r>
            <a:r>
              <a:rPr lang="zh-TW" altLang="en-US" dirty="0"/>
              <a:t>介面如</a:t>
            </a:r>
            <a:r>
              <a:rPr lang="en-US" altLang="zh-TW" dirty="0"/>
              <a:t>HDMI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DVI</a:t>
            </a:r>
            <a:r>
              <a:rPr lang="zh-TW" altLang="en-US" dirty="0" smtClean="0"/>
              <a:t>的東西，才能跟我的電腦溝通。</a:t>
            </a:r>
            <a:endParaRPr lang="en-US" altLang="zh-TW" dirty="0"/>
          </a:p>
          <a:p>
            <a:pPr lvl="1"/>
            <a:r>
              <a:rPr lang="zh-TW" altLang="en-US" dirty="0" smtClean="0"/>
              <a:t>電腦必須接上實作出任何一種規格介面的的螢幕才能將畫面輸出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373216"/>
            <a:ext cx="21336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6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類別與物件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所以介面是啥？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介面的白話文：一種規範某種功能的規格書</a:t>
            </a:r>
            <a:endParaRPr lang="en-US" altLang="zh-TW" dirty="0" smtClean="0"/>
          </a:p>
          <a:p>
            <a:r>
              <a:rPr lang="zh-TW" altLang="en-US" dirty="0" smtClean="0"/>
              <a:t>一旦某樣東西</a:t>
            </a:r>
            <a:r>
              <a:rPr lang="zh-TW" altLang="en-US" dirty="0"/>
              <a:t>宣稱提供了某個介面</a:t>
            </a:r>
            <a:r>
              <a:rPr lang="zh-TW" altLang="en-US" dirty="0" smtClean="0"/>
              <a:t>，他就必須提供介面所規範的功能。</a:t>
            </a:r>
            <a:endParaRPr lang="en-US" altLang="zh-TW" dirty="0" smtClean="0"/>
          </a:p>
          <a:p>
            <a:r>
              <a:rPr lang="zh-TW" altLang="en-US" dirty="0"/>
              <a:t>翻譯成</a:t>
            </a:r>
            <a:r>
              <a:rPr lang="en-US" altLang="zh-TW" dirty="0"/>
              <a:t>C#</a:t>
            </a:r>
            <a:r>
              <a:rPr lang="zh-TW" altLang="en-US" dirty="0"/>
              <a:t>語言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介面規範了</a:t>
            </a:r>
            <a:r>
              <a:rPr lang="zh-TW" altLang="en-US" dirty="0"/>
              <a:t>一些公開的屬性與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任何</a:t>
            </a:r>
            <a:r>
              <a:rPr lang="zh-TW" altLang="en-US" dirty="0"/>
              <a:t>實</a:t>
            </a:r>
            <a:r>
              <a:rPr lang="zh-TW" altLang="en-US" dirty="0" smtClean="0"/>
              <a:t>作某個介面的類別，都必須依照合約</a:t>
            </a:r>
            <a:r>
              <a:rPr lang="zh-TW" altLang="en-US" dirty="0"/>
              <a:t>實踐這些屬性與方法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42" name="Picture 2" descr="http://santosh4u.com/wp-content/uploads/2013/05/it_is_what_it_is_mug-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3" t="13769" b="11804"/>
          <a:stretch/>
        </p:blipFill>
        <p:spPr bwMode="auto">
          <a:xfrm>
            <a:off x="6654224" y="4725144"/>
            <a:ext cx="2268565" cy="20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前面的例子寫成程式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lass LCD : </a:t>
            </a:r>
            <a:r>
              <a:rPr lang="en-US" altLang="zh-TW" dirty="0" err="1" smtClean="0"/>
              <a:t>HDMI_Interface</a:t>
            </a:r>
            <a:endParaRPr lang="en-US" altLang="zh-TW" dirty="0" smtClean="0"/>
          </a:p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VGACard</a:t>
            </a:r>
            <a:r>
              <a:rPr lang="en-US" altLang="zh-TW" dirty="0" smtClean="0"/>
              <a:t> : </a:t>
            </a:r>
            <a:r>
              <a:rPr lang="en-US" altLang="zh-TW" dirty="0" err="1" smtClean="0"/>
              <a:t>PCIe_Interface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44" y="3284984"/>
            <a:ext cx="3061749" cy="255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 descr="http://www.tonymacx86.com/attachments/graphics/40241d1354758449-best-graphics-performance-right-now-hierarchy-chart-toms-hardware-gfx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3174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41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華康儷中黑" pitchFamily="49" charset="-120"/>
              </a:rPr>
              <a:t>介面的</a:t>
            </a:r>
            <a:r>
              <a:rPr lang="zh-TW" altLang="en-US" dirty="0" smtClean="0">
                <a:ea typeface="華康儷中黑" pitchFamily="49" charset="-120"/>
              </a:rPr>
              <a:t>宣告</a:t>
            </a:r>
            <a:endParaRPr lang="zh-TW" altLang="en-US" dirty="0"/>
          </a:p>
        </p:txBody>
      </p:sp>
      <p:sp>
        <p:nvSpPr>
          <p:cNvPr id="45058" name="內容版面配置區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/>
          <a:p>
            <a:pPr marL="117475" indent="0">
              <a:buFontTx/>
              <a:buNone/>
            </a:pPr>
            <a:r>
              <a:rPr lang="en-US" altLang="zh-TW" sz="2800" smtClean="0"/>
              <a:t>Interface </a:t>
            </a:r>
            <a:r>
              <a:rPr lang="zh-TW" altLang="en-US" sz="2800" smtClean="0"/>
              <a:t>介面名稱</a:t>
            </a:r>
            <a:r>
              <a:rPr lang="en-US" altLang="zh-TW" sz="2800" smtClean="0"/>
              <a:t>{</a:t>
            </a:r>
            <a:br>
              <a:rPr lang="en-US" altLang="zh-TW" sz="2800" smtClean="0"/>
            </a:br>
            <a:r>
              <a:rPr lang="en-US" altLang="zh-TW" sz="2800" smtClean="0"/>
              <a:t>	</a:t>
            </a:r>
            <a:r>
              <a:rPr lang="zh-TW" altLang="en-US" sz="2800" smtClean="0"/>
              <a:t>介面方法</a:t>
            </a:r>
            <a:r>
              <a:rPr lang="en-US" altLang="zh-TW" sz="2800" smtClean="0"/>
              <a:t/>
            </a:r>
            <a:br>
              <a:rPr lang="en-US" altLang="zh-TW" sz="2800" smtClean="0"/>
            </a:br>
            <a:r>
              <a:rPr lang="en-US" altLang="zh-TW" sz="2800" smtClean="0"/>
              <a:t>}</a:t>
            </a:r>
          </a:p>
          <a:p>
            <a:pPr marL="117475" indent="0">
              <a:buFontTx/>
              <a:buNone/>
            </a:pPr>
            <a:endParaRPr lang="en-US" altLang="zh-TW" sz="2800" smtClean="0"/>
          </a:p>
          <a:p>
            <a:pPr marL="117475" indent="0">
              <a:buFontTx/>
              <a:buNone/>
            </a:pPr>
            <a:r>
              <a:rPr lang="en-US" altLang="zh-TW" sz="2800" smtClean="0"/>
              <a:t>Interface</a:t>
            </a:r>
            <a:r>
              <a:rPr lang="zh-TW" altLang="en-US" sz="2800" smtClean="0"/>
              <a:t>中不能包含方法的實作</a:t>
            </a:r>
          </a:p>
        </p:txBody>
      </p:sp>
    </p:spTree>
    <p:extLst>
      <p:ext uri="{BB962C8B-B14F-4D97-AF65-F5344CB8AC3E}">
        <p14:creationId xmlns:p14="http://schemas.microsoft.com/office/powerpoint/2010/main" val="36199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關於介面的二三</a:t>
            </a:r>
            <a:r>
              <a:rPr lang="zh-TW" altLang="en-US" dirty="0" smtClean="0"/>
              <a:t>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interface</a:t>
            </a:r>
            <a:r>
              <a:rPr lang="zh-TW" altLang="en-US" dirty="0"/>
              <a:t>關鍵字定義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r>
              <a:rPr lang="zh-TW" altLang="en-US" dirty="0"/>
              <a:t>介面要求類別實作規定的方法與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/>
              <a:t>實作介面的類別必須包含介面的所有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en-US" dirty="0"/>
              <a:t>介面不能</a:t>
            </a:r>
            <a:r>
              <a:rPr lang="en-US" altLang="zh-TW" dirty="0"/>
              <a:t>new</a:t>
            </a:r>
            <a:r>
              <a:rPr lang="zh-TW" altLang="en-US" dirty="0"/>
              <a:t>它，但能參照</a:t>
            </a:r>
            <a:r>
              <a:rPr lang="zh-TW" altLang="en-US" dirty="0" smtClean="0"/>
              <a:t>它</a:t>
            </a:r>
            <a:endParaRPr lang="en-US" altLang="zh-TW" dirty="0" smtClean="0"/>
          </a:p>
          <a:p>
            <a:r>
              <a:rPr lang="zh-TW" altLang="en-US" dirty="0"/>
              <a:t>使用「</a:t>
            </a:r>
            <a:r>
              <a:rPr lang="en-US" altLang="zh-TW" b="1" dirty="0">
                <a:solidFill>
                  <a:srgbClr val="FF0000"/>
                </a:solidFill>
              </a:rPr>
              <a:t>is</a:t>
            </a:r>
            <a:r>
              <a:rPr lang="zh-TW" altLang="en-US" dirty="0"/>
              <a:t>」判斷是否實作某個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r>
              <a:rPr lang="zh-TW" altLang="en-US" dirty="0"/>
              <a:t>介面也有</a:t>
            </a:r>
            <a:r>
              <a:rPr lang="zh-TW" altLang="en-US" dirty="0" smtClean="0"/>
              <a:t>繼承</a:t>
            </a:r>
            <a:endParaRPr lang="en-US" altLang="zh-TW" dirty="0" smtClean="0"/>
          </a:p>
          <a:p>
            <a:r>
              <a:rPr lang="zh-TW" altLang="en-US" dirty="0"/>
              <a:t>向上轉型與向下轉型對類別與介面都有效</a:t>
            </a:r>
          </a:p>
        </p:txBody>
      </p:sp>
    </p:spTree>
    <p:extLst>
      <p:ext uri="{BB962C8B-B14F-4D97-AF65-F5344CB8AC3E}">
        <p14:creationId xmlns:p14="http://schemas.microsoft.com/office/powerpoint/2010/main" val="20215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is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is </a:t>
            </a:r>
            <a:r>
              <a:rPr lang="zh-TW" altLang="en-US" dirty="0" smtClean="0"/>
              <a:t>告訴你物件實作了什麼介面</a:t>
            </a:r>
            <a:endParaRPr lang="en-US" altLang="zh-TW" dirty="0" smtClean="0"/>
          </a:p>
          <a:p>
            <a:r>
              <a:rPr lang="en-US" altLang="zh-TW" dirty="0" smtClean="0"/>
              <a:t>as </a:t>
            </a:r>
            <a:r>
              <a:rPr lang="zh-TW" altLang="en-US" dirty="0" smtClean="0"/>
              <a:t>告訴編譯器如何看待你的物件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轉型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例子：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IProduct</a:t>
            </a:r>
            <a:r>
              <a:rPr lang="en-US" altLang="zh-TW" dirty="0" smtClean="0"/>
              <a:t>[] products = new </a:t>
            </a:r>
            <a:r>
              <a:rPr lang="en-US" altLang="zh-TW" dirty="0" err="1" smtClean="0"/>
              <a:t>IProduct</a:t>
            </a:r>
            <a:r>
              <a:rPr lang="en-US" altLang="zh-TW" dirty="0" smtClean="0"/>
              <a:t>[3];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products[0] = new CPU();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products[1] = new LCDTV();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products[2] = new </a:t>
            </a:r>
            <a:r>
              <a:rPr lang="en-US" altLang="zh-TW" dirty="0" err="1" smtClean="0"/>
              <a:t>MobilePhone</a:t>
            </a:r>
            <a:r>
              <a:rPr lang="en-US" altLang="zh-TW" dirty="0" smtClean="0"/>
              <a:t>();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3;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if(products[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is I3CProduct){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I3CProduct this3CProduct;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this3CProduct = </a:t>
            </a:r>
            <a:r>
              <a:rPr lang="en-US" altLang="zh-TW" dirty="0"/>
              <a:t>products[</a:t>
            </a:r>
            <a:r>
              <a:rPr lang="en-US" altLang="zh-TW" dirty="0" err="1"/>
              <a:t>i</a:t>
            </a:r>
            <a:r>
              <a:rPr lang="en-US" altLang="zh-TW" dirty="0" smtClean="0"/>
              <a:t>] as I3CProduct; </a:t>
            </a:r>
            <a:br>
              <a:rPr lang="en-US" altLang="zh-TW" dirty="0" smtClean="0"/>
            </a:br>
            <a:r>
              <a:rPr lang="en-US" altLang="zh-TW" dirty="0" smtClean="0"/>
              <a:t>		}</a:t>
            </a:r>
            <a:br>
              <a:rPr lang="en-US" altLang="zh-TW" dirty="0" smtClean="0"/>
            </a:br>
            <a:r>
              <a:rPr lang="en-US" altLang="zh-TW" dirty="0" smtClean="0"/>
              <a:t>	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71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介面的應用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Practice01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3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華康儷中黑" pitchFamily="49" charset="-120"/>
              </a:rPr>
              <a:t>.NET </a:t>
            </a:r>
            <a:r>
              <a:rPr lang="zh-TW" altLang="en-US" dirty="0">
                <a:ea typeface="華康儷中黑" pitchFamily="49" charset="-120"/>
              </a:rPr>
              <a:t>的</a:t>
            </a:r>
            <a:r>
              <a:rPr lang="zh-TW" altLang="en-US" dirty="0" smtClean="0">
                <a:ea typeface="華康儷中黑" pitchFamily="49" charset="-120"/>
              </a:rPr>
              <a:t>介面</a:t>
            </a:r>
            <a:endParaRPr lang="zh-TW" altLang="en-US" dirty="0"/>
          </a:p>
        </p:txBody>
      </p:sp>
      <p:sp>
        <p:nvSpPr>
          <p:cNvPr id="51202" name="內容版面配置區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/>
          <a:p>
            <a:r>
              <a:rPr lang="en-US" altLang="zh-TW" sz="2800" smtClean="0"/>
              <a:t>Array</a:t>
            </a:r>
            <a:r>
              <a:rPr lang="zh-TW" altLang="en-US" sz="2800" smtClean="0"/>
              <a:t>類別中有一個</a:t>
            </a:r>
            <a:r>
              <a:rPr lang="en-US" altLang="zh-TW" sz="2800" smtClean="0"/>
              <a:t>sort</a:t>
            </a:r>
            <a:r>
              <a:rPr lang="zh-TW" altLang="en-US" sz="2800" smtClean="0"/>
              <a:t>的排序方法，可以用來排序一維陣列的資料。</a:t>
            </a:r>
            <a:endParaRPr lang="en-US" altLang="zh-TW" sz="2800" smtClean="0"/>
          </a:p>
          <a:p>
            <a:r>
              <a:rPr lang="zh-TW" altLang="en-US" sz="2800" smtClean="0"/>
              <a:t>如果你自創了一個型別，</a:t>
            </a:r>
            <a:r>
              <a:rPr lang="en-US" altLang="zh-TW" sz="2800" smtClean="0"/>
              <a:t>Sort</a:t>
            </a:r>
            <a:r>
              <a:rPr lang="zh-TW" altLang="en-US" sz="2800" smtClean="0"/>
              <a:t>當然就搞不定了怎麼辦？</a:t>
            </a:r>
          </a:p>
        </p:txBody>
      </p:sp>
    </p:spTree>
    <p:extLst>
      <p:ext uri="{BB962C8B-B14F-4D97-AF65-F5344CB8AC3E}">
        <p14:creationId xmlns:p14="http://schemas.microsoft.com/office/powerpoint/2010/main" val="14271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華康儷中黑" pitchFamily="49" charset="-120"/>
              </a:rPr>
              <a:t>原來</a:t>
            </a:r>
            <a:endParaRPr lang="zh-TW" altLang="en-US" dirty="0"/>
          </a:p>
        </p:txBody>
      </p:sp>
      <p:sp>
        <p:nvSpPr>
          <p:cNvPr id="52226" name="內容版面配置區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/>
          <a:p>
            <a:r>
              <a:rPr lang="en-US" altLang="zh-TW" sz="2800" smtClean="0"/>
              <a:t>Array</a:t>
            </a:r>
            <a:r>
              <a:rPr lang="zh-TW" altLang="en-US" sz="2800" smtClean="0"/>
              <a:t>類別中其實引用了一個</a:t>
            </a:r>
            <a:r>
              <a:rPr lang="en-US" altLang="zh-TW" sz="2800" smtClean="0"/>
              <a:t>Icomparable</a:t>
            </a:r>
            <a:r>
              <a:rPr lang="zh-TW" altLang="en-US" sz="2800" smtClean="0"/>
              <a:t>的介面</a:t>
            </a:r>
            <a:r>
              <a:rPr lang="en-US" altLang="zh-TW" sz="2800" smtClean="0"/>
              <a:t/>
            </a:r>
            <a:br>
              <a:rPr lang="en-US" altLang="zh-TW" sz="2800" smtClean="0"/>
            </a:br>
            <a:r>
              <a:rPr lang="zh-TW" altLang="en-US" sz="2800" smtClean="0"/>
              <a:t>此介面中定義了一個</a:t>
            </a:r>
            <a:r>
              <a:rPr lang="en-US" altLang="zh-TW" sz="2800" smtClean="0"/>
              <a:t>CompareTo</a:t>
            </a:r>
            <a:r>
              <a:rPr lang="zh-TW" altLang="en-US" sz="2800" smtClean="0"/>
              <a:t>的方法用來比大小</a:t>
            </a:r>
            <a:endParaRPr lang="en-US" altLang="zh-TW" sz="2800" smtClean="0"/>
          </a:p>
          <a:p>
            <a:r>
              <a:rPr lang="en-US" altLang="zh-TW" sz="2800" smtClean="0"/>
              <a:t>interface IComparable{</a:t>
            </a:r>
            <a:br>
              <a:rPr lang="en-US" altLang="zh-TW" sz="2800" smtClean="0"/>
            </a:br>
            <a:r>
              <a:rPr lang="en-US" altLang="zh-TW" sz="2800" smtClean="0"/>
              <a:t>	int CompareTo(Object obj)</a:t>
            </a:r>
            <a:br>
              <a:rPr lang="en-US" altLang="zh-TW" sz="2800" smtClean="0"/>
            </a:br>
            <a:r>
              <a:rPr lang="en-US" altLang="zh-TW" sz="2800" smtClean="0"/>
              <a:t>}</a:t>
            </a:r>
          </a:p>
          <a:p>
            <a:r>
              <a:rPr lang="zh-TW" altLang="en-US" sz="2800" smtClean="0"/>
              <a:t>如果引用</a:t>
            </a:r>
            <a:r>
              <a:rPr lang="en-US" altLang="zh-TW" sz="2800" smtClean="0"/>
              <a:t>IComparable</a:t>
            </a:r>
            <a:r>
              <a:rPr lang="zh-TW" altLang="en-US" sz="2800" smtClean="0"/>
              <a:t>介面的物件比</a:t>
            </a:r>
            <a:r>
              <a:rPr lang="en-US" altLang="zh-TW" sz="2800" smtClean="0"/>
              <a:t>obj</a:t>
            </a:r>
            <a:r>
              <a:rPr lang="zh-TW" altLang="en-US" sz="2800" smtClean="0"/>
              <a:t>參數小傳回負數，相等則傳回</a:t>
            </a:r>
            <a:r>
              <a:rPr lang="en-US" altLang="zh-TW" sz="2800" smtClean="0"/>
              <a:t>0</a:t>
            </a:r>
            <a:r>
              <a:rPr lang="zh-TW" altLang="en-US" sz="2800" smtClean="0"/>
              <a:t>，大於則傳回正數</a:t>
            </a:r>
          </a:p>
        </p:txBody>
      </p:sp>
    </p:spTree>
    <p:extLst>
      <p:ext uri="{BB962C8B-B14F-4D97-AF65-F5344CB8AC3E}">
        <p14:creationId xmlns:p14="http://schemas.microsoft.com/office/powerpoint/2010/main" val="14900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華康儷中黑" pitchFamily="49" charset="-120"/>
              </a:rPr>
              <a:t>例子</a:t>
            </a:r>
            <a:endParaRPr lang="zh-TW" altLang="en-US" dirty="0"/>
          </a:p>
        </p:txBody>
      </p:sp>
      <p:sp>
        <p:nvSpPr>
          <p:cNvPr id="53250" name="內容版面配置區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/>
          <a:p>
            <a:r>
              <a:rPr lang="zh-TW" altLang="en-US" sz="2800" smtClean="0"/>
              <a:t>自定一個</a:t>
            </a:r>
            <a:r>
              <a:rPr lang="en-US" altLang="zh-TW" sz="2800" smtClean="0"/>
              <a:t>Vector</a:t>
            </a:r>
            <a:r>
              <a:rPr lang="zh-TW" altLang="en-US" sz="2800" smtClean="0"/>
              <a:t>類別，實作</a:t>
            </a:r>
            <a:r>
              <a:rPr lang="en-US" altLang="zh-TW" sz="2800" smtClean="0"/>
              <a:t>IComparable</a:t>
            </a:r>
            <a:r>
              <a:rPr lang="zh-TW" altLang="en-US" sz="2800" smtClean="0"/>
              <a:t>來比較向量長度的大小</a:t>
            </a:r>
          </a:p>
        </p:txBody>
      </p:sp>
    </p:spTree>
    <p:extLst>
      <p:ext uri="{BB962C8B-B14F-4D97-AF65-F5344CB8AC3E}">
        <p14:creationId xmlns:p14="http://schemas.microsoft.com/office/powerpoint/2010/main" val="7598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字方塊 3"/>
          <p:cNvSpPr txBox="1">
            <a:spLocks noChangeArrowheads="1"/>
          </p:cNvSpPr>
          <p:nvPr/>
        </p:nvSpPr>
        <p:spPr bwMode="auto">
          <a:xfrm>
            <a:off x="611188" y="1412875"/>
            <a:ext cx="80645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48006" cmpd="thickThin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宣告一個使用 </a:t>
            </a:r>
            <a:r>
              <a:rPr kumimoji="0" lang="en-US" altLang="zh-TW" sz="20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IComparable</a:t>
            </a:r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介面的類別 </a:t>
            </a:r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Vector</a:t>
            </a:r>
            <a:endParaRPr kumimoji="0" lang="en-US" altLang="zh-TW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Vector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: </a:t>
            </a:r>
            <a:r>
              <a:rPr kumimoji="0" lang="en-US" altLang="zh-TW" sz="20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IComparable</a:t>
            </a:r>
            <a:endParaRPr kumimoji="0" lang="en-US" altLang="zh-TW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X {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} </a:t>
            </a:r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定義</a:t>
            </a:r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屬性</a:t>
            </a:r>
            <a:endParaRPr kumimoji="0" lang="zh-TW" altLang="en-US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Y {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} </a:t>
            </a:r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定義</a:t>
            </a:r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Y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屬性</a:t>
            </a:r>
            <a:endParaRPr kumimoji="0" lang="zh-TW" altLang="en-US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endParaRPr kumimoji="0" lang="zh-TW" altLang="en-US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Vector()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X = 0;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Y = 0;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Vector(</a:t>
            </a:r>
            <a:r>
              <a:rPr kumimoji="0" lang="en-US" altLang="zh-TW" sz="20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vX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en-US" altLang="zh-TW" sz="20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vY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X =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vX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Y =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vY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250825" y="115888"/>
            <a:ext cx="76327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400">
                <a:solidFill>
                  <a:schemeClr val="bg1"/>
                </a:solidFill>
                <a:ea typeface="華康儷中黑" pitchFamily="49" charset="-120"/>
              </a:rPr>
              <a:t>程式碼：</a:t>
            </a:r>
            <a:r>
              <a:rPr lang="en-US" altLang="zh-TW" sz="4400">
                <a:solidFill>
                  <a:schemeClr val="bg1"/>
                </a:solidFill>
                <a:ea typeface="華康儷中黑" pitchFamily="49" charset="-120"/>
              </a:rPr>
              <a:t>Vector </a:t>
            </a:r>
            <a:r>
              <a:rPr lang="zh-TW" altLang="en-US" sz="4400">
                <a:solidFill>
                  <a:schemeClr val="bg1"/>
                </a:solidFill>
                <a:ea typeface="華康儷中黑" pitchFamily="49" charset="-120"/>
              </a:rPr>
              <a:t>類別</a:t>
            </a:r>
            <a:endParaRPr lang="en-US" altLang="zh-TW" sz="4400">
              <a:solidFill>
                <a:schemeClr val="bg1"/>
              </a:solidFill>
              <a:ea typeface="華康儷中黑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0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類別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類別主要的功能是用來描述定義物件的模樣</a:t>
            </a:r>
          </a:p>
          <a:p>
            <a:r>
              <a:rPr lang="zh-TW" altLang="en-US" smtClean="0"/>
              <a:t>類別主要包含下列成員</a:t>
            </a:r>
            <a:endParaRPr lang="en-US" altLang="zh-TW" smtClean="0"/>
          </a:p>
          <a:p>
            <a:pPr lvl="1"/>
            <a:r>
              <a:rPr lang="zh-TW" altLang="en-US" smtClean="0"/>
              <a:t>欄位</a:t>
            </a:r>
            <a:r>
              <a:rPr lang="en-US" altLang="zh-TW" smtClean="0"/>
              <a:t>(field)</a:t>
            </a:r>
          </a:p>
          <a:p>
            <a:pPr lvl="1"/>
            <a:r>
              <a:rPr lang="zh-TW" altLang="en-US" smtClean="0"/>
              <a:t>屬性</a:t>
            </a:r>
            <a:r>
              <a:rPr lang="en-US" altLang="zh-TW" smtClean="0"/>
              <a:t>(property)</a:t>
            </a:r>
          </a:p>
          <a:p>
            <a:pPr lvl="1"/>
            <a:r>
              <a:rPr lang="zh-TW" altLang="en-US" smtClean="0"/>
              <a:t>方法</a:t>
            </a:r>
            <a:r>
              <a:rPr lang="en-US" altLang="zh-TW" smtClean="0"/>
              <a:t>(method)</a:t>
            </a:r>
          </a:p>
          <a:p>
            <a:pPr lvl="1"/>
            <a:r>
              <a:rPr lang="zh-TW" altLang="en-US" smtClean="0"/>
              <a:t>事件</a:t>
            </a:r>
            <a:r>
              <a:rPr lang="en-US" altLang="zh-TW" smtClean="0"/>
              <a:t>(event)</a:t>
            </a:r>
          </a:p>
        </p:txBody>
      </p:sp>
    </p:spTree>
    <p:extLst>
      <p:ext uri="{BB962C8B-B14F-4D97-AF65-F5344CB8AC3E}">
        <p14:creationId xmlns:p14="http://schemas.microsoft.com/office/powerpoint/2010/main" val="178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字方塊 3"/>
          <p:cNvSpPr txBox="1">
            <a:spLocks noChangeArrowheads="1"/>
          </p:cNvSpPr>
          <p:nvPr/>
        </p:nvSpPr>
        <p:spPr bwMode="auto">
          <a:xfrm>
            <a:off x="35892" y="1439211"/>
            <a:ext cx="910810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48006" cmpd="thickThin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Show()</a:t>
            </a:r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用來顯示向量座標 </a:t>
            </a:r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(X,Y)</a:t>
            </a:r>
            <a:endParaRPr kumimoji="0" lang="en-US" altLang="zh-TW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s-E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es-ES" altLang="zh-TW" sz="20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</a:t>
            </a:r>
            <a:r>
              <a:rPr kumimoji="0" lang="es-E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.Write(</a:t>
            </a:r>
            <a:r>
              <a:rPr kumimoji="0" lang="es-ES" altLang="zh-TW" sz="2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"({0},{1})  "</a:t>
            </a:r>
            <a:r>
              <a:rPr kumimoji="0" lang="es-E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X, Y);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實作</a:t>
            </a:r>
            <a:r>
              <a:rPr kumimoji="0" lang="en-US" altLang="zh-TW" sz="20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IComparable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介面中的</a:t>
            </a:r>
            <a:r>
              <a:rPr kumimoji="0" lang="en-US" altLang="zh-TW" sz="20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CompareTo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方法</a:t>
            </a:r>
            <a:endParaRPr kumimoji="0" lang="zh-TW" altLang="en-US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IComparable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.CompareTo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object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obj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Vector </a:t>
            </a:r>
            <a:r>
              <a:rPr kumimoji="0" lang="zh-TW" altLang="en-US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另一個向量</a:t>
            </a:r>
            <a:r>
              <a:rPr kumimoji="0" lang="en-US" altLang="zh-TW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 (Vector)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obj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kumimoji="0" lang="es-E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es-E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kumimoji="0" lang="es-E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s-ES" altLang="zh-TW" sz="200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(this.X) </a:t>
            </a:r>
            <a:r>
              <a:rPr kumimoji="0" lang="es-E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 </a:t>
            </a:r>
            <a:r>
              <a:rPr kumimoji="0" lang="es-ES" altLang="zh-TW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另一個向量</a:t>
            </a:r>
            <a:r>
              <a:rPr kumimoji="0" lang="es-ES" altLang="zh-TW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.X);</a:t>
            </a:r>
            <a:endParaRPr kumimoji="0" lang="es-ES" altLang="zh-TW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250825" y="115888"/>
            <a:ext cx="76327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400">
                <a:solidFill>
                  <a:schemeClr val="bg1"/>
                </a:solidFill>
                <a:ea typeface="華康儷中黑" pitchFamily="49" charset="-120"/>
              </a:rPr>
              <a:t>程式碼：</a:t>
            </a:r>
            <a:r>
              <a:rPr lang="en-US" altLang="zh-TW" sz="4400">
                <a:solidFill>
                  <a:schemeClr val="bg1"/>
                </a:solidFill>
                <a:ea typeface="華康儷中黑" pitchFamily="49" charset="-120"/>
              </a:rPr>
              <a:t>Vector </a:t>
            </a:r>
            <a:r>
              <a:rPr lang="zh-TW" altLang="en-US" sz="4400">
                <a:solidFill>
                  <a:schemeClr val="bg1"/>
                </a:solidFill>
                <a:ea typeface="華康儷中黑" pitchFamily="49" charset="-120"/>
              </a:rPr>
              <a:t>類別</a:t>
            </a:r>
            <a:endParaRPr lang="en-US" altLang="zh-TW" sz="4400">
              <a:solidFill>
                <a:schemeClr val="bg1"/>
              </a:solidFill>
              <a:ea typeface="華康儷中黑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8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文字方塊 3"/>
          <p:cNvSpPr txBox="1">
            <a:spLocks noChangeArrowheads="1"/>
          </p:cNvSpPr>
          <p:nvPr/>
        </p:nvSpPr>
        <p:spPr bwMode="auto">
          <a:xfrm>
            <a:off x="9784" y="1436578"/>
            <a:ext cx="913421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980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48006" cmpd="thickThin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Program</a:t>
            </a:r>
            <a:endParaRPr kumimoji="0" lang="en-US" altLang="zh-TW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args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定義一個內含五個向量的陣列        </a:t>
            </a:r>
            <a:endParaRPr kumimoji="0" lang="zh-TW" altLang="en-US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s-E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Vector[] vecArray = {</a:t>
            </a:r>
            <a:r>
              <a:rPr kumimoji="0" lang="es-E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kumimoji="0" lang="es-E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Vector(20, 10), 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Vector(50, 20), 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Vector(90, 40), 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Vector(10, 10), 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Vector(40, 30)};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en-US" altLang="zh-TW" sz="20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.WriteLine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en-US" altLang="zh-TW" sz="2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en-US" sz="2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排序前 </a:t>
            </a:r>
            <a:r>
              <a:rPr kumimoji="0" lang="en-US" altLang="zh-TW" sz="2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..."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kumimoji="0" lang="en-US" altLang="zh-TW" sz="20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0;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&lt;=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vecArray.GetUpperBound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(0);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++)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vecArray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].Show();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250825" y="115888"/>
            <a:ext cx="76327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400">
                <a:solidFill>
                  <a:schemeClr val="bg1"/>
                </a:solidFill>
                <a:ea typeface="華康儷中黑" pitchFamily="49" charset="-120"/>
              </a:rPr>
              <a:t>程式碼：主程式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字方塊 3"/>
          <p:cNvSpPr txBox="1">
            <a:spLocks noChangeArrowheads="1"/>
          </p:cNvSpPr>
          <p:nvPr/>
        </p:nvSpPr>
        <p:spPr bwMode="auto">
          <a:xfrm>
            <a:off x="34924" y="1528664"/>
            <a:ext cx="9109075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48006" cmpd="thickThin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</a:t>
            </a:r>
            <a:r>
              <a:rPr kumimoji="0" lang="en-US" altLang="zh-TW" sz="2000" dirty="0" err="1" smtClean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</a:t>
            </a:r>
            <a:r>
              <a:rPr kumimoji="0" lang="en-US" altLang="zh-TW" sz="2000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.WriteLine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sz="2000" dirty="0" err="1" smtClean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</a:t>
            </a:r>
            <a:r>
              <a:rPr kumimoji="0" lang="en-US" altLang="zh-TW" sz="2000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.WriteLine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pPr eaLnBrk="1" hangingPunct="1"/>
            <a:endParaRPr kumimoji="0" lang="zh-TW" altLang="en-US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</a:t>
            </a:r>
            <a:r>
              <a:rPr kumimoji="0" lang="en-US" altLang="zh-TW" sz="20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Array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.Sort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vecArray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呼叫 </a:t>
            </a:r>
            <a:r>
              <a:rPr kumimoji="0" lang="en-US" altLang="zh-TW" sz="20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System.Array</a:t>
            </a:r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類別的 </a:t>
            </a:r>
            <a:r>
              <a:rPr kumimoji="0" lang="en-US" altLang="zh-TW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Sort </a:t>
            </a:r>
            <a:r>
              <a:rPr kumimoji="0" lang="zh-TW" altLang="en-US" sz="2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方法</a:t>
            </a:r>
            <a:endParaRPr kumimoji="0" lang="zh-TW" altLang="en-US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endParaRPr kumimoji="0" lang="zh-TW" altLang="en-US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sz="20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.WriteLine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en-US" altLang="zh-TW" sz="2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en-US" sz="2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排序後 </a:t>
            </a:r>
            <a:r>
              <a:rPr kumimoji="0" lang="en-US" altLang="zh-TW" sz="2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..."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kumimoji="0" lang="en-US" altLang="zh-TW" sz="20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0;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&lt;=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vecArray.GetUpperBound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(0);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++)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en-US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vecArray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].Show();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en-US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en-US" altLang="zh-TW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sz="20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</a:t>
            </a:r>
            <a:r>
              <a:rPr kumimoji="0"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.Read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pPr eaLnBrk="1" hangingPunct="1"/>
            <a:r>
              <a:rPr kumimoji="0"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en-US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kumimoji="0"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pPr eaLnBrk="1" hangingPunct="1"/>
            <a:r>
              <a:rPr kumimoji="0" lang="en-US" altLang="zh-TW" sz="2000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en-US" altLang="zh-TW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250825" y="115888"/>
            <a:ext cx="76327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400">
                <a:solidFill>
                  <a:schemeClr val="bg1"/>
                </a:solidFill>
                <a:ea typeface="華康儷中黑" pitchFamily="49" charset="-120"/>
              </a:rPr>
              <a:t>程式碼：主程式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7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華康儷中黑" pitchFamily="49" charset="-120"/>
              </a:rPr>
              <a:t>練習</a:t>
            </a:r>
            <a:endParaRPr lang="zh-TW" altLang="en-US" dirty="0"/>
          </a:p>
        </p:txBody>
      </p:sp>
      <p:sp>
        <p:nvSpPr>
          <p:cNvPr id="58370" name="內容版面配置區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/>
          <a:p>
            <a:r>
              <a:rPr lang="zh-TW" altLang="en-US" sz="2800" smtClean="0"/>
              <a:t>實作一個學生類別，並包含這五個科目，國、英、數、社、自的成績。</a:t>
            </a:r>
            <a:endParaRPr lang="en-US" altLang="zh-TW" sz="2800" smtClean="0"/>
          </a:p>
          <a:p>
            <a:r>
              <a:rPr lang="zh-TW" altLang="en-US" sz="2800" smtClean="0"/>
              <a:t>類似範例實作介面後，建立一個學生清單，對指定的科目做排序。</a:t>
            </a:r>
          </a:p>
        </p:txBody>
      </p:sp>
    </p:spTree>
    <p:extLst>
      <p:ext uri="{BB962C8B-B14F-4D97-AF65-F5344CB8AC3E}">
        <p14:creationId xmlns:p14="http://schemas.microsoft.com/office/powerpoint/2010/main" val="40074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</a:t>
            </a:r>
            <a:r>
              <a:rPr lang="zh-TW" altLang="en-US" dirty="0" smtClean="0"/>
              <a:t>動手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2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TW" altLang="en-US" dirty="0"/>
          </a:p>
          <a:p>
            <a:pPr>
              <a:defRPr/>
            </a:pPr>
            <a:r>
              <a:rPr lang="zh-TW" altLang="en-US" dirty="0" smtClean="0"/>
              <a:t>我們</a:t>
            </a:r>
            <a:r>
              <a:rPr lang="zh-TW" altLang="en-US" dirty="0"/>
              <a:t>可以</a:t>
            </a:r>
            <a:r>
              <a:rPr lang="zh-TW" altLang="en-US" dirty="0" smtClean="0"/>
              <a:t>把類別想像</a:t>
            </a:r>
            <a:r>
              <a:rPr lang="zh-TW" altLang="en-US" dirty="0"/>
              <a:t>成</a:t>
            </a:r>
            <a:r>
              <a:rPr lang="zh-TW" altLang="en-US" dirty="0" smtClean="0"/>
              <a:t>是車子</a:t>
            </a:r>
            <a:r>
              <a:rPr lang="zh-TW" altLang="en-US" dirty="0"/>
              <a:t>架構的設計圖</a:t>
            </a:r>
            <a:r>
              <a:rPr lang="zh-TW" altLang="en-US" dirty="0" smtClean="0"/>
              <a:t>，而</a:t>
            </a:r>
            <a:r>
              <a:rPr lang="zh-TW" altLang="en-US" dirty="0"/>
              <a:t>物件就是</a:t>
            </a:r>
            <a:r>
              <a:rPr lang="zh-TW" altLang="en-US" dirty="0" smtClean="0"/>
              <a:t>根據車子架構</a:t>
            </a:r>
            <a:r>
              <a:rPr lang="zh-TW" altLang="en-US" dirty="0"/>
              <a:t>設計圖所設計出來</a:t>
            </a:r>
            <a:r>
              <a:rPr lang="zh-TW" altLang="en-US" dirty="0" smtClean="0"/>
              <a:t>的車</a:t>
            </a:r>
            <a:r>
              <a:rPr lang="zh-TW" altLang="en-US" dirty="0"/>
              <a:t>子</a:t>
            </a:r>
          </a:p>
          <a:p>
            <a:pPr>
              <a:defRPr/>
            </a:pPr>
            <a:r>
              <a:rPr lang="zh-TW" altLang="en-US" dirty="0" smtClean="0"/>
              <a:t>類別的</a:t>
            </a:r>
            <a:r>
              <a:rPr lang="zh-TW" altLang="en-US" dirty="0"/>
              <a:t>使用需產生</a:t>
            </a:r>
            <a:r>
              <a:rPr lang="zh-TW" altLang="en-US" dirty="0" smtClean="0"/>
              <a:t>該類別的</a:t>
            </a:r>
            <a:r>
              <a:rPr lang="zh-TW" altLang="en-US" dirty="0"/>
              <a:t>實體物件，我們</a:t>
            </a:r>
            <a:r>
              <a:rPr lang="zh-TW" altLang="en-US" dirty="0" smtClean="0"/>
              <a:t>可以</a:t>
            </a:r>
            <a:r>
              <a:rPr lang="zh-TW" altLang="en-US" dirty="0"/>
              <a:t>透過</a:t>
            </a:r>
            <a:r>
              <a:rPr lang="en-US" altLang="zh-TW" dirty="0"/>
              <a:t>new </a:t>
            </a:r>
            <a:r>
              <a:rPr lang="zh-TW" altLang="en-US" dirty="0"/>
              <a:t>關鍵字來完成</a:t>
            </a:r>
          </a:p>
          <a:p>
            <a:pPr>
              <a:defRPr/>
            </a:pPr>
            <a:r>
              <a:rPr lang="zh-TW" altLang="en-US" dirty="0" smtClean="0"/>
              <a:t>語法</a:t>
            </a:r>
            <a:endParaRPr lang="en-US" altLang="zh-TW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dirty="0"/>
              <a:t>	</a:t>
            </a:r>
            <a:r>
              <a:rPr lang="zh-TW" altLang="en-US" dirty="0" smtClean="0"/>
              <a:t>類</a:t>
            </a:r>
            <a:r>
              <a:rPr lang="zh-TW" altLang="en-US" dirty="0"/>
              <a:t>別名稱 物件名稱</a:t>
            </a:r>
            <a:r>
              <a:rPr lang="en-US" altLang="zh-TW" dirty="0"/>
              <a:t>= new </a:t>
            </a:r>
            <a:r>
              <a:rPr lang="zh-TW" altLang="en-US" dirty="0"/>
              <a:t>類別名稱</a:t>
            </a:r>
            <a:r>
              <a:rPr lang="en-US" altLang="zh-TW" dirty="0"/>
              <a:t>();</a:t>
            </a:r>
          </a:p>
          <a:p>
            <a:pPr>
              <a:defRPr/>
            </a:pPr>
            <a:r>
              <a:rPr lang="zh-TW" altLang="en-US" dirty="0" smtClean="0"/>
              <a:t>用法</a:t>
            </a:r>
            <a:endParaRPr lang="zh-TW" alt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car </a:t>
            </a:r>
            <a:r>
              <a:rPr lang="en-US" altLang="zh-TW" dirty="0" err="1"/>
              <a:t>myCar</a:t>
            </a:r>
            <a:r>
              <a:rPr lang="en-US" altLang="zh-TW" dirty="0"/>
              <a:t> = new car();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car </a:t>
            </a:r>
            <a:r>
              <a:rPr lang="en-US" altLang="zh-TW" dirty="0" err="1" smtClean="0"/>
              <a:t>myCar</a:t>
            </a:r>
            <a:r>
              <a:rPr lang="en-US" altLang="zh-TW" dirty="0" smtClean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dirty="0"/>
              <a:t>	</a:t>
            </a:r>
            <a:r>
              <a:rPr lang="en-US" altLang="zh-TW" dirty="0" err="1" smtClean="0"/>
              <a:t>myCar</a:t>
            </a:r>
            <a:r>
              <a:rPr lang="en-US" altLang="zh-TW" dirty="0" smtClean="0"/>
              <a:t> </a:t>
            </a:r>
            <a:r>
              <a:rPr lang="en-US" altLang="zh-TW" dirty="0"/>
              <a:t>= new car</a:t>
            </a:r>
            <a:r>
              <a:rPr lang="en-US" altLang="zh-TW" dirty="0" smtClean="0"/>
              <a:t>();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0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欄位與屬性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7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成員存取修飾詞</a:t>
            </a:r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public</a:t>
            </a:r>
          </a:p>
          <a:p>
            <a:pPr lvl="1"/>
            <a:r>
              <a:rPr lang="zh-TW" altLang="en-US" smtClean="0"/>
              <a:t>任何外部類別都可不受限制存取此類別成員</a:t>
            </a:r>
          </a:p>
          <a:p>
            <a:r>
              <a:rPr lang="en-US" altLang="zh-TW" smtClean="0"/>
              <a:t>private</a:t>
            </a:r>
          </a:p>
          <a:p>
            <a:pPr lvl="1"/>
            <a:r>
              <a:rPr lang="zh-TW" altLang="en-US" smtClean="0"/>
              <a:t>此類別成員只能在此類別中使用</a:t>
            </a:r>
          </a:p>
          <a:p>
            <a:r>
              <a:rPr lang="en-US" altLang="zh-TW" smtClean="0"/>
              <a:t>protected</a:t>
            </a:r>
          </a:p>
          <a:p>
            <a:pPr lvl="1"/>
            <a:r>
              <a:rPr lang="zh-TW" altLang="en-US" smtClean="0"/>
              <a:t>此類別成員可在此類別及繼承此類別的子類別使用</a:t>
            </a:r>
          </a:p>
        </p:txBody>
      </p:sp>
    </p:spTree>
    <p:extLst>
      <p:ext uri="{BB962C8B-B14F-4D97-AF65-F5344CB8AC3E}">
        <p14:creationId xmlns:p14="http://schemas.microsoft.com/office/powerpoint/2010/main" val="3277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欄位成員</a:t>
            </a:r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TW" altLang="en-US" smtClean="0"/>
              <a:t>欄位為類別中所定義的各種資料型別變數</a:t>
            </a:r>
          </a:p>
          <a:p>
            <a:r>
              <a:rPr lang="zh-TW" altLang="en-US" smtClean="0"/>
              <a:t>當我們產生實體物件後，可透過 </a:t>
            </a:r>
            <a:r>
              <a:rPr lang="en-US" altLang="zh-TW" smtClean="0"/>
              <a:t>"." </a:t>
            </a:r>
            <a:r>
              <a:rPr lang="zh-TW" altLang="en-US" smtClean="0"/>
              <a:t>來存取欄位資料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ex︰myCar.id</a:t>
            </a:r>
          </a:p>
          <a:p>
            <a:r>
              <a:rPr lang="zh-TW" altLang="en-US" smtClean="0"/>
              <a:t>語法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存取修飾詞 資料型別 欄位名稱</a:t>
            </a:r>
            <a:r>
              <a:rPr lang="en-US" altLang="zh-TW" smtClean="0"/>
              <a:t>;</a:t>
            </a:r>
          </a:p>
          <a:p>
            <a:r>
              <a:rPr lang="zh-TW" altLang="en-US" smtClean="0"/>
              <a:t>用法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private string id;</a:t>
            </a:r>
            <a:br>
              <a:rPr lang="en-US" altLang="zh-TW" smtClean="0"/>
            </a:br>
            <a:r>
              <a:rPr lang="en-US" altLang="zh-TW" smtClean="0"/>
              <a:t>public int num;</a:t>
            </a:r>
          </a:p>
        </p:txBody>
      </p:sp>
    </p:spTree>
    <p:extLst>
      <p:ext uri="{BB962C8B-B14F-4D97-AF65-F5344CB8AC3E}">
        <p14:creationId xmlns:p14="http://schemas.microsoft.com/office/powerpoint/2010/main" val="26931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1823</Words>
  <Application>Microsoft Office PowerPoint</Application>
  <PresentationFormat>如螢幕大小 (4:3)</PresentationFormat>
  <Paragraphs>311</Paragraphs>
  <Slides>54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2" baseType="lpstr">
      <vt:lpstr>細明體</vt:lpstr>
      <vt:lpstr>華康儷中黑</vt:lpstr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  <vt:lpstr>類別與介面</vt:lpstr>
      <vt:lpstr>今日任務</vt:lpstr>
      <vt:lpstr>類別與物件</vt:lpstr>
      <vt:lpstr>類別</vt:lpstr>
      <vt:lpstr>物件</vt:lpstr>
      <vt:lpstr>欄位與屬性</vt:lpstr>
      <vt:lpstr>成員存取修飾詞</vt:lpstr>
      <vt:lpstr>欄位成員</vt:lpstr>
      <vt:lpstr>實例探討(4)</vt:lpstr>
      <vt:lpstr>實例探討(4)</vt:lpstr>
      <vt:lpstr>屬性成員</vt:lpstr>
      <vt:lpstr>屬性成員</vt:lpstr>
      <vt:lpstr>欄位與屬性成員</vt:lpstr>
      <vt:lpstr>實例探討(5)</vt:lpstr>
      <vt:lpstr>實例探討(5)</vt:lpstr>
      <vt:lpstr>實例探討(5)</vt:lpstr>
      <vt:lpstr>課堂練習(3)</vt:lpstr>
      <vt:lpstr>課堂練習(3)</vt:lpstr>
      <vt:lpstr>建立類別來處理金錢往來</vt:lpstr>
      <vt:lpstr>建構式</vt:lpstr>
      <vt:lpstr>建構式</vt:lpstr>
      <vt:lpstr>建構式</vt:lpstr>
      <vt:lpstr>實例探討(5)</vt:lpstr>
      <vt:lpstr>實例探討(5)</vt:lpstr>
      <vt:lpstr>實例探討(5)</vt:lpstr>
      <vt:lpstr>課堂練習(4)</vt:lpstr>
      <vt:lpstr>方法重載</vt:lpstr>
      <vt:lpstr>方法多載</vt:lpstr>
      <vt:lpstr>PowerPoint 簡報</vt:lpstr>
      <vt:lpstr>PowerPoint 簡報</vt:lpstr>
      <vt:lpstr>PowerPoint 簡報</vt:lpstr>
      <vt:lpstr>PowerPoint 簡報</vt:lpstr>
      <vt:lpstr>實例探討(4)</vt:lpstr>
      <vt:lpstr>實例探討(4)</vt:lpstr>
      <vt:lpstr>課堂練習(3)</vt:lpstr>
      <vt:lpstr>介面</vt:lpstr>
      <vt:lpstr>介面是啥</vt:lpstr>
      <vt:lpstr>從螢幕來看</vt:lpstr>
      <vt:lpstr>所以介面是啥？</vt:lpstr>
      <vt:lpstr>前面的例子寫成程式</vt:lpstr>
      <vt:lpstr>介面的宣告</vt:lpstr>
      <vt:lpstr>關於介面的二三事</vt:lpstr>
      <vt:lpstr>使用is 和 as</vt:lpstr>
      <vt:lpstr>介面的應用</vt:lpstr>
      <vt:lpstr>.NET 的介面</vt:lpstr>
      <vt:lpstr>原來</vt:lpstr>
      <vt:lpstr>例子</vt:lpstr>
      <vt:lpstr>PowerPoint 簡報</vt:lpstr>
      <vt:lpstr>PowerPoint 簡報</vt:lpstr>
      <vt:lpstr>PowerPoint 簡報</vt:lpstr>
      <vt:lpstr>PowerPoint 簡報</vt:lpstr>
      <vt:lpstr>練習</vt:lpstr>
      <vt:lpstr>動動手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吳俐嫻</dc:creator>
  <cp:lastModifiedBy>Resnick Chang</cp:lastModifiedBy>
  <cp:revision>93</cp:revision>
  <dcterms:created xsi:type="dcterms:W3CDTF">2014-12-29T06:43:28Z</dcterms:created>
  <dcterms:modified xsi:type="dcterms:W3CDTF">2015-09-11T14:20:51Z</dcterms:modified>
</cp:coreProperties>
</file>