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0"/>
  </p:handoutMasterIdLst>
  <p:sldIdLst>
    <p:sldId id="256" r:id="rId4"/>
    <p:sldId id="295" r:id="rId6"/>
    <p:sldId id="258" r:id="rId7"/>
    <p:sldId id="313" r:id="rId8"/>
    <p:sldId id="312" r:id="rId9"/>
    <p:sldId id="261" r:id="rId10"/>
    <p:sldId id="309" r:id="rId11"/>
    <p:sldId id="310" r:id="rId12"/>
    <p:sldId id="311" r:id="rId13"/>
    <p:sldId id="357" r:id="rId14"/>
    <p:sldId id="358" r:id="rId15"/>
    <p:sldId id="262" r:id="rId16"/>
    <p:sldId id="279" r:id="rId17"/>
    <p:sldId id="284" r:id="rId18"/>
    <p:sldId id="291" r:id="rId19"/>
    <p:sldId id="285" r:id="rId20"/>
    <p:sldId id="263" r:id="rId21"/>
    <p:sldId id="264" r:id="rId22"/>
    <p:sldId id="277" r:id="rId23"/>
    <p:sldId id="265" r:id="rId24"/>
    <p:sldId id="300" r:id="rId25"/>
    <p:sldId id="304" r:id="rId26"/>
    <p:sldId id="305" r:id="rId27"/>
    <p:sldId id="271" r:id="rId28"/>
    <p:sldId id="294" r:id="rId29"/>
    <p:sldId id="268" r:id="rId30"/>
    <p:sldId id="267" r:id="rId31"/>
    <p:sldId id="278" r:id="rId32"/>
    <p:sldId id="308" r:id="rId33"/>
    <p:sldId id="274" r:id="rId34"/>
    <p:sldId id="275" r:id="rId35"/>
    <p:sldId id="283" r:id="rId36"/>
    <p:sldId id="293" r:id="rId37"/>
    <p:sldId id="306" r:id="rId38"/>
    <p:sldId id="286" r:id="rId39"/>
    <p:sldId id="296" r:id="rId40"/>
    <p:sldId id="297" r:id="rId41"/>
    <p:sldId id="287" r:id="rId42"/>
    <p:sldId id="288" r:id="rId43"/>
    <p:sldId id="290" r:id="rId44"/>
    <p:sldId id="298" r:id="rId45"/>
    <p:sldId id="289" r:id="rId46"/>
    <p:sldId id="299" r:id="rId47"/>
    <p:sldId id="354" r:id="rId48"/>
    <p:sldId id="353" r:id="rId49"/>
  </p:sldIdLst>
  <p:sldSz cx="9144000" cy="6858000" type="screen4x3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66" d="100"/>
          <a:sy n="66" d="100"/>
        </p:scale>
        <p:origin x="18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gs" Target="tags/tag27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&#24320;&#39064;\&#30011;&#22270;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oleObject" Target="/Users\zhoujianer\Documents\other\2015CoNEXT&#24320;&#20250;\stall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2861308918277"/>
          <c:y val="0.0331379598147401"/>
          <c:w val="0.872816276703967"/>
          <c:h val="0.705481261929358"/>
        </c:manualLayout>
      </c:layout>
      <c:lineChart>
        <c:grouping val="standard"/>
        <c:varyColors val="0"/>
        <c:ser>
          <c:idx val="0"/>
          <c:order val="0"/>
          <c:tx>
            <c:strRef>
              <c:f>RTT=2ms</c:f>
              <c:strCache>
                <c:ptCount val="1"/>
                <c:pt idx="0">
                  <c:v>RTT=2ms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{75,23,15,9,7,6}</c:f>
              <c:numCache>
                <c:formatCode>General</c:formatCode>
                <c:ptCount val="6"/>
                <c:pt idx="0">
                  <c:v>75</c:v>
                </c:pt>
                <c:pt idx="1">
                  <c:v>23</c:v>
                </c:pt>
                <c:pt idx="2">
                  <c:v>15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RTT=10ms</c:f>
              <c:strCache>
                <c:ptCount val="1"/>
                <c:pt idx="0">
                  <c:v>RTT=10ms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{20,13,7,5,3.5,3}</c:f>
              <c:numCache>
                <c:formatCode>General</c:formatCode>
                <c:ptCount val="6"/>
                <c:pt idx="0">
                  <c:v>20</c:v>
                </c:pt>
                <c:pt idx="1">
                  <c:v>13</c:v>
                </c:pt>
                <c:pt idx="2">
                  <c:v>7</c:v>
                </c:pt>
                <c:pt idx="3">
                  <c:v>5</c:v>
                </c:pt>
                <c:pt idx="4">
                  <c:v>3.5</c:v>
                </c:pt>
                <c:pt idx="5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RTT=50ms</c:f>
              <c:strCache>
                <c:ptCount val="1"/>
                <c:pt idx="0">
                  <c:v>RTT=50ms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{8,5,3.5,3,3,3}</c:f>
              <c:numCache>
                <c:formatCode>General</c:formatCode>
                <c:ptCount val="6"/>
                <c:pt idx="0">
                  <c:v>8</c:v>
                </c:pt>
                <c:pt idx="1">
                  <c:v>5</c:v>
                </c:pt>
                <c:pt idx="2">
                  <c:v>3.5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"/>
          <c:y val="0.031893318437869"/>
          <c:w val="0.788152887139107"/>
          <c:h val="0.6964393311023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elete val="1"/>
          </c:dLbls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</c:v>
                </c:pt>
                <c:pt idx="19">
                  <c:v>0.29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</c:v>
                </c:pt>
                <c:pt idx="73">
                  <c:v>1.1</c:v>
                </c:pt>
                <c:pt idx="74">
                  <c:v>1.11</c:v>
                </c:pt>
                <c:pt idx="75">
                  <c:v>1.12</c:v>
                </c:pt>
                <c:pt idx="76">
                  <c:v>1.13</c:v>
                </c:pt>
                <c:pt idx="77">
                  <c:v>1.14</c:v>
                </c:pt>
                <c:pt idx="78">
                  <c:v>1.15</c:v>
                </c:pt>
                <c:pt idx="79">
                  <c:v>1.16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2.01</c:v>
                </c:pt>
                <c:pt idx="120">
                  <c:v>2.02</c:v>
                </c:pt>
                <c:pt idx="121">
                  <c:v>2.03</c:v>
                </c:pt>
                <c:pt idx="122">
                  <c:v>2.04</c:v>
                </c:pt>
                <c:pt idx="123">
                  <c:v>2.06</c:v>
                </c:pt>
                <c:pt idx="124">
                  <c:v>2.07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2.3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5.82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5.86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6.03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</c:v>
                </c:pt>
                <c:pt idx="184">
                  <c:v>8.13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8.2</c:v>
                </c:pt>
                <c:pt idx="192">
                  <c:v>8.21</c:v>
                </c:pt>
                <c:pt idx="193">
                  <c:v>8.22</c:v>
                </c:pt>
                <c:pt idx="194">
                  <c:v>8.23</c:v>
                </c:pt>
                <c:pt idx="195">
                  <c:v>8.24</c:v>
                </c:pt>
                <c:pt idx="196">
                  <c:v>8.25</c:v>
                </c:pt>
                <c:pt idx="197">
                  <c:v>8.27</c:v>
                </c:pt>
                <c:pt idx="198">
                  <c:v>8.28</c:v>
                </c:pt>
                <c:pt idx="199">
                  <c:v>8.29</c:v>
                </c:pt>
                <c:pt idx="200">
                  <c:v>8.3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8.54</c:v>
                </c:pt>
                <c:pt idx="209">
                  <c:v>8.55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ack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</c:v>
                </c:pt>
                <c:pt idx="19">
                  <c:v>0.29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</c:v>
                </c:pt>
                <c:pt idx="73">
                  <c:v>1.1</c:v>
                </c:pt>
                <c:pt idx="74">
                  <c:v>1.11</c:v>
                </c:pt>
                <c:pt idx="75">
                  <c:v>1.12</c:v>
                </c:pt>
                <c:pt idx="76">
                  <c:v>1.13</c:v>
                </c:pt>
                <c:pt idx="77">
                  <c:v>1.14</c:v>
                </c:pt>
                <c:pt idx="78">
                  <c:v>1.15</c:v>
                </c:pt>
                <c:pt idx="79">
                  <c:v>1.16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2.01</c:v>
                </c:pt>
                <c:pt idx="120">
                  <c:v>2.02</c:v>
                </c:pt>
                <c:pt idx="121">
                  <c:v>2.03</c:v>
                </c:pt>
                <c:pt idx="122">
                  <c:v>2.04</c:v>
                </c:pt>
                <c:pt idx="123">
                  <c:v>2.06</c:v>
                </c:pt>
                <c:pt idx="124">
                  <c:v>2.07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2.3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5.82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5.86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6.03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</c:v>
                </c:pt>
                <c:pt idx="184">
                  <c:v>8.13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8.2</c:v>
                </c:pt>
                <c:pt idx="192">
                  <c:v>8.21</c:v>
                </c:pt>
                <c:pt idx="193">
                  <c:v>8.22</c:v>
                </c:pt>
                <c:pt idx="194">
                  <c:v>8.23</c:v>
                </c:pt>
                <c:pt idx="195">
                  <c:v>8.24</c:v>
                </c:pt>
                <c:pt idx="196">
                  <c:v>8.25</c:v>
                </c:pt>
                <c:pt idx="197">
                  <c:v>8.27</c:v>
                </c:pt>
                <c:pt idx="198">
                  <c:v>8.28</c:v>
                </c:pt>
                <c:pt idx="199">
                  <c:v>8.29</c:v>
                </c:pt>
                <c:pt idx="200">
                  <c:v>8.3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8.54</c:v>
                </c:pt>
                <c:pt idx="209">
                  <c:v>8.55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868601136356369"/>
              <c:y val="0.84598749753183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0109578829025102"/>
              <c:y val="0.2062470886543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5"/>
          <c:y val="0.0495122455529632"/>
          <c:w val="0.336300656348429"/>
          <c:h val="0.0830996646252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 baseline="0">
          <a:latin typeface="Calibri" panose="020F0502020204030204" pitchFamily="34" charset="0"/>
          <a:ea typeface="黑体" panose="02010609060101010101" pitchFamily="49" charset="-122"/>
        </a:defRPr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none" lIns="45720" tIns="45720" rIns="45720" bIns="45720" rtlCol="0" anchor="t" anchorCtr="0">
          <a:normAutofit/>
        </a:bodyPr>
        <a:lstStyle/>
        <a:p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注意，该表只是示例，应该保存</a:t>
            </a:r>
            <a:r>
              <a:rPr lang="en-US" altLang="zh-CN" dirty="0"/>
              <a:t>MAC</a:t>
            </a:r>
            <a:r>
              <a:rPr lang="zh-CN" altLang="en-US" dirty="0"/>
              <a:t>地址到端口的映射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注意，转发表也构成一个树。但不同于</a:t>
            </a:r>
            <a:r>
              <a:rPr lang="en-US" altLang="zh-CN" dirty="0"/>
              <a:t>MST</a:t>
            </a:r>
            <a:r>
              <a:rPr lang="zh-CN" altLang="en-US" dirty="0"/>
              <a:t>。一般域内基于性能的最短路径，域间基于策略。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转发表中，</a:t>
            </a:r>
            <a:r>
              <a:rPr lang="en-US" altLang="zh-CN" dirty="0"/>
              <a:t>A-E</a:t>
            </a:r>
            <a:r>
              <a:rPr lang="zh-CN" altLang="en-US" dirty="0"/>
              <a:t>不是指节点，而</a:t>
            </a:r>
            <a:r>
              <a:rPr lang="en-US" altLang="zh-CN" dirty="0"/>
              <a:t>IP</a:t>
            </a:r>
            <a:r>
              <a:rPr lang="zh-CN" altLang="en-US" dirty="0"/>
              <a:t>地址，一个路由器节点会有多个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在拥塞崩溃后，设计的现代</a:t>
            </a:r>
            <a:r>
              <a:rPr lang="en-US" altLang="zh-CN" dirty="0"/>
              <a:t>TCP</a:t>
            </a:r>
            <a:r>
              <a:rPr lang="zh-CN" altLang="en-US" dirty="0"/>
              <a:t>，其核心一直没变，后面一直在修补。但不能满足很多现代应用的需求。因此，提出了</a:t>
            </a:r>
            <a:r>
              <a:rPr lang="en-US" altLang="zh-CN" dirty="0"/>
              <a:t>UDT</a:t>
            </a:r>
            <a:r>
              <a:rPr lang="zh-CN" altLang="en-US" dirty="0"/>
              <a:t>、</a:t>
            </a:r>
            <a:r>
              <a:rPr lang="en-US" altLang="zh-CN" dirty="0"/>
              <a:t>QUIC</a:t>
            </a:r>
            <a:r>
              <a:rPr lang="zh-CN" altLang="en-US" dirty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指的是第三种，前两种都可以通过升级网络系统来解决。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DDoS</a:t>
            </a:r>
            <a:r>
              <a:rPr lang="zh-CN" altLang="en-US" dirty="0"/>
              <a:t>问题的核心，难以区分正常用户和恶意流量；解决办法，在不影响正常用户的前提下，或堵，或疏。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比如说，为了延迟，使用</a:t>
            </a:r>
            <a:r>
              <a:rPr lang="en-US" altLang="zh-CN" dirty="0"/>
              <a:t>http</a:t>
            </a:r>
            <a:r>
              <a:rPr lang="zh-CN" altLang="en-US" dirty="0"/>
              <a:t>，而不用更安全的</a:t>
            </a:r>
            <a:r>
              <a:rPr lang="en-US" altLang="zh-CN" dirty="0"/>
              <a:t>https</a:t>
            </a:r>
            <a:endParaRPr lang="en-US" altLang="zh-CN" dirty="0"/>
          </a:p>
          <a:p>
            <a:r>
              <a:rPr lang="zh-CN" altLang="en-US" dirty="0"/>
              <a:t>此处的延迟，指的是结果返回时间。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年之前，研究</a:t>
            </a:r>
            <a:r>
              <a:rPr lang="en-US" altLang="zh-CN" dirty="0" err="1"/>
              <a:t>QoS</a:t>
            </a:r>
            <a:r>
              <a:rPr lang="zh-CN" altLang="en-US" dirty="0"/>
              <a:t>的很多</a:t>
            </a:r>
            <a:endParaRPr lang="en-US" altLang="zh-CN" dirty="0"/>
          </a:p>
          <a:p>
            <a:r>
              <a:rPr lang="en-US" altLang="zh-CN" dirty="0"/>
              <a:t>05</a:t>
            </a:r>
            <a:r>
              <a:rPr lang="zh-CN" altLang="en-US" dirty="0"/>
              <a:t>年</a:t>
            </a:r>
            <a:r>
              <a:rPr lang="en-US" altLang="zh-CN" dirty="0"/>
              <a:t>-12</a:t>
            </a:r>
            <a:r>
              <a:rPr lang="zh-CN" altLang="en-US" dirty="0"/>
              <a:t>年，研究传输性能的很多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年</a:t>
            </a:r>
            <a:r>
              <a:rPr lang="en-US" altLang="zh-CN" dirty="0"/>
              <a:t>-22</a:t>
            </a:r>
            <a:r>
              <a:rPr lang="zh-CN" altLang="en-US" dirty="0"/>
              <a:t>年，研究</a:t>
            </a:r>
            <a:r>
              <a:rPr lang="en-US" altLang="zh-CN" dirty="0" err="1"/>
              <a:t>QoE</a:t>
            </a:r>
            <a:r>
              <a:rPr lang="zh-CN" altLang="en-US" dirty="0"/>
              <a:t>的很多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、建立起</a:t>
            </a:r>
            <a:r>
              <a:rPr lang="en-US" altLang="zh-CN" dirty="0" err="1"/>
              <a:t>QoE</a:t>
            </a:r>
            <a:r>
              <a:rPr lang="en-US" altLang="zh-CN" dirty="0"/>
              <a:t> -&gt; </a:t>
            </a:r>
            <a:r>
              <a:rPr lang="en-US" altLang="zh-CN" dirty="0" err="1"/>
              <a:t>QoS</a:t>
            </a:r>
            <a:r>
              <a:rPr lang="zh-CN" altLang="en-US" dirty="0"/>
              <a:t>的映射关系（测量）；</a:t>
            </a:r>
            <a:r>
              <a:rPr lang="en-US" altLang="zh-CN" dirty="0"/>
              <a:t>2</a:t>
            </a:r>
            <a:r>
              <a:rPr lang="zh-CN" altLang="en-US" dirty="0"/>
              <a:t>、在传输性能中，表达</a:t>
            </a:r>
            <a:r>
              <a:rPr lang="en-US" altLang="zh-CN" dirty="0" err="1"/>
              <a:t>QoE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带宽与延迟的例子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不同层之间的数据包通过</a:t>
            </a:r>
            <a:r>
              <a:rPr lang="en-US" altLang="zh-CN" dirty="0"/>
              <a:t>buffer</a:t>
            </a:r>
            <a:r>
              <a:rPr lang="zh-CN" altLang="en-US" dirty="0"/>
              <a:t>来传递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当负载较小时，不会有多大延迟；延迟随着负载增大而增加。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超过</a:t>
            </a:r>
            <a:r>
              <a:rPr lang="en-US" altLang="zh-CN" dirty="0" err="1"/>
              <a:t>BDP+BufSize</a:t>
            </a:r>
            <a:r>
              <a:rPr lang="zh-CN" altLang="en-US" dirty="0"/>
              <a:t>后，会造成网络拥塞崩溃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现有的</a:t>
            </a:r>
            <a:r>
              <a:rPr lang="en-US" altLang="zh-CN" baseline="0" dirty="0"/>
              <a:t>TCP</a:t>
            </a:r>
            <a:r>
              <a:rPr lang="zh-CN" altLang="en-US" baseline="0" dirty="0"/>
              <a:t>机制倾向于向右滑动。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为什么</a:t>
            </a:r>
            <a:r>
              <a:rPr lang="en-US" altLang="zh-CN" baseline="0" dirty="0" err="1"/>
              <a:t>BufBloat</a:t>
            </a:r>
            <a:r>
              <a:rPr lang="zh-CN" altLang="en-US" baseline="0" dirty="0"/>
              <a:t>问题最近才出现？ </a:t>
            </a:r>
            <a:r>
              <a:rPr lang="en-US" altLang="zh-CN" baseline="0" dirty="0"/>
              <a:t>-&gt; </a:t>
            </a:r>
            <a:r>
              <a:rPr lang="zh-CN" altLang="en-US" baseline="0" dirty="0"/>
              <a:t>近些年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越来越大。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如何改进？</a:t>
            </a:r>
            <a:endParaRPr lang="en-US" altLang="zh-CN" dirty="0"/>
          </a:p>
          <a:p>
            <a:r>
              <a:rPr lang="zh-CN" altLang="en-US" dirty="0"/>
              <a:t>不要想当然：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可以融入到路由中；</a:t>
            </a:r>
            <a:r>
              <a:rPr lang="en-US" altLang="zh-CN" dirty="0"/>
              <a:t>2</a:t>
            </a:r>
            <a:r>
              <a:rPr lang="zh-CN" altLang="en-US" dirty="0"/>
              <a:t>、三次握手时就可以传数据；</a:t>
            </a:r>
            <a:r>
              <a:rPr lang="en-US" altLang="zh-CN" dirty="0"/>
              <a:t>3</a:t>
            </a:r>
            <a:r>
              <a:rPr lang="zh-CN" altLang="en-US" dirty="0"/>
              <a:t>、减少发送延迟；</a:t>
            </a:r>
            <a:r>
              <a:rPr lang="en-US" altLang="zh-CN" dirty="0"/>
              <a:t>4</a:t>
            </a:r>
            <a:r>
              <a:rPr lang="zh-CN" altLang="en-US" dirty="0"/>
              <a:t>、端到端时延可控。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网络不规则的，异构的，难以很好模型化；发展快。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/>
              <a:t>, 1988</a:t>
            </a:r>
            <a:r>
              <a:rPr lang="zh-CN" altLang="en-US" baseline="0" dirty="0"/>
              <a:t>年拥塞崩溃，</a:t>
            </a:r>
            <a:r>
              <a:rPr lang="en-US" altLang="zh-CN" baseline="0" dirty="0"/>
              <a:t>32Kbps -&gt; 4bps</a:t>
            </a:r>
            <a:r>
              <a:rPr lang="zh-CN" altLang="en-US" baseline="0" dirty="0"/>
              <a:t>，新的算法，成功，然后各种理论模型</a:t>
            </a:r>
            <a:endParaRPr lang="en-US" altLang="zh-CN" baseline="0" dirty="0"/>
          </a:p>
          <a:p>
            <a:r>
              <a:rPr lang="zh-CN" altLang="en-US" baseline="0" dirty="0"/>
              <a:t>现在网络发展快，理论、标准更加跟不上。</a:t>
            </a:r>
            <a:r>
              <a:rPr lang="en-US" altLang="zh-CN" baseline="0" dirty="0"/>
              <a:t>Google</a:t>
            </a:r>
            <a:r>
              <a:rPr lang="zh-CN" altLang="en-US" baseline="0" dirty="0"/>
              <a:t>，先系统，然后部署应用，再标准化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测量还可以指导网络优化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这个问题很大，后面会展开说，现在只看固定还是变动。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网络移动性问题是现网的最根本问题之一：移动、网间切换。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网络安全是现网体系结构的最根本问题之一。这里的安全指的是</a:t>
            </a:r>
            <a:r>
              <a:rPr lang="en-US" altLang="zh-CN" dirty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假设是分组交换网络：可靠性高、复用性高；会话性能差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这种分离是现有体系结构能够成功的最主要原因。</a:t>
            </a:r>
            <a:endParaRPr lang="en-US" altLang="zh-CN" dirty="0"/>
          </a:p>
          <a:p>
            <a:r>
              <a:rPr lang="zh-CN" altLang="en-US" dirty="0"/>
              <a:t>保证了</a:t>
            </a:r>
            <a:r>
              <a:rPr lang="en-US" altLang="zh-CN" dirty="0"/>
              <a:t>IP</a:t>
            </a:r>
            <a:r>
              <a:rPr lang="zh-CN" altLang="en-US" dirty="0"/>
              <a:t>层只提供最基本的功能。（也和当时的硬件水平有关系）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组网中可能不止一个交换机，可能有环路；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交换机搭建一个网，路由器连接不同的网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有三个层次：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直连网络、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自治域系统内的网络互联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域间的网络互连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后两者的区别在于：域内是自治的，可以统一管理，以性能为目标；域间，更多以经济因素为目标指导互连</a:t>
            </a:r>
            <a:r>
              <a:rPr lang="en-US" altLang="zh-CN" dirty="0"/>
              <a:t>/</a:t>
            </a:r>
            <a:r>
              <a:rPr lang="zh-CN" altLang="en-US" dirty="0"/>
              <a:t>路由。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0080" y="45085"/>
            <a:ext cx="21539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7.png"/><Relationship Id="rId7" Type="http://schemas.openxmlformats.org/officeDocument/2006/relationships/tags" Target="../tags/tag6.xml"/><Relationship Id="rId6" Type="http://schemas.openxmlformats.org/officeDocument/2006/relationships/image" Target="../media/image16.jpeg"/><Relationship Id="rId5" Type="http://schemas.openxmlformats.org/officeDocument/2006/relationships/tags" Target="../tags/tag5.xml"/><Relationship Id="rId4" Type="http://schemas.openxmlformats.org/officeDocument/2006/relationships/image" Target="../media/image15.jpeg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25.xml"/><Relationship Id="rId34" Type="http://schemas.openxmlformats.org/officeDocument/2006/relationships/tags" Target="../tags/tag24.xml"/><Relationship Id="rId33" Type="http://schemas.openxmlformats.org/officeDocument/2006/relationships/tags" Target="../tags/tag23.xml"/><Relationship Id="rId32" Type="http://schemas.openxmlformats.org/officeDocument/2006/relationships/image" Target="../media/image25.png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tags" Target="../tags/tag4.xml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tags" Target="../tags/tag18.xml"/><Relationship Id="rId26" Type="http://schemas.openxmlformats.org/officeDocument/2006/relationships/tags" Target="../tags/tag17.xml"/><Relationship Id="rId25" Type="http://schemas.openxmlformats.org/officeDocument/2006/relationships/tags" Target="../tags/tag16.xml"/><Relationship Id="rId24" Type="http://schemas.openxmlformats.org/officeDocument/2006/relationships/image" Target="../media/image24.png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image" Target="../media/image23.png"/><Relationship Id="rId2" Type="http://schemas.openxmlformats.org/officeDocument/2006/relationships/tags" Target="../tags/tag3.xml"/><Relationship Id="rId19" Type="http://schemas.openxmlformats.org/officeDocument/2006/relationships/tags" Target="../tags/tag12.xml"/><Relationship Id="rId18" Type="http://schemas.openxmlformats.org/officeDocument/2006/relationships/image" Target="../media/image22.png"/><Relationship Id="rId17" Type="http://schemas.openxmlformats.org/officeDocument/2006/relationships/tags" Target="../tags/tag11.xml"/><Relationship Id="rId16" Type="http://schemas.openxmlformats.org/officeDocument/2006/relationships/image" Target="../media/image21.png"/><Relationship Id="rId15" Type="http://schemas.openxmlformats.org/officeDocument/2006/relationships/tags" Target="../tags/tag10.xml"/><Relationship Id="rId14" Type="http://schemas.openxmlformats.org/officeDocument/2006/relationships/image" Target="../media/image20.png"/><Relationship Id="rId13" Type="http://schemas.openxmlformats.org/officeDocument/2006/relationships/tags" Target="../tags/tag9.xml"/><Relationship Id="rId12" Type="http://schemas.openxmlformats.org/officeDocument/2006/relationships/image" Target="../media/image19.png"/><Relationship Id="rId11" Type="http://schemas.openxmlformats.org/officeDocument/2006/relationships/tags" Target="../tags/tag8.xml"/><Relationship Id="rId10" Type="http://schemas.openxmlformats.org/officeDocument/2006/relationships/image" Target="../media/image18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du.com/" TargetMode="Externa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41.png"/><Relationship Id="rId3" Type="http://schemas.openxmlformats.org/officeDocument/2006/relationships/image" Target="../media/image57.jpeg"/><Relationship Id="rId2" Type="http://schemas.openxmlformats.org/officeDocument/2006/relationships/image" Target="../media/image42.jpe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thesauru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传输机制的演化（需求）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3395" y="1820545"/>
            <a:ext cx="5370195" cy="4017645"/>
            <a:chOff x="887" y="2387"/>
            <a:chExt cx="9865" cy="6896"/>
          </a:xfrm>
        </p:grpSpPr>
        <p:sp>
          <p:nvSpPr>
            <p:cNvPr id="7" name="云形 6"/>
            <p:cNvSpPr/>
            <p:nvPr>
              <p:custDataLst>
                <p:tags r:id="rId1"/>
              </p:custDataLst>
            </p:nvPr>
          </p:nvSpPr>
          <p:spPr>
            <a:xfrm>
              <a:off x="3374" y="5192"/>
              <a:ext cx="4115" cy="172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3968" y="5737"/>
              <a:ext cx="2969" cy="7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互联网传输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/>
            <a:stretch>
              <a:fillRect/>
            </a:stretch>
          </p:blipFill>
          <p:spPr>
            <a:xfrm>
              <a:off x="4313" y="3054"/>
              <a:ext cx="1074" cy="1077"/>
            </a:xfrm>
            <a:prstGeom prst="rect">
              <a:avLst/>
            </a:prstGeom>
          </p:spPr>
        </p:pic>
        <p:pic>
          <p:nvPicPr>
            <p:cNvPr id="10" name="图片 9" descr="base-station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6936" y="7977"/>
              <a:ext cx="1075" cy="1304"/>
            </a:xfrm>
            <a:prstGeom prst="rect">
              <a:avLst/>
            </a:prstGeom>
          </p:spPr>
        </p:pic>
        <p:pic>
          <p:nvPicPr>
            <p:cNvPr id="11" name="图片 10" descr="wifi_Dicas_Que_funfa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4900" y="7979"/>
              <a:ext cx="1303" cy="1304"/>
            </a:xfrm>
            <a:prstGeom prst="rect">
              <a:avLst/>
            </a:prstGeom>
          </p:spPr>
        </p:pic>
        <p:pic>
          <p:nvPicPr>
            <p:cNvPr id="12" name="图片 11" descr="voice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840" y="3054"/>
              <a:ext cx="1057" cy="1077"/>
            </a:xfrm>
            <a:prstGeom prst="rect">
              <a:avLst/>
            </a:prstGeom>
          </p:spPr>
        </p:pic>
        <p:pic>
          <p:nvPicPr>
            <p:cNvPr id="13" name="图片 12" descr="websearch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9169" y="3054"/>
              <a:ext cx="1077" cy="1077"/>
            </a:xfrm>
            <a:prstGeom prst="rect">
              <a:avLst/>
            </a:prstGeom>
          </p:spPr>
        </p:pic>
        <p:pic>
          <p:nvPicPr>
            <p:cNvPr id="14" name="图片 13" descr="video-streami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077" y="3054"/>
              <a:ext cx="1070" cy="1077"/>
            </a:xfrm>
            <a:prstGeom prst="rect">
              <a:avLst/>
            </a:prstGeom>
          </p:spPr>
        </p:pic>
        <p:pic>
          <p:nvPicPr>
            <p:cNvPr id="15" name="图片 14" descr="ethernet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077" y="7979"/>
              <a:ext cx="1304" cy="1304"/>
            </a:xfrm>
            <a:prstGeom prst="rect">
              <a:avLst/>
            </a:prstGeom>
          </p:spPr>
        </p:pic>
        <p:pic>
          <p:nvPicPr>
            <p:cNvPr id="16" name="图片 15" descr="fiber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080" y="7977"/>
              <a:ext cx="1340" cy="1304"/>
            </a:xfrm>
            <a:prstGeom prst="rect">
              <a:avLst/>
            </a:prstGeom>
          </p:spPr>
        </p:pic>
        <p:pic>
          <p:nvPicPr>
            <p:cNvPr id="17" name="图片 16" descr="satellite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8814" y="7977"/>
              <a:ext cx="1303" cy="1304"/>
            </a:xfrm>
            <a:prstGeom prst="rect">
              <a:avLst/>
            </a:prstGeom>
          </p:spPr>
        </p:pic>
        <p:sp>
          <p:nvSpPr>
            <p:cNvPr id="18" name="上箭头 16"/>
            <p:cNvSpPr/>
            <p:nvPr>
              <p:custDataLst>
                <p:tags r:id="rId21"/>
              </p:custDataLst>
            </p:nvPr>
          </p:nvSpPr>
          <p:spPr>
            <a:xfrm>
              <a:off x="5007" y="7178"/>
              <a:ext cx="705" cy="60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上箭头 18"/>
            <p:cNvSpPr/>
            <p:nvPr>
              <p:custDataLst>
                <p:tags r:id="rId22"/>
              </p:custDataLst>
            </p:nvPr>
          </p:nvSpPr>
          <p:spPr>
            <a:xfrm>
              <a:off x="5007" y="4417"/>
              <a:ext cx="705" cy="60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4" cstate="print"/>
            <a:stretch>
              <a:fillRect/>
            </a:stretch>
          </p:blipFill>
          <p:spPr>
            <a:xfrm>
              <a:off x="2600" y="3054"/>
              <a:ext cx="1260" cy="107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>
              <p:custDataLst>
                <p:tags r:id="rId25"/>
              </p:custDataLst>
            </p:nvPr>
          </p:nvSpPr>
          <p:spPr>
            <a:xfrm>
              <a:off x="887" y="2387"/>
              <a:ext cx="136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卡顿率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26"/>
              </p:custDataLst>
            </p:nvPr>
          </p:nvSpPr>
          <p:spPr>
            <a:xfrm>
              <a:off x="2600" y="2387"/>
              <a:ext cx="136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高码率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27"/>
              </p:custDataLst>
            </p:nvPr>
          </p:nvSpPr>
          <p:spPr>
            <a:xfrm>
              <a:off x="4012" y="2387"/>
              <a:ext cx="172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可控延迟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28"/>
              </p:custDataLst>
            </p:nvPr>
          </p:nvSpPr>
          <p:spPr>
            <a:xfrm>
              <a:off x="5632" y="2387"/>
              <a:ext cx="136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低延迟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29"/>
              </p:custDataLst>
            </p:nvPr>
          </p:nvSpPr>
          <p:spPr>
            <a:xfrm>
              <a:off x="7216" y="2387"/>
              <a:ext cx="136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吞吐率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0"/>
              </p:custDataLst>
            </p:nvPr>
          </p:nvSpPr>
          <p:spPr>
            <a:xfrm>
              <a:off x="8664" y="2387"/>
              <a:ext cx="208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流完成时间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7" name="图片 26"/>
            <p:cNvPicPr/>
            <p:nvPr>
              <p:custDataLst>
                <p:tags r:id="rId31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>
              <a:off x="7315" y="2967"/>
              <a:ext cx="1290" cy="125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" name="文本框 28"/>
          <p:cNvSpPr txBox="1"/>
          <p:nvPr>
            <p:custDataLst>
              <p:tags r:id="rId33"/>
            </p:custDataLst>
          </p:nvPr>
        </p:nvSpPr>
        <p:spPr>
          <a:xfrm>
            <a:off x="6451600" y="1821180"/>
            <a:ext cx="1834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FF0000"/>
                </a:solidFill>
              </a:rPr>
              <a:t>差异化性能需求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34"/>
            </p:custDataLst>
          </p:nvPr>
        </p:nvSpPr>
        <p:spPr>
          <a:xfrm>
            <a:off x="6343015" y="5499735"/>
            <a:ext cx="1834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FF0000"/>
                </a:solidFill>
              </a:rPr>
              <a:t>异构网络环境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35"/>
            </p:custDataLst>
          </p:nvPr>
        </p:nvSpPr>
        <p:spPr>
          <a:xfrm>
            <a:off x="420370" y="3827145"/>
            <a:ext cx="88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多模态</a:t>
            </a:r>
            <a:endParaRPr lang="zh-CN" altLang="en-US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传输机制的演化（举例）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1158875" y="1268730"/>
          <a:ext cx="6953250" cy="5589905"/>
        </p:xfrm>
        <a:graphic>
          <a:graphicData uri="http://schemas.openxmlformats.org/drawingml/2006/table">
            <a:tbl>
              <a:tblPr/>
              <a:tblGrid>
                <a:gridCol w="1002030"/>
                <a:gridCol w="2136775"/>
                <a:gridCol w="1681480"/>
                <a:gridCol w="2132965"/>
              </a:tblGrid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时间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名称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底层网络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上层应用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2010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Initial window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短流（Web）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2010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DCTCP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数据中心网络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2011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MPTCP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多路径网络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2013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TLP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短流（Web）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2013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Sprout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移动网络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2015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Verus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移动网络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2016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GCC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实时视频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2016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BBR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延迟敏感流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19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2020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2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Annulus</a:t>
                      </a:r>
                      <a:endParaRPr lang="en-US" altLang="en-US" sz="172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DC+WAN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72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XLink</a:t>
                      </a:r>
                      <a:endParaRPr lang="en-US" altLang="en-US" sz="172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多路径网络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短视频应用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2022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Zhuge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无线网络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低延迟应用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2022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MOCC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差异化应用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2022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SQP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低延迟视频流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 </a:t>
            </a:r>
            <a:r>
              <a:rPr lang="en-US" altLang="zh-CN" dirty="0"/>
              <a:t>[van Jacobson 1988]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 </a:t>
            </a:r>
            <a:r>
              <a:rPr lang="en-US" altLang="zh-CN" dirty="0"/>
              <a:t>[</a:t>
            </a:r>
            <a:r>
              <a:rPr lang="en-GB" altLang="zh-CN" dirty="0"/>
              <a:t>Leland 1993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  <a:endParaRPr lang="zh-CN" altLang="en-US" dirty="0"/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1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1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10.0.0.2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</a:t>
            </a:r>
            <a:r>
              <a:rPr lang="en-US" altLang="zh-CN" dirty="0"/>
              <a:t>/</a:t>
            </a:r>
            <a:r>
              <a:rPr lang="zh-CN" altLang="en-US" dirty="0"/>
              <a:t>变动标识的例子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/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一个主机的标识是固定的（名字）还是变动的（地址） ？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如使用固定标识，如何告知对方将数据发送到自己所在的位置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如使用变动标识，在移动到新的位置后，如何证明你是原来通信的节点？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互联网系统的标识空间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互联网有三个不同层次的标识空间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  <a:endParaRPr lang="zh-CN" altLang="en-US" dirty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  <a:endParaRPr lang="zh-CN" altLang="en-US" dirty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</a:t>
            </a:r>
            <a:r>
              <a:rPr lang="en-US" altLang="zh-CN" dirty="0"/>
              <a:t> [</a:t>
            </a:r>
            <a:r>
              <a:rPr lang="en-US" altLang="zh-CN" dirty="0" err="1"/>
              <a:t>Koponen</a:t>
            </a:r>
            <a:r>
              <a:rPr lang="en-US" altLang="zh-CN" dirty="0"/>
              <a:t> 2011]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>
              <a:fillRect/>
            </a:stretch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 HTTP/1.0\r\</a:t>
            </a:r>
            <a:r>
              <a:rPr lang="en-US" altLang="zh-CN" sz="1600" dirty="0" err="1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nHost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www.ict.ac.cn\r\n\r\n"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"www.ict.ac.cn"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req,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(req),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982488"/>
            <a:ext cx="3125972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en-US" altLang="zh-CN" dirty="0"/>
          </a:p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组网与网络互联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6"/>
          <p:cNvSpPr txBox="1"/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组网与网络互联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动态的维护网络互联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/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  <a:endParaRPr lang="zh-CN" altLang="en-US" sz="20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组网</a:t>
              </a:r>
              <a:endParaRPr lang="zh-CN" altLang="en-US" dirty="0"/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网络互联</a:t>
              </a:r>
              <a:endParaRPr lang="zh-CN" altLang="en-US" dirty="0"/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  <a:endParaRPr lang="zh-CN" altLang="en-US" dirty="0"/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/>
                <a:gridCol w="737648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相比于交换机组网中的按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/>
                <a:gridCol w="717509"/>
                <a:gridCol w="98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  <a:endParaRPr lang="zh-CN" altLang="en-US" dirty="0"/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网络互联提供了端到端的数据通路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zh-CN" altLang="en-US" dirty="0"/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1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1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355" lvl="1" indent="-446405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355" lvl="1" indent="-446405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8305" indent="-446405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355" lvl="1" indent="-446405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40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1">
                <a:blip r:embed="rId1"/>
                <a:stretch>
                  <a:fillRect l="-1" t="-7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89709" y="5655044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89709" y="2056477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14960" y="585656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传输速率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-496676" y="343655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传输速率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>
            <a:cxnSpLocks noChangeAspect="1"/>
          </p:cNvCxnSpPr>
          <p:nvPr/>
        </p:nvCxnSpPr>
        <p:spPr>
          <a:xfrm rot="2700000" flipV="1">
            <a:off x="252395" y="4104761"/>
            <a:ext cx="4392000" cy="2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 noChangeAspect="1"/>
          </p:cNvCxnSpPr>
          <p:nvPr/>
        </p:nvCxnSpPr>
        <p:spPr>
          <a:xfrm rot="18900000" flipV="1">
            <a:off x="242746" y="4071968"/>
            <a:ext cx="4392000" cy="296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72088" y="24298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公平线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2068" y="24234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效率线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67117" y="356614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最优分配点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689709" y="3768780"/>
            <a:ext cx="749952" cy="20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332680" y="4001319"/>
            <a:ext cx="172696" cy="171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1586690" y="3523293"/>
            <a:ext cx="2334638" cy="2130831"/>
          </a:xfrm>
          <a:custGeom>
            <a:avLst/>
            <a:gdLst>
              <a:gd name="connsiteX0" fmla="*/ 2334638 w 2334638"/>
              <a:gd name="connsiteY0" fmla="*/ 2124038 h 2125213"/>
              <a:gd name="connsiteX1" fmla="*/ 918793 w 2334638"/>
              <a:gd name="connsiteY1" fmla="*/ 1937225 h 2125213"/>
              <a:gd name="connsiteX2" fmla="*/ 63387 w 2334638"/>
              <a:gd name="connsiteY2" fmla="*/ 953999 h 2125213"/>
              <a:gd name="connsiteX3" fmla="*/ 102716 w 2334638"/>
              <a:gd name="connsiteY3" fmla="*/ 265741 h 2125213"/>
              <a:gd name="connsiteX4" fmla="*/ 417348 w 2334638"/>
              <a:gd name="connsiteY4" fmla="*/ 270 h 2125213"/>
              <a:gd name="connsiteX5" fmla="*/ 348522 w 2334638"/>
              <a:gd name="connsiteY5" fmla="*/ 305070 h 2125213"/>
              <a:gd name="connsiteX6" fmla="*/ 1125270 w 2334638"/>
              <a:gd name="connsiteY6" fmla="*/ 777018 h 2125213"/>
              <a:gd name="connsiteX7" fmla="*/ 1341580 w 2334638"/>
              <a:gd name="connsiteY7" fmla="*/ 1307960 h 2125213"/>
              <a:gd name="connsiteX8" fmla="*/ 1921683 w 2334638"/>
              <a:gd name="connsiteY8" fmla="*/ 1484941 h 2125213"/>
              <a:gd name="connsiteX9" fmla="*/ 2147825 w 2334638"/>
              <a:gd name="connsiteY9" fmla="*/ 1907728 h 2125213"/>
              <a:gd name="connsiteX10" fmla="*/ 1489064 w 2334638"/>
              <a:gd name="connsiteY10" fmla="*/ 1858567 h 2125213"/>
              <a:gd name="connsiteX11" fmla="*/ 1056445 w 2334638"/>
              <a:gd name="connsiteY11" fmla="*/ 1337457 h 2125213"/>
              <a:gd name="connsiteX12" fmla="*/ 1135103 w 2334638"/>
              <a:gd name="connsiteY12" fmla="*/ 767186 h 2125213"/>
              <a:gd name="connsiteX13" fmla="*/ 879464 w 2334638"/>
              <a:gd name="connsiteY13" fmla="*/ 560709 h 2125213"/>
              <a:gd name="connsiteX0-1" fmla="*/ 2334638 w 2334638"/>
              <a:gd name="connsiteY0-2" fmla="*/ 2129656 h 2130831"/>
              <a:gd name="connsiteX1-3" fmla="*/ 918793 w 2334638"/>
              <a:gd name="connsiteY1-4" fmla="*/ 1942843 h 2130831"/>
              <a:gd name="connsiteX2-5" fmla="*/ 63387 w 2334638"/>
              <a:gd name="connsiteY2-6" fmla="*/ 959617 h 2130831"/>
              <a:gd name="connsiteX3-7" fmla="*/ 102716 w 2334638"/>
              <a:gd name="connsiteY3-8" fmla="*/ 271359 h 2130831"/>
              <a:gd name="connsiteX4-9" fmla="*/ 417348 w 2334638"/>
              <a:gd name="connsiteY4-10" fmla="*/ 5888 h 2130831"/>
              <a:gd name="connsiteX5-11" fmla="*/ 363762 w 2334638"/>
              <a:gd name="connsiteY5-12" fmla="*/ 493568 h 2130831"/>
              <a:gd name="connsiteX6-13" fmla="*/ 1125270 w 2334638"/>
              <a:gd name="connsiteY6-14" fmla="*/ 782636 h 2130831"/>
              <a:gd name="connsiteX7-15" fmla="*/ 1341580 w 2334638"/>
              <a:gd name="connsiteY7-16" fmla="*/ 1313578 h 2130831"/>
              <a:gd name="connsiteX8-17" fmla="*/ 1921683 w 2334638"/>
              <a:gd name="connsiteY8-18" fmla="*/ 1490559 h 2130831"/>
              <a:gd name="connsiteX9-19" fmla="*/ 2147825 w 2334638"/>
              <a:gd name="connsiteY9-20" fmla="*/ 1913346 h 2130831"/>
              <a:gd name="connsiteX10-21" fmla="*/ 1489064 w 2334638"/>
              <a:gd name="connsiteY10-22" fmla="*/ 1864185 h 2130831"/>
              <a:gd name="connsiteX11-23" fmla="*/ 1056445 w 2334638"/>
              <a:gd name="connsiteY11-24" fmla="*/ 1343075 h 2130831"/>
              <a:gd name="connsiteX12-25" fmla="*/ 1135103 w 2334638"/>
              <a:gd name="connsiteY12-26" fmla="*/ 772804 h 2130831"/>
              <a:gd name="connsiteX13-27" fmla="*/ 879464 w 2334638"/>
              <a:gd name="connsiteY13-28" fmla="*/ 566327 h 2130831"/>
              <a:gd name="connsiteX0-29" fmla="*/ 2334638 w 2334638"/>
              <a:gd name="connsiteY0-30" fmla="*/ 2129656 h 2130831"/>
              <a:gd name="connsiteX1-31" fmla="*/ 918793 w 2334638"/>
              <a:gd name="connsiteY1-32" fmla="*/ 1942843 h 2130831"/>
              <a:gd name="connsiteX2-33" fmla="*/ 63387 w 2334638"/>
              <a:gd name="connsiteY2-34" fmla="*/ 959617 h 2130831"/>
              <a:gd name="connsiteX3-35" fmla="*/ 102716 w 2334638"/>
              <a:gd name="connsiteY3-36" fmla="*/ 271359 h 2130831"/>
              <a:gd name="connsiteX4-37" fmla="*/ 417348 w 2334638"/>
              <a:gd name="connsiteY4-38" fmla="*/ 5888 h 2130831"/>
              <a:gd name="connsiteX5-39" fmla="*/ 363762 w 2334638"/>
              <a:gd name="connsiteY5-40" fmla="*/ 493568 h 2130831"/>
              <a:gd name="connsiteX6-41" fmla="*/ 1125270 w 2334638"/>
              <a:gd name="connsiteY6-42" fmla="*/ 782636 h 2130831"/>
              <a:gd name="connsiteX7-43" fmla="*/ 1341580 w 2334638"/>
              <a:gd name="connsiteY7-44" fmla="*/ 1313578 h 2130831"/>
              <a:gd name="connsiteX8-45" fmla="*/ 1921683 w 2334638"/>
              <a:gd name="connsiteY8-46" fmla="*/ 1490559 h 2130831"/>
              <a:gd name="connsiteX9-47" fmla="*/ 2147825 w 2334638"/>
              <a:gd name="connsiteY9-48" fmla="*/ 1913346 h 2130831"/>
              <a:gd name="connsiteX10-49" fmla="*/ 1489064 w 2334638"/>
              <a:gd name="connsiteY10-50" fmla="*/ 1864185 h 2130831"/>
              <a:gd name="connsiteX11-51" fmla="*/ 1315525 w 2334638"/>
              <a:gd name="connsiteY11-52" fmla="*/ 1485315 h 2130831"/>
              <a:gd name="connsiteX12-53" fmla="*/ 1135103 w 2334638"/>
              <a:gd name="connsiteY12-54" fmla="*/ 772804 h 2130831"/>
              <a:gd name="connsiteX13-55" fmla="*/ 879464 w 2334638"/>
              <a:gd name="connsiteY13-56" fmla="*/ 566327 h 2130831"/>
              <a:gd name="connsiteX0-57" fmla="*/ 2334638 w 2334638"/>
              <a:gd name="connsiteY0-58" fmla="*/ 2129656 h 2130831"/>
              <a:gd name="connsiteX1-59" fmla="*/ 918793 w 2334638"/>
              <a:gd name="connsiteY1-60" fmla="*/ 1942843 h 2130831"/>
              <a:gd name="connsiteX2-61" fmla="*/ 63387 w 2334638"/>
              <a:gd name="connsiteY2-62" fmla="*/ 959617 h 2130831"/>
              <a:gd name="connsiteX3-63" fmla="*/ 102716 w 2334638"/>
              <a:gd name="connsiteY3-64" fmla="*/ 271359 h 2130831"/>
              <a:gd name="connsiteX4-65" fmla="*/ 417348 w 2334638"/>
              <a:gd name="connsiteY4-66" fmla="*/ 5888 h 2130831"/>
              <a:gd name="connsiteX5-67" fmla="*/ 363762 w 2334638"/>
              <a:gd name="connsiteY5-68" fmla="*/ 493568 h 2130831"/>
              <a:gd name="connsiteX6-69" fmla="*/ 1038910 w 2334638"/>
              <a:gd name="connsiteY6-70" fmla="*/ 940116 h 2130831"/>
              <a:gd name="connsiteX7-71" fmla="*/ 1341580 w 2334638"/>
              <a:gd name="connsiteY7-72" fmla="*/ 1313578 h 2130831"/>
              <a:gd name="connsiteX8-73" fmla="*/ 1921683 w 2334638"/>
              <a:gd name="connsiteY8-74" fmla="*/ 1490559 h 2130831"/>
              <a:gd name="connsiteX9-75" fmla="*/ 2147825 w 2334638"/>
              <a:gd name="connsiteY9-76" fmla="*/ 1913346 h 2130831"/>
              <a:gd name="connsiteX10-77" fmla="*/ 1489064 w 2334638"/>
              <a:gd name="connsiteY10-78" fmla="*/ 1864185 h 2130831"/>
              <a:gd name="connsiteX11-79" fmla="*/ 1315525 w 2334638"/>
              <a:gd name="connsiteY11-80" fmla="*/ 1485315 h 2130831"/>
              <a:gd name="connsiteX12-81" fmla="*/ 1135103 w 2334638"/>
              <a:gd name="connsiteY12-82" fmla="*/ 772804 h 2130831"/>
              <a:gd name="connsiteX13-83" fmla="*/ 879464 w 2334638"/>
              <a:gd name="connsiteY13-84" fmla="*/ 566327 h 2130831"/>
              <a:gd name="connsiteX0-85" fmla="*/ 2334638 w 2334638"/>
              <a:gd name="connsiteY0-86" fmla="*/ 2129656 h 2130831"/>
              <a:gd name="connsiteX1-87" fmla="*/ 918793 w 2334638"/>
              <a:gd name="connsiteY1-88" fmla="*/ 1942843 h 2130831"/>
              <a:gd name="connsiteX2-89" fmla="*/ 63387 w 2334638"/>
              <a:gd name="connsiteY2-90" fmla="*/ 959617 h 2130831"/>
              <a:gd name="connsiteX3-91" fmla="*/ 102716 w 2334638"/>
              <a:gd name="connsiteY3-92" fmla="*/ 271359 h 2130831"/>
              <a:gd name="connsiteX4-93" fmla="*/ 417348 w 2334638"/>
              <a:gd name="connsiteY4-94" fmla="*/ 5888 h 2130831"/>
              <a:gd name="connsiteX5-95" fmla="*/ 363762 w 2334638"/>
              <a:gd name="connsiteY5-96" fmla="*/ 493568 h 2130831"/>
              <a:gd name="connsiteX6-97" fmla="*/ 1038910 w 2334638"/>
              <a:gd name="connsiteY6-98" fmla="*/ 940116 h 2130831"/>
              <a:gd name="connsiteX7-99" fmla="*/ 1524460 w 2334638"/>
              <a:gd name="connsiteY7-100" fmla="*/ 1074818 h 2130831"/>
              <a:gd name="connsiteX8-101" fmla="*/ 1921683 w 2334638"/>
              <a:gd name="connsiteY8-102" fmla="*/ 1490559 h 2130831"/>
              <a:gd name="connsiteX9-103" fmla="*/ 2147825 w 2334638"/>
              <a:gd name="connsiteY9-104" fmla="*/ 1913346 h 2130831"/>
              <a:gd name="connsiteX10-105" fmla="*/ 1489064 w 2334638"/>
              <a:gd name="connsiteY10-106" fmla="*/ 1864185 h 2130831"/>
              <a:gd name="connsiteX11-107" fmla="*/ 1315525 w 2334638"/>
              <a:gd name="connsiteY11-108" fmla="*/ 1485315 h 2130831"/>
              <a:gd name="connsiteX12-109" fmla="*/ 1135103 w 2334638"/>
              <a:gd name="connsiteY12-110" fmla="*/ 772804 h 2130831"/>
              <a:gd name="connsiteX13-111" fmla="*/ 879464 w 2334638"/>
              <a:gd name="connsiteY13-112" fmla="*/ 566327 h 213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2334638" h="2130831">
                <a:moveTo>
                  <a:pt x="2334638" y="2129656"/>
                </a:moveTo>
                <a:cubicBezTo>
                  <a:pt x="1815986" y="2133753"/>
                  <a:pt x="1297335" y="2137850"/>
                  <a:pt x="918793" y="1942843"/>
                </a:cubicBezTo>
                <a:cubicBezTo>
                  <a:pt x="540251" y="1747836"/>
                  <a:pt x="199400" y="1238198"/>
                  <a:pt x="63387" y="959617"/>
                </a:cubicBezTo>
                <a:cubicBezTo>
                  <a:pt x="-72626" y="681036"/>
                  <a:pt x="43723" y="430314"/>
                  <a:pt x="102716" y="271359"/>
                </a:cubicBezTo>
                <a:cubicBezTo>
                  <a:pt x="161709" y="112404"/>
                  <a:pt x="373840" y="-31147"/>
                  <a:pt x="417348" y="5888"/>
                </a:cubicBezTo>
                <a:cubicBezTo>
                  <a:pt x="460856" y="42923"/>
                  <a:pt x="260168" y="337863"/>
                  <a:pt x="363762" y="493568"/>
                </a:cubicBezTo>
                <a:cubicBezTo>
                  <a:pt x="467356" y="649273"/>
                  <a:pt x="845460" y="843241"/>
                  <a:pt x="1038910" y="940116"/>
                </a:cubicBezTo>
                <a:cubicBezTo>
                  <a:pt x="1232360" y="1036991"/>
                  <a:pt x="1377331" y="983078"/>
                  <a:pt x="1524460" y="1074818"/>
                </a:cubicBezTo>
                <a:cubicBezTo>
                  <a:pt x="1671589" y="1166559"/>
                  <a:pt x="1817789" y="1350804"/>
                  <a:pt x="1921683" y="1490559"/>
                </a:cubicBezTo>
                <a:cubicBezTo>
                  <a:pt x="2025577" y="1630314"/>
                  <a:pt x="2219928" y="1851075"/>
                  <a:pt x="2147825" y="1913346"/>
                </a:cubicBezTo>
                <a:cubicBezTo>
                  <a:pt x="2075722" y="1975617"/>
                  <a:pt x="1627781" y="1935524"/>
                  <a:pt x="1489064" y="1864185"/>
                </a:cubicBezTo>
                <a:cubicBezTo>
                  <a:pt x="1350347" y="1792847"/>
                  <a:pt x="1374518" y="1667212"/>
                  <a:pt x="1315525" y="1485315"/>
                </a:cubicBezTo>
                <a:cubicBezTo>
                  <a:pt x="1256532" y="1303418"/>
                  <a:pt x="1164600" y="902262"/>
                  <a:pt x="1135103" y="772804"/>
                </a:cubicBezTo>
                <a:cubicBezTo>
                  <a:pt x="1105606" y="643346"/>
                  <a:pt x="992535" y="604836"/>
                  <a:pt x="879464" y="56632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  <a:endParaRPr lang="en-US" altLang="zh-CN" sz="20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  <a:endParaRPr lang="en-US" altLang="zh-CN" sz="18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  <a:endParaRPr lang="zh-CN" altLang="en-US" sz="1800" dirty="0"/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480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480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  <a:endParaRPr lang="zh-CN" altLang="en-US" sz="1800" kern="0" dirty="0"/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555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  <a:endParaRPr lang="en-US" altLang="zh-CN" sz="1800" kern="0" dirty="0"/>
          </a:p>
          <a:p>
            <a:pPr marL="558800" lvl="1" indent="-376555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  <a:endParaRPr lang="en-US" altLang="zh-CN" dirty="0"/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785891" y="2358129"/>
            <a:ext cx="5667533" cy="3583215"/>
            <a:chOff x="1785891" y="2358129"/>
            <a:chExt cx="5667533" cy="3583215"/>
          </a:xfrm>
        </p:grpSpPr>
        <p:grpSp>
          <p:nvGrpSpPr>
            <p:cNvPr id="45" name="组合 44"/>
            <p:cNvGrpSpPr/>
            <p:nvPr/>
          </p:nvGrpSpPr>
          <p:grpSpPr>
            <a:xfrm>
              <a:off x="1785891" y="2383475"/>
              <a:ext cx="5667533" cy="3557869"/>
              <a:chOff x="2172543" y="2671636"/>
              <a:chExt cx="5078111" cy="3217751"/>
            </a:xfrm>
          </p:grpSpPr>
          <p:sp>
            <p:nvSpPr>
              <p:cNvPr id="48" name="云形 47"/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/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/>
              <p:cNvSpPr txBox="1"/>
              <p:nvPr/>
            </p:nvSpPr>
            <p:spPr>
              <a:xfrm>
                <a:off x="2324800" y="5555362"/>
                <a:ext cx="732797" cy="334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Clients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 </a:t>
            </a:r>
            <a:r>
              <a:rPr lang="en-US" altLang="zh-CN" dirty="0"/>
              <a:t>[Zhang 2010]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>
              <a:fillRect/>
            </a:stretch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 </a:t>
            </a:r>
            <a:r>
              <a:rPr lang="en-US" altLang="zh-CN" dirty="0"/>
              <a:t>[</a:t>
            </a:r>
            <a:r>
              <a:rPr lang="en-GB" altLang="zh-CN" dirty="0" err="1"/>
              <a:t>Koponen</a:t>
            </a:r>
            <a:r>
              <a:rPr lang="en-GB" altLang="zh-CN" dirty="0"/>
              <a:t> 2011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是计算机网络课程的扩展和具化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次讲解</a:t>
            </a:r>
            <a:r>
              <a:rPr lang="en-US" altLang="zh-CN" dirty="0"/>
              <a:t> + 14</a:t>
            </a:r>
            <a:r>
              <a:rPr lang="zh-CN" altLang="en-US" dirty="0"/>
              <a:t>次实验</a:t>
            </a:r>
            <a:r>
              <a:rPr lang="en-US" altLang="zh-CN" dirty="0"/>
              <a:t> + 3</a:t>
            </a:r>
            <a:r>
              <a:rPr lang="zh-CN" altLang="en-US" dirty="0"/>
              <a:t>次学生报告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实验代码</a:t>
            </a:r>
            <a:r>
              <a:rPr lang="en-US" altLang="zh-CN" dirty="0"/>
              <a:t>+</a:t>
            </a:r>
            <a:r>
              <a:rPr lang="zh-CN" altLang="en-US" dirty="0"/>
              <a:t>实验报告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/>
                <a:gridCol w="1531088"/>
                <a:gridCol w="1878419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 </a:t>
            </a:r>
            <a:r>
              <a:rPr lang="en-US" altLang="zh-CN" dirty="0"/>
              <a:t>[</a:t>
            </a:r>
            <a:r>
              <a:rPr lang="en-US" altLang="zh-CN" dirty="0" err="1"/>
              <a:t>Dobrian</a:t>
            </a:r>
            <a:r>
              <a:rPr lang="en-US" altLang="zh-CN" dirty="0"/>
              <a:t> 2011]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  <a:endParaRPr lang="en-US" altLang="zh-CN" sz="2000" dirty="0"/>
          </a:p>
          <a:p>
            <a:r>
              <a:rPr lang="zh-CN" altLang="en-US" sz="2000" dirty="0"/>
              <a:t>连接距离：</a:t>
            </a:r>
            <a:r>
              <a:rPr lang="en-US" altLang="zh-CN" sz="2000" dirty="0"/>
              <a:t>D</a:t>
            </a:r>
            <a:endParaRPr lang="en-US" altLang="zh-CN" sz="2000" dirty="0"/>
          </a:p>
          <a:p>
            <a:r>
              <a:rPr lang="zh-CN" altLang="en-US" sz="2000" dirty="0"/>
              <a:t>单位时间内的传输量： </a:t>
            </a:r>
            <a:r>
              <a:rPr lang="en-US" altLang="zh-CN" sz="2000" dirty="0"/>
              <a:t>I</a:t>
            </a:r>
            <a:endParaRPr lang="en-US" altLang="zh-CN" sz="2000" dirty="0"/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D / (0.6*C)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I * L</a:t>
            </a:r>
            <a:endParaRPr lang="en-US" altLang="zh-CN" dirty="0"/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02" y="2083443"/>
            <a:ext cx="5118998" cy="40578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 </a:t>
            </a:r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r>
              <a:rPr lang="en-US" altLang="zh-CN" dirty="0"/>
              <a:t> [</a:t>
            </a:r>
            <a:r>
              <a:rPr lang="en-US" altLang="zh-CN" dirty="0" err="1"/>
              <a:t>Gettys</a:t>
            </a:r>
            <a:r>
              <a:rPr lang="en-US" altLang="zh-CN" dirty="0"/>
              <a:t> 2011]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3183" y="64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78463"/>
            <a:ext cx="473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 </a:t>
            </a:r>
            <a:r>
              <a:rPr lang="en-US" altLang="zh-CN" dirty="0">
                <a:ea typeface="楷体" panose="02010609060101010101" pitchFamily="49" charset="-122"/>
              </a:rPr>
              <a:t>[Jiang 2012]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072" y="3785188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r>
              <a:rPr lang="en-US" altLang="zh-CN" dirty="0">
                <a:ea typeface="楷体" panose="02010609060101010101" pitchFamily="49" charset="-122"/>
              </a:rPr>
              <a:t>[Allman 2013]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  <a:endParaRPr lang="en-US" altLang="zh-CN" sz="1800" dirty="0"/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 (</a:t>
            </a:r>
            <a:r>
              <a:rPr lang="en-US" altLang="zh-CN" dirty="0" err="1"/>
              <a:t>Bw</a:t>
            </a:r>
            <a:r>
              <a:rPr lang="en-US" altLang="zh-CN" dirty="0"/>
              <a:t>-Delay Product)</a:t>
            </a:r>
            <a:endParaRPr lang="en-US" altLang="zh-CN" dirty="0"/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 </a:t>
            </a:r>
            <a:r>
              <a:rPr lang="en-GB" altLang="zh-CN" sz="1800" dirty="0"/>
              <a:t>[Cardwell 2016] 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r>
              <a:rPr lang="en-US" altLang="zh-CN" dirty="0"/>
              <a:t>[</a:t>
            </a:r>
            <a:r>
              <a:rPr lang="en-GB" altLang="zh-CN" dirty="0" err="1"/>
              <a:t>Dukkipati</a:t>
            </a:r>
            <a:r>
              <a:rPr lang="en-GB" altLang="zh-CN" dirty="0"/>
              <a:t> 2006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课程设置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4040" y="1597025"/>
          <a:ext cx="7724775" cy="4436745"/>
        </p:xfrm>
        <a:graphic>
          <a:graphicData uri="http://schemas.openxmlformats.org/drawingml/2006/table">
            <a:tbl>
              <a:tblPr/>
              <a:tblGrid>
                <a:gridCol w="407035"/>
                <a:gridCol w="2671445"/>
                <a:gridCol w="685800"/>
                <a:gridCol w="193675"/>
                <a:gridCol w="408305"/>
                <a:gridCol w="2670810"/>
                <a:gridCol w="687705"/>
              </a:tblGrid>
              <a:tr h="346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内容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类别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内容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类别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互联网系统初识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讲解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网络地址转换实验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Mininet实验环境介绍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网络层实验总结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报告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Socket网络编程实验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网络传输实验一（数据传输）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交换网络实验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网络传输实验二（传输控制）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生成树网络实验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网络传输实验三（拥塞控制）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链路层实验总结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报告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用户态Socket机制实验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网络转发实验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网络层实验总结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报告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网络设备缓冲区实验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视频流媒体实验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网络路由实验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分布式机器学习实验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/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/>
            <p:nvPr/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  <a:endParaRPr lang="en-US" altLang="zh-CN" sz="1600" dirty="0"/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360597"/>
            <a:ext cx="81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Singla</a:t>
            </a:r>
            <a:r>
              <a:rPr lang="en-US" altLang="zh-CN" dirty="0"/>
              <a:t> 2014]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 2013] M. Allman, “Comments 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 2013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 2016] N. Cardwell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BBR: Congestion-Based Congestion Control Measuring bottleneck bandwidth and round-trip propagation time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2016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F.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“Understanding the Impact of Video Quality on User Engagement”, ACM SIGCOMM 2011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2006] N.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Flow-Completion Time is the Right Metric for Congestion Control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CCR, 2006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J.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2011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2016] Y.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On-device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Cellular Upload”, ACM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 2016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 2012] H. Jiang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IMC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“Architecting for Innovation”, ACM SIGCOMM CCR 2011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 1993] W. Leland 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self-similar nature of Ethernet traffic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1993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2014]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“The internet at the speed of light”, ACM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[van Jacobson 1988] van Jacobson, “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Avoidance and Control”, ACM SIGCOMM 1988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[Zhang 2010] L. Zhang et al., “Named Data Networking”, Tech Report, 2010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课程（微信）群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9870" y="1223645"/>
            <a:ext cx="3823970" cy="5481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实验作业提交说明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5" y="1312545"/>
                <a:ext cx="9117965" cy="5167630"/>
              </a:xfrm>
            </p:spPr>
            <p:txBody>
              <a:bodyPr/>
              <a:lstStyle/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机动加分：课堂表现</a:t>
                </a:r>
                <a:endParaRPr lang="zh-CN" altLang="en-US" dirty="0"/>
              </a:p>
              <a:p>
                <a:r>
                  <a:rPr lang="zh-CN" altLang="en-US" dirty="0"/>
                  <a:t>实验报告提交时间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实验代码截止时间：（简单：一周；较难：两周）（</a:t>
                </a:r>
                <a:r>
                  <a:rPr lang="en-US" altLang="zh-CN" dirty="0"/>
                  <a:t>OJ</a:t>
                </a:r>
                <a:r>
                  <a:rPr lang="zh-CN" altLang="en-US" dirty="0"/>
                  <a:t>网站，</a:t>
                </a:r>
                <a:r>
                  <a:rPr lang="zh-CN" altLang="en-US" dirty="0">
                    <a:sym typeface="+mn-ea"/>
                  </a:rPr>
                  <a:t>第三次</a:t>
                </a:r>
                <a:r>
                  <a:rPr lang="zh-CN" altLang="en-US" dirty="0">
                    <a:sym typeface="+mn-ea"/>
                  </a:rPr>
                  <a:t>课讲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实验报告截止时间：代码截止时间的第二天</a:t>
                </a:r>
                <a:r>
                  <a:rPr lang="en-US" altLang="zh-CN" dirty="0"/>
                  <a:t>23:55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SEP</a:t>
                </a:r>
                <a:r>
                  <a:rPr lang="zh-CN" altLang="en-US" dirty="0"/>
                  <a:t>网站）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节假日调课时会调整提交截止时间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如遇特殊情况（生病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会议等），可邮件补交实验报告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发送邮件给</a:t>
                </a:r>
                <a:r>
                  <a:rPr lang="en-US" altLang="zh-CN" dirty="0"/>
                  <a:t>liuting19g@ict.ac.cn 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ym typeface="+mn-ea"/>
                  </a:rPr>
                  <a:t>刘婷</a:t>
                </a:r>
                <a:r>
                  <a:rPr lang="zh-CN" altLang="en-US" dirty="0"/>
                  <a:t>）和yangjingbin20g@ict.ac.cn（杨景彬），</a:t>
                </a:r>
                <a:r>
                  <a:rPr lang="zh-CN" altLang="en-US" dirty="0">
                    <a:sym typeface="+mn-ea"/>
                  </a:rPr>
                  <a:t>抄送给</a:t>
                </a:r>
                <a:r>
                  <a:rPr lang="zh-CN" altLang="en-US" dirty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wuqinghua@ict.ac.cn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邮件标题为：补交第</a:t>
                </a:r>
                <a:r>
                  <a:rPr lang="en-US" altLang="zh-CN" dirty="0"/>
                  <a:t>xx</a:t>
                </a:r>
                <a:r>
                  <a:rPr lang="zh-CN" altLang="en-US" dirty="0"/>
                  <a:t>周实验报告 姓名 学号</a:t>
                </a:r>
                <a:endParaRPr lang="en-US" altLang="zh-CN" dirty="0"/>
              </a:p>
              <a:p>
                <a:pPr lvl="2"/>
                <a:r>
                  <a:rPr lang="zh-CN" altLang="en-US">
                    <a:solidFill>
                      <a:srgbClr val="FF0000"/>
                    </a:solidFill>
                  </a:rPr>
                  <a:t>如果无充分理由，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则拒绝该次补交作业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" y="1312545"/>
                <a:ext cx="9117965" cy="5167630"/>
              </a:xfrm>
              <a:blipFill rotWithShape="1">
                <a:blip r:embed="rId1"/>
                <a:stretch>
                  <a:fillRect r="-1031" b="-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20.04 ~ 22.04</a:t>
            </a:r>
            <a:endParaRPr lang="en-US" altLang="zh-CN" dirty="0"/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  <a:endParaRPr lang="en-US" altLang="zh-CN" dirty="0"/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C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/>
              <a:t> 、</a:t>
            </a:r>
            <a:r>
              <a:rPr lang="en-US" altLang="zh-CN" dirty="0"/>
              <a:t>ACM IMC </a:t>
            </a:r>
            <a:r>
              <a:rPr lang="zh-CN" altLang="en-US" dirty="0"/>
              <a:t>、 </a:t>
            </a:r>
            <a:r>
              <a:rPr lang="en-US" altLang="zh-CN" dirty="0"/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CoNEXT</a:t>
            </a:r>
            <a:r>
              <a:rPr lang="zh-CN" altLang="en-US" dirty="0"/>
              <a:t>、</a:t>
            </a:r>
            <a:r>
              <a:rPr lang="en-US" altLang="zh-CN" dirty="0"/>
              <a:t>IEEE ICNP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边缘计算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403930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348151" y="5093729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581147" y="565678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51127" y="5656781"/>
              <a:ext cx="864651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  <a:endParaRPr lang="zh-CN" altLang="en-US" i="1" dirty="0"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  <a:endParaRPr lang="zh-CN" altLang="en-US" i="1" dirty="0"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tags/tag1.xml><?xml version="1.0" encoding="utf-8"?>
<p:tagLst xmlns:p="http://schemas.openxmlformats.org/presentationml/2006/main">
  <p:tag name="KSO_WM_UNIT_TABLE_BEAUTIFY" val="smartTable{f67cacce-32ac-482e-8555-1cc52e7a1524}"/>
  <p:tag name="TABLE_ENDDRAG_ORIGIN_RECT" val="608*349"/>
  <p:tag name="TABLE_ENDDRAG_RECT" val="45*125*608*349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TABLE_BEAUTIFY" val="smartTable{c2bda380-92bd-4589-a4b9-bf50559df11c}"/>
  <p:tag name="TABLE_ENDDRAG_ORIGIN_RECT" val="547*440"/>
  <p:tag name="TABLE_ENDDRAG_RECT" val="91*99*547*440"/>
  <p:tag name="KSO_WM_BEAUTIFY_FLAG" val=""/>
</p:tagLst>
</file>

<file path=ppt/tags/tag27.xml><?xml version="1.0" encoding="utf-8"?>
<p:tagLst xmlns:p="http://schemas.openxmlformats.org/presentationml/2006/main">
  <p:tag name="KSO_WPP_MARK_KEY" val="2ff626cb-f0ae-4531-b9e0-c3682dcd417c"/>
  <p:tag name="COMMONDATA" val="eyJoZGlkIjoiNTM2NTZlNDJlY2JjODRiN2ExYmFlZWMyYWVkMDUzOW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8108</Words>
  <Application>WPS 演示</Application>
  <PresentationFormat>全屏显示(4:3)</PresentationFormat>
  <Paragraphs>1162</Paragraphs>
  <Slides>45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等线</vt:lpstr>
      <vt:lpstr>Cambria Math</vt:lpstr>
      <vt:lpstr>Arial Unicode MS</vt:lpstr>
      <vt:lpstr>Calibri</vt:lpstr>
      <vt:lpstr>Courier New</vt:lpstr>
      <vt:lpstr>Helvetica</vt:lpstr>
      <vt:lpstr>楷体</vt:lpstr>
      <vt:lpstr>MS PGothic</vt:lpstr>
      <vt:lpstr>Times New Roman</vt:lpstr>
      <vt:lpstr>Pixel</vt:lpstr>
      <vt:lpstr>自定义设计方案</vt:lpstr>
      <vt:lpstr>互联网体系结构初识</vt:lpstr>
      <vt:lpstr>提纲</vt:lpstr>
      <vt:lpstr>课程基本信息</vt:lpstr>
      <vt:lpstr>课程设置</vt:lpstr>
      <vt:lpstr>实验作业提交说明</vt:lpstr>
      <vt:lpstr>实验工具与参考文献</vt:lpstr>
      <vt:lpstr>什么是网络？</vt:lpstr>
      <vt:lpstr>网络 -&gt; 万物互联 -&gt; 智慧万物</vt:lpstr>
      <vt:lpstr>网络不是已经很成熟了么？</vt:lpstr>
      <vt:lpstr>PowerPoint 演示文稿</vt:lpstr>
      <vt:lpstr>PowerPoint 演示文稿</vt:lpstr>
      <vt:lpstr>计算机网络领域的研究方法</vt:lpstr>
      <vt:lpstr>互联网体系结构</vt:lpstr>
      <vt:lpstr>标识空间</vt:lpstr>
      <vt:lpstr>固定/变动标识的例子</vt:lpstr>
      <vt:lpstr>互联网系统的标识空间</vt:lpstr>
      <vt:lpstr>互联网系统设计</vt:lpstr>
      <vt:lpstr>网络程序接口</vt:lpstr>
      <vt:lpstr>编程示例</vt:lpstr>
      <vt:lpstr>报文传递</vt:lpstr>
      <vt:lpstr>组网与网络互联</vt:lpstr>
      <vt:lpstr>组网</vt:lpstr>
      <vt:lpstr>网络互联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总结</vt:lpstr>
      <vt:lpstr>参考文献</vt:lpstr>
      <vt:lpstr>课程（微信）群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1031</cp:revision>
  <dcterms:created xsi:type="dcterms:W3CDTF">2017-02-15T05:09:00Z</dcterms:created>
  <dcterms:modified xsi:type="dcterms:W3CDTF">2023-09-06T23:38:09Z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82A09E41D6FC446E83832E7D4541DF4F</vt:lpwstr>
  </property>
  <property fmtid="{D5CDD505-2E9C-101B-9397-08002B2CF9AE}" pid="3" name="KSOProductBuildVer">
    <vt:lpwstr>2052-11.1.0.14309</vt:lpwstr>
  </property>
</Properties>
</file>