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38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 snapToGrid="0">
      <p:cViewPr varScale="1">
        <p:scale>
          <a:sx n="74" d="100"/>
          <a:sy n="74" d="100"/>
        </p:scale>
        <p:origin x="14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主机名，</a:t>
            </a:r>
            <a:r>
              <a:rPr lang="en-US" altLang="zh-CN" dirty="0"/>
              <a:t>H1-</a:t>
            </a:r>
            <a:r>
              <a:rPr lang="zh-CN" altLang="en-US" dirty="0"/>
              <a:t>后面的东西为网卡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3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1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本实验为</a:t>
            </a:r>
            <a:r>
              <a:rPr lang="en-US" altLang="zh-CN"/>
              <a:t>baidu</a:t>
            </a:r>
            <a:r>
              <a:rPr lang="zh-CN" altLang="en-US"/>
              <a:t>页面的获取过程，</a:t>
            </a:r>
          </a:p>
          <a:p>
            <a:endParaRPr lang="zh-CN" altLang="en-US"/>
          </a:p>
          <a:p>
            <a:r>
              <a:rPr lang="zh-CN" altLang="en-US"/>
              <a:t>问题：是否可以不在</a:t>
            </a:r>
            <a:r>
              <a:rPr lang="en-US" altLang="zh-CN"/>
              <a:t>mininet</a:t>
            </a:r>
            <a:r>
              <a:rPr lang="zh-CN" altLang="en-US"/>
              <a:t>环境下完成呢？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解释一下该图：这幅图对应的论文考虑出发点为流完成时间（</a:t>
            </a:r>
            <a:r>
              <a:rPr lang="en-US" altLang="zh-CN" dirty="0"/>
              <a:t>FCT</a:t>
            </a:r>
            <a:r>
              <a:rPr lang="zh-CN" altLang="en-US" dirty="0"/>
              <a:t>），所以纵坐标为</a:t>
            </a:r>
            <a:r>
              <a:rPr lang="en-US" altLang="zh-CN" dirty="0"/>
              <a:t>FCT</a:t>
            </a:r>
            <a:r>
              <a:rPr lang="zh-CN" altLang="en-US" dirty="0"/>
              <a:t>改进。实际上，如果把纵坐标看成是平均下载速率的提升，则会更直观。</a:t>
            </a:r>
            <a:endParaRPr lang="en-US" altLang="zh-CN" dirty="0"/>
          </a:p>
          <a:p>
            <a:r>
              <a:rPr lang="zh-CN" altLang="en-US" dirty="0"/>
              <a:t>每条线上的点，都根据第一个点进行规范化。</a:t>
            </a:r>
            <a:endParaRPr lang="en-US" altLang="zh-CN" dirty="0"/>
          </a:p>
          <a:p>
            <a:r>
              <a:rPr lang="zh-CN" altLang="en-US" dirty="0"/>
              <a:t>横纵坐标都是</a:t>
            </a:r>
            <a:r>
              <a:rPr lang="en-US" altLang="zh-CN" dirty="0"/>
              <a:t>log</a:t>
            </a:r>
            <a:r>
              <a:rPr lang="zh-CN" altLang="en-US" dirty="0"/>
              <a:t>坐标，而不是我们平常使用的</a:t>
            </a:r>
            <a:r>
              <a:rPr lang="en-US" altLang="zh-CN" dirty="0"/>
              <a:t>linear</a:t>
            </a:r>
            <a:r>
              <a:rPr lang="zh-CN" altLang="en-US" dirty="0"/>
              <a:t>坐标。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0080" y="45085"/>
            <a:ext cx="21539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  <a:t>2023/9/14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Mininet</a:t>
            </a:r>
            <a:r>
              <a:rPr lang="zh-CN" altLang="en-US" dirty="0"/>
              <a:t>实验环境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sudo apt install </a:t>
            </a:r>
            <a:r>
              <a:rPr lang="en-US" altLang="zh-CN" dirty="0" err="1"/>
              <a:t>mininet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sudo </a:t>
            </a:r>
            <a:r>
              <a:rPr lang="en-US" altLang="zh-CN" dirty="0" err="1"/>
              <a:t>mn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所有主机相互</a:t>
            </a:r>
            <a:r>
              <a:rPr lang="en-US" altLang="zh-CN" dirty="0"/>
              <a:t>ping</a:t>
            </a:r>
            <a:endParaRPr lang="zh-CN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 descr="D:\Desktop\mininet\Screenshot from 2017-09-12 23-25-46.png"/>
          <p:cNvPicPr/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05" y="1640776"/>
            <a:ext cx="7443427" cy="390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</a:t>
            </a:r>
            <a:r>
              <a:rPr lang="zh-CN" altLang="en-US" sz="2000"/>
              <a:t>把网搭起来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h2.cmd('</a:t>
            </a:r>
            <a:r>
              <a:rPr sz="2000" dirty="0">
                <a:sym typeface="+mn-ea"/>
              </a:rPr>
              <a:t>python3 -m </a:t>
            </a:r>
            <a:r>
              <a:rPr sz="2000" dirty="0" err="1">
                <a:sym typeface="+mn-ea"/>
              </a:rPr>
              <a:t>http.server</a:t>
            </a:r>
            <a:r>
              <a:rPr sz="2000" dirty="0">
                <a:sym typeface="+mn-ea"/>
              </a:rPr>
              <a:t> 80</a:t>
            </a:r>
            <a:r>
              <a:rPr lang="en-GB" altLang="zh-CN" sz="2000" dirty="0"/>
              <a:t> &amp;')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h1.cmd('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result.txt' % (h2.IP()))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delay='50ms'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</a:t>
            </a:r>
            <a:r>
              <a:rPr>
                <a:sym typeface="+mn-ea"/>
              </a:rPr>
              <a:t>python3 -m http.server 80</a:t>
            </a:r>
            <a:r>
              <a:rPr lang="en-GB" altLang="zh-CN" dirty="0">
                <a:sym typeface="+mn-ea"/>
              </a:rPr>
              <a:t> 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自定义网络拓扑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br>
              <a:rPr lang="en-US" altLang="zh-CN" sz="2000" dirty="0"/>
            </a:br>
            <a:endParaRPr lang="en-GB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用于组网</a:t>
            </a:r>
            <a:endParaRPr lang="en-US" altLang="zh-CN" dirty="0"/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1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9101926" cy="5034843"/>
          </a:xfrm>
        </p:spPr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default gateway</a:t>
            </a:r>
          </a:p>
          <a:p>
            <a:r>
              <a:rPr lang="en-US" altLang="zh-CN" dirty="0"/>
              <a:t># route add 10.0.1.0/24 </a:t>
            </a:r>
            <a:r>
              <a:rPr lang="en-US" altLang="zh-CN" dirty="0" err="1"/>
              <a:t>gw</a:t>
            </a:r>
            <a:r>
              <a:rPr lang="en-US" altLang="zh-CN" dirty="0"/>
              <a:t> 10.0.3.1 dev h1-eth0	     # set gateway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9484" y="4357999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2880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7301" y="2716173"/>
            <a:ext cx="8749454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1723" y="1444978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723" y="2651627"/>
            <a:ext cx="8645032" cy="9001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</a:t>
            </a:r>
            <a:endParaRPr lang="en-US" altLang="zh-CN" dirty="0"/>
          </a:p>
          <a:p>
            <a:pPr lvl="1"/>
            <a:r>
              <a:rPr kumimoji="1" lang="en-US" altLang="zh-CN" dirty="0"/>
              <a:t>$ sudo apt install wireshark</a:t>
            </a:r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</a:p>
          <a:p>
            <a:pPr lvl="1"/>
            <a:r>
              <a:rPr lang="en-US" altLang="zh-CN" dirty="0"/>
              <a:t>h1 #</a:t>
            </a:r>
            <a:r>
              <a:rPr lang="pt-BR" altLang="zh-CN" dirty="0"/>
              <a:t> echo "nameserver 1.2.4.8" &gt; /etc/resolv.conf</a:t>
            </a:r>
            <a:endParaRPr lang="en-US" altLang="zh-CN" dirty="0"/>
          </a:p>
          <a:p>
            <a:pPr lvl="1"/>
            <a:r>
              <a:rPr lang="en-US" altLang="zh-CN" dirty="0"/>
              <a:t>h1 # wireshark &amp;</a:t>
            </a:r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www.ucas.ac.cn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（一），以</a:t>
            </a:r>
            <a:r>
              <a:rPr lang="en-US" altLang="zh-CN" dirty="0"/>
              <a:t>www.baidu.com</a:t>
            </a:r>
            <a:r>
              <a:rPr lang="zh-CN" altLang="en-US" dirty="0"/>
              <a:t>页面为例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23718" b="1117"/>
          <a:stretch>
            <a:fillRect/>
          </a:stretch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/>
              <a:t>实验环境简介</a:t>
            </a:r>
          </a:p>
          <a:p>
            <a:pPr lvl="0"/>
            <a:r>
              <a:rPr lang="zh-CN" altLang="en-US" sz="2400" dirty="0"/>
              <a:t>两个简单实验</a:t>
            </a:r>
          </a:p>
          <a:p>
            <a:pPr lvl="1"/>
            <a:r>
              <a:rPr lang="zh-CN" altLang="en-US" dirty="0"/>
              <a:t>互联网协议分析实验</a:t>
            </a:r>
          </a:p>
          <a:p>
            <a:pPr lvl="1"/>
            <a:r>
              <a:rPr lang="zh-CN" altLang="en-US" dirty="0"/>
              <a:t>流完成时间实验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01" y="2495774"/>
            <a:ext cx="8645032" cy="68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搭建实验环境：</a:t>
            </a:r>
            <a:endParaRPr lang="en-US" altLang="zh-CN" dirty="0"/>
          </a:p>
          <a:p>
            <a:pPr lvl="1"/>
            <a:r>
              <a:rPr lang="en-GB" altLang="zh-CN" dirty="0"/>
              <a:t>$ sudo python fct_exp.py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 h2</a:t>
            </a:r>
          </a:p>
          <a:p>
            <a:pPr lvl="1"/>
            <a:endParaRPr lang="en-GB" altLang="zh-CN" dirty="0"/>
          </a:p>
          <a:p>
            <a:r>
              <a:rPr lang="zh-CN" altLang="en-US" dirty="0"/>
              <a:t>实验步骤：</a:t>
            </a:r>
            <a:endParaRPr lang="en-US" altLang="zh-CN" dirty="0"/>
          </a:p>
          <a:p>
            <a:pPr lvl="1"/>
            <a:r>
              <a:rPr lang="en-US" altLang="zh-CN" dirty="0"/>
              <a:t>h2 # </a:t>
            </a:r>
            <a:r>
              <a:rPr lang="en-US" altLang="zh-CN" dirty="0" err="1"/>
              <a:t>dd</a:t>
            </a:r>
            <a:r>
              <a:rPr lang="en-US" altLang="zh-CN" dirty="0"/>
              <a:t> if=/dev/zero of=1MB.dat </a:t>
            </a:r>
            <a:r>
              <a:rPr lang="en-US" altLang="zh-CN" dirty="0" err="1"/>
              <a:t>bs</a:t>
            </a:r>
            <a:r>
              <a:rPr lang="en-US" altLang="zh-CN" dirty="0"/>
              <a:t>=1M count=1</a:t>
            </a:r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http://10.0.0.2/1MB.dat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fct_exp.py</a:t>
            </a:r>
            <a:r>
              <a:rPr lang="zh-CN" altLang="en-US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1" y="2039391"/>
            <a:ext cx="8735786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mininet.net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mininet.topo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Topo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mininet.cli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CLI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TCLink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mininet.node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MyTopo(Topo):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build(self):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h1 = self.addHost('h1')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h2 = self.addHost('h2')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self.addLink(h1,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bw=10, delay='10ms')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topo = MyTopo()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= Mininet(topo = topo, 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OVSBridge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link = TCLink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controller=None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net.start()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 = net.get('h2')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http.server 80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CLI(net)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h2.cmd('kill %python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net.stop()</a:t>
            </a:r>
          </a:p>
        </p:txBody>
      </p:sp>
      <p:sp>
        <p:nvSpPr>
          <p:cNvPr id="5" name="椭圆 4"/>
          <p:cNvSpPr/>
          <p:nvPr/>
        </p:nvSpPr>
        <p:spPr>
          <a:xfrm>
            <a:off x="3554185" y="4154493"/>
            <a:ext cx="2373085" cy="386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09419" y="373559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可调节参数，</a:t>
            </a:r>
            <a:r>
              <a:rPr lang="en-US" altLang="zh-CN" dirty="0" err="1"/>
              <a:t>bw</a:t>
            </a:r>
            <a:r>
              <a:rPr lang="zh-CN" altLang="en-US" dirty="0"/>
              <a:t>单位为</a:t>
            </a:r>
            <a:r>
              <a:rPr lang="en-US" altLang="zh-CN" dirty="0"/>
              <a:t>Mbps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观察实验结果</a:t>
            </a:r>
            <a:endParaRPr lang="en-US" altLang="zh-CN" dirty="0"/>
          </a:p>
          <a:p>
            <a:pPr lvl="1"/>
            <a:r>
              <a:rPr lang="zh-CN" altLang="en-US" dirty="0"/>
              <a:t>在给定带宽、延迟和文件大小前提下，查看流完成时间</a:t>
            </a:r>
            <a:endParaRPr lang="en-US" altLang="zh-CN" dirty="0"/>
          </a:p>
          <a:p>
            <a:pPr lvl="1"/>
            <a:r>
              <a:rPr lang="zh-CN" altLang="en-US" dirty="0"/>
              <a:t>变化文件大小</a:t>
            </a:r>
            <a:r>
              <a:rPr lang="en-US" altLang="zh-CN" dirty="0"/>
              <a:t>(10MB, 100MB)</a:t>
            </a:r>
            <a:r>
              <a:rPr lang="zh-CN" altLang="en-US" dirty="0"/>
              <a:t>、带宽</a:t>
            </a:r>
            <a:r>
              <a:rPr lang="en-US" altLang="zh-CN" dirty="0"/>
              <a:t>(10Mbps, 100Mbps, 1Gbps)</a:t>
            </a:r>
            <a:r>
              <a:rPr lang="zh-CN" altLang="en-US" dirty="0"/>
              <a:t>、延迟</a:t>
            </a:r>
            <a:r>
              <a:rPr lang="en-US" altLang="zh-CN" dirty="0"/>
              <a:t>(10ms, 100ms)</a:t>
            </a:r>
            <a:r>
              <a:rPr lang="zh-CN" altLang="en-US" dirty="0"/>
              <a:t>，查看不同条件下的流完成时间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7" y="3427064"/>
            <a:ext cx="478155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脚本，重现下图中的实验结果</a:t>
            </a:r>
            <a:endParaRPr lang="en-US" altLang="zh-CN" dirty="0"/>
          </a:p>
          <a:p>
            <a:pPr marL="514350" indent="-514350"/>
            <a:r>
              <a:rPr lang="zh-CN" altLang="en-US" dirty="0"/>
              <a:t>文件大小</a:t>
            </a:r>
            <a:r>
              <a:rPr lang="en-US" altLang="zh-CN" dirty="0"/>
              <a:t>: 1MB, 10MB, 100MB</a:t>
            </a:r>
          </a:p>
          <a:p>
            <a:pPr marL="514350" indent="-514350"/>
            <a:r>
              <a:rPr lang="zh-CN" altLang="en-US" dirty="0"/>
              <a:t>带宽：</a:t>
            </a:r>
            <a:r>
              <a:rPr lang="en-US" altLang="zh-CN" dirty="0"/>
              <a:t>10Mbps, 50Mbps, 100Mbps, 500Mbps, 1Gbps</a:t>
            </a:r>
          </a:p>
          <a:p>
            <a:pPr marL="514350" indent="-514350"/>
            <a:r>
              <a:rPr lang="zh-CN" altLang="en-US" dirty="0"/>
              <a:t>延迟：</a:t>
            </a:r>
            <a:r>
              <a:rPr lang="en-US" altLang="zh-CN" dirty="0"/>
              <a:t>100ms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79" y="3464718"/>
            <a:ext cx="4602231" cy="32408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上开启</a:t>
            </a:r>
            <a:r>
              <a:rPr lang="en-US" altLang="zh-CN" dirty="0"/>
              <a:t>wireshark</a:t>
            </a:r>
            <a:r>
              <a:rPr lang="zh-CN" altLang="en-US" dirty="0"/>
              <a:t>抓包，用</a:t>
            </a:r>
            <a:r>
              <a:rPr lang="en-US" altLang="zh-CN" dirty="0" err="1"/>
              <a:t>wget</a:t>
            </a:r>
            <a:r>
              <a:rPr lang="zh-CN" altLang="en-US" dirty="0"/>
              <a:t>下载</a:t>
            </a:r>
            <a:r>
              <a:rPr lang="en-US" altLang="zh-CN" dirty="0"/>
              <a:t>www.ucas.ac.cn</a:t>
            </a:r>
            <a:r>
              <a:rPr lang="zh-CN" altLang="en-US" dirty="0"/>
              <a:t>页面</a:t>
            </a:r>
          </a:p>
          <a:p>
            <a:pPr lvl="1"/>
            <a:r>
              <a:rPr lang="zh-CN" altLang="en-US" dirty="0"/>
              <a:t>调研说明</a:t>
            </a:r>
            <a:r>
              <a:rPr lang="en-US" altLang="zh-CN" dirty="0"/>
              <a:t>wireshark</a:t>
            </a:r>
            <a:r>
              <a:rPr lang="zh-CN" altLang="en-US" dirty="0"/>
              <a:t>抓到的几种协议</a:t>
            </a:r>
            <a:endParaRPr lang="en-US" altLang="zh-CN" dirty="0"/>
          </a:p>
          <a:p>
            <a:pPr lvl="2"/>
            <a:r>
              <a:rPr lang="en-US" altLang="zh-CN" dirty="0"/>
              <a:t>ARP, DNS, TCP, HTTP, HTTPS</a:t>
            </a:r>
          </a:p>
          <a:p>
            <a:pPr lvl="1"/>
            <a:r>
              <a:rPr lang="zh-CN" altLang="en-US" dirty="0"/>
              <a:t>调研解释</a:t>
            </a:r>
            <a:r>
              <a:rPr lang="en-US" altLang="zh-CN" dirty="0"/>
              <a:t>h1</a:t>
            </a:r>
            <a:r>
              <a:rPr lang="zh-CN" altLang="en-US" dirty="0"/>
              <a:t>下载</a:t>
            </a:r>
            <a:r>
              <a:rPr lang="en-US" altLang="zh-CN" dirty="0" err="1"/>
              <a:t>ucas</a:t>
            </a:r>
            <a:r>
              <a:rPr lang="zh-CN" altLang="en-US" dirty="0"/>
              <a:t>页面的整个过程</a:t>
            </a:r>
            <a:endParaRPr lang="en-US" altLang="zh-CN" dirty="0"/>
          </a:p>
          <a:p>
            <a:pPr lvl="2"/>
            <a:r>
              <a:rPr lang="zh-CN" altLang="en-US" dirty="0"/>
              <a:t>几种协议的运行机制</a:t>
            </a:r>
            <a:endParaRPr lang="en-US" altLang="zh-CN" dirty="0"/>
          </a:p>
          <a:p>
            <a:r>
              <a:rPr lang="zh-CN" altLang="en-US" dirty="0"/>
              <a:t>流完成时间实验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脚本复现上页幻灯片中的图</a:t>
            </a:r>
            <a:endParaRPr lang="en-US" altLang="zh-CN" dirty="0"/>
          </a:p>
          <a:p>
            <a:pPr lvl="2"/>
            <a:r>
              <a:rPr lang="zh-CN" altLang="en-US" dirty="0"/>
              <a:t>每个数据点做</a:t>
            </a:r>
            <a:r>
              <a:rPr lang="en-US" altLang="zh-CN" dirty="0"/>
              <a:t>5</a:t>
            </a:r>
            <a:r>
              <a:rPr lang="zh-CN" altLang="en-US" dirty="0"/>
              <a:t>次实验，取均值</a:t>
            </a:r>
            <a:endParaRPr lang="en-US" altLang="zh-CN" dirty="0"/>
          </a:p>
          <a:p>
            <a:pPr lvl="1"/>
            <a:r>
              <a:rPr lang="zh-CN" altLang="en-US" dirty="0"/>
              <a:t>调研解释图中的现象</a:t>
            </a:r>
            <a:endParaRPr lang="en-US" altLang="zh-CN" dirty="0"/>
          </a:p>
          <a:p>
            <a:pPr lvl="2"/>
            <a:r>
              <a:rPr lang="zh-CN" altLang="en-US" dirty="0"/>
              <a:t>提示：</a:t>
            </a:r>
            <a:r>
              <a:rPr lang="en-US" altLang="zh-CN" dirty="0"/>
              <a:t>TCP</a:t>
            </a:r>
            <a:r>
              <a:rPr lang="zh-CN" altLang="en-US" dirty="0"/>
              <a:t>传输、慢启动机制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737288" cy="5034843"/>
          </a:xfrm>
        </p:spPr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发行版中默认不包括</a:t>
            </a:r>
            <a:r>
              <a:rPr lang="en-US" altLang="zh-CN" dirty="0" err="1"/>
              <a:t>xterm</a:t>
            </a:r>
            <a:r>
              <a:rPr lang="zh-CN" altLang="en-US" dirty="0"/>
              <a:t>，需要单独安装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xterm</a:t>
            </a:r>
            <a:endParaRPr lang="en-US" altLang="zh-CN" dirty="0"/>
          </a:p>
          <a:p>
            <a:r>
              <a:rPr lang="en-US" altLang="zh-CN" dirty="0"/>
              <a:t>wireshark</a:t>
            </a:r>
            <a:r>
              <a:rPr lang="zh-CN" altLang="en-US" dirty="0"/>
              <a:t>启动时提示</a:t>
            </a:r>
            <a:r>
              <a:rPr lang="en-US" altLang="zh-CN" dirty="0" err="1"/>
              <a:t>init.lua</a:t>
            </a:r>
            <a:r>
              <a:rPr lang="zh-CN" altLang="en-US" dirty="0"/>
              <a:t>脚本错误</a:t>
            </a:r>
            <a:endParaRPr lang="en-US" altLang="zh-CN" dirty="0"/>
          </a:p>
          <a:p>
            <a:pPr lvl="1"/>
            <a:r>
              <a:rPr lang="zh-CN" altLang="en-US" dirty="0"/>
              <a:t>可将配置文件中相应行注释掉，或直接忽略</a:t>
            </a:r>
            <a:endParaRPr lang="en-US" altLang="zh-CN" dirty="0"/>
          </a:p>
          <a:p>
            <a:r>
              <a:rPr lang="zh-CN" altLang="en-US" dirty="0"/>
              <a:t>抓包时，先选中相应网口（例如</a:t>
            </a:r>
            <a:r>
              <a:rPr lang="en-US" altLang="zh-CN" dirty="0"/>
              <a:t>,h1-eth0</a:t>
            </a:r>
            <a:r>
              <a:rPr lang="zh-CN" altLang="en-US" dirty="0"/>
              <a:t>），再启动</a:t>
            </a:r>
            <a:r>
              <a:rPr lang="en-US" altLang="zh-CN" dirty="0"/>
              <a:t>/Start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0" y="4074657"/>
            <a:ext cx="4844362" cy="27071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实验代码（本次实验不需要代码），</a:t>
            </a:r>
            <a:r>
              <a:rPr lang="zh-CN" altLang="en-US" dirty="0">
                <a:solidFill>
                  <a:srgbClr val="FF0000"/>
                </a:solidFill>
              </a:rPr>
              <a:t>提交到</a:t>
            </a:r>
            <a:r>
              <a:rPr lang="en-US" altLang="zh-CN" dirty="0">
                <a:solidFill>
                  <a:srgbClr val="FF0000"/>
                </a:solidFill>
              </a:rPr>
              <a:t>OJ</a:t>
            </a:r>
            <a:r>
              <a:rPr lang="zh-CN" altLang="en-US" dirty="0">
                <a:solidFill>
                  <a:srgbClr val="FF0000"/>
                </a:solidFill>
              </a:rPr>
              <a:t>网站</a:t>
            </a:r>
            <a:r>
              <a:rPr lang="zh-CN" altLang="en-US" dirty="0"/>
              <a:t>，下次课讲</a:t>
            </a:r>
          </a:p>
          <a:p>
            <a:pPr lvl="1"/>
            <a:r>
              <a:rPr lang="zh-CN" altLang="en-US" dirty="0"/>
              <a:t>实验报告：以作业形式</a:t>
            </a:r>
            <a:r>
              <a:rPr lang="zh-CN" altLang="en-US" dirty="0">
                <a:solidFill>
                  <a:srgbClr val="FF0000"/>
                </a:solidFill>
              </a:rPr>
              <a:t>提交到</a:t>
            </a:r>
            <a:r>
              <a:rPr lang="en-US" altLang="zh-CN" dirty="0">
                <a:solidFill>
                  <a:srgbClr val="FF0000"/>
                </a:solidFill>
              </a:rPr>
              <a:t>SEP</a:t>
            </a:r>
            <a:r>
              <a:rPr lang="zh-CN" altLang="en-US" dirty="0">
                <a:solidFill>
                  <a:srgbClr val="FF0000"/>
                </a:solidFill>
              </a:rPr>
              <a:t>网站</a:t>
            </a:r>
            <a:r>
              <a:rPr lang="zh-CN" altLang="en-US" dirty="0"/>
              <a:t>，模板不限，内容包括但不限于实验题目、实验内容、实验流程、实验结果及分析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容器</a:t>
            </a:r>
            <a:r>
              <a:rPr lang="en-US" altLang="zh-CN" dirty="0"/>
              <a:t>/</a:t>
            </a:r>
            <a:r>
              <a:rPr lang="zh-CN" altLang="en-US" dirty="0"/>
              <a:t>虚拟化技术的网络仿真器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相比于硬件网络平台和网络模拟器，</a:t>
            </a:r>
            <a:r>
              <a:rPr lang="en-US" altLang="zh-CN" dirty="0" err="1"/>
              <a:t>Mininet</a:t>
            </a:r>
            <a:r>
              <a:rPr lang="zh-CN" altLang="en-US" dirty="0"/>
              <a:t>的优点</a:t>
            </a:r>
            <a:endParaRPr lang="en-US" altLang="zh-CN" dirty="0"/>
          </a:p>
          <a:p>
            <a:pPr lvl="1"/>
            <a:r>
              <a:rPr lang="zh-CN" altLang="en-US" dirty="0"/>
              <a:t>对硬件要求较低、速度较快、可以支持较大规模拓扑</a:t>
            </a:r>
            <a:endParaRPr lang="en-US" altLang="zh-CN" dirty="0"/>
          </a:p>
          <a:p>
            <a:pPr lvl="1"/>
            <a:r>
              <a:rPr lang="zh-CN" altLang="en-US" dirty="0"/>
              <a:t>具有与硬件网络平台类似的精确度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支持命令行工具和</a:t>
            </a:r>
            <a:r>
              <a:rPr lang="en-US" altLang="zh-CN" dirty="0"/>
              <a:t>Python API</a:t>
            </a:r>
          </a:p>
          <a:p>
            <a:pPr lvl="1"/>
            <a:r>
              <a:rPr lang="zh-CN" altLang="en-US" dirty="0"/>
              <a:t>可实现从</a:t>
            </a:r>
            <a:r>
              <a:rPr lang="en-US" altLang="zh-CN" dirty="0"/>
              <a:t>L2</a:t>
            </a:r>
            <a:r>
              <a:rPr lang="zh-CN" altLang="en-US" dirty="0"/>
              <a:t>到</a:t>
            </a:r>
            <a:r>
              <a:rPr lang="en-US" altLang="zh-CN" dirty="0"/>
              <a:t>L7</a:t>
            </a:r>
            <a:r>
              <a:rPr lang="zh-CN" altLang="en-US" dirty="0"/>
              <a:t>的不同层次的网络系统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网络实验：搭建一个简单的网络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		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009909A-F3CD-4A6E-9E5D-925A7759839D}"/>
              </a:ext>
            </a:extLst>
          </p:cNvPr>
          <p:cNvSpPr txBox="1"/>
          <p:nvPr/>
        </p:nvSpPr>
        <p:spPr>
          <a:xfrm>
            <a:off x="4461574" y="3273778"/>
            <a:ext cx="205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网卡放进主机里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E32CE8-7A8A-477D-8E0E-9499A4429122}"/>
              </a:ext>
            </a:extLst>
          </p:cNvPr>
          <p:cNvSpPr txBox="1"/>
          <p:nvPr/>
        </p:nvSpPr>
        <p:spPr>
          <a:xfrm>
            <a:off x="3947869" y="5932601"/>
            <a:ext cx="205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测试是否能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164015" y="4695092"/>
            <a:ext cx="2784231" cy="493946"/>
            <a:chOff x="5164015" y="4695092"/>
            <a:chExt cx="2784231" cy="493946"/>
          </a:xfrm>
        </p:grpSpPr>
        <p:sp>
          <p:nvSpPr>
            <p:cNvPr id="5" name="矩形: 圆角 4"/>
            <p:cNvSpPr/>
            <p:nvPr/>
          </p:nvSpPr>
          <p:spPr>
            <a:xfrm>
              <a:off x="5164015" y="4695092"/>
              <a:ext cx="2784231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5779476" y="4843207"/>
              <a:ext cx="709247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ff626cb-f0ae-4531-b9e0-c3682dcd417c"/>
  <p:tag name="COMMONDATA" val="eyJoZGlkIjoiNTM2NTZlNDJlY2JjODRiN2ExYmFlZWMyYWVkMDUzOW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7</TotalTime>
  <Words>1846</Words>
  <Application>Microsoft Office PowerPoint</Application>
  <PresentationFormat>全屏显示(4:3)</PresentationFormat>
  <Paragraphs>363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Mininet实验环境</vt:lpstr>
      <vt:lpstr>提纲</vt:lpstr>
      <vt:lpstr>网络实验：搭建一个简单的网络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Mininet安装</vt:lpstr>
      <vt:lpstr>Mininet API举例</vt:lpstr>
      <vt:lpstr>Mininet支持设置性能参数</vt:lpstr>
      <vt:lpstr>Mininet CLI举例</vt:lpstr>
      <vt:lpstr>Mininet自定义网络拓扑</vt:lpstr>
      <vt:lpstr>网络环境搭建</vt:lpstr>
      <vt:lpstr>网络管理工具</vt:lpstr>
      <vt:lpstr>网络测量工具</vt:lpstr>
      <vt:lpstr>互联网协议实验</vt:lpstr>
      <vt:lpstr>互联网协议实验</vt:lpstr>
      <vt:lpstr>互联网协议实验</vt:lpstr>
      <vt:lpstr>互联网协议实验</vt:lpstr>
      <vt:lpstr>流完成时间实验</vt:lpstr>
      <vt:lpstr>流完成时间实验</vt:lpstr>
      <vt:lpstr>流完成时间实验</vt:lpstr>
      <vt:lpstr>流完成时间实验</vt:lpstr>
      <vt:lpstr>实验内容</vt:lpstr>
      <vt:lpstr>实验注意事项</vt:lpstr>
      <vt:lpstr>实验报告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leona fan</cp:lastModifiedBy>
  <cp:revision>1029</cp:revision>
  <dcterms:created xsi:type="dcterms:W3CDTF">2017-02-15T05:09:00Z</dcterms:created>
  <dcterms:modified xsi:type="dcterms:W3CDTF">2023-09-14T00:24:52Z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82A09E41D6FC446E83832E7D4541DF4F</vt:lpwstr>
  </property>
  <property fmtid="{D5CDD505-2E9C-101B-9397-08002B2CF9AE}" pid="3" name="KSOProductBuildVer">
    <vt:lpwstr>2052-11.1.0.14309</vt:lpwstr>
  </property>
</Properties>
</file>