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2"/>
  </p:handoutMasterIdLst>
  <p:sldIdLst>
    <p:sldId id="256" r:id="rId4"/>
    <p:sldId id="270" r:id="rId6"/>
    <p:sldId id="343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45" r:id="rId16"/>
    <p:sldId id="346" r:id="rId17"/>
    <p:sldId id="347" r:id="rId18"/>
    <p:sldId id="348" r:id="rId19"/>
    <p:sldId id="349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259" r:id="rId28"/>
    <p:sldId id="258" r:id="rId29"/>
    <p:sldId id="260" r:id="rId30"/>
    <p:sldId id="261" r:id="rId31"/>
    <p:sldId id="262" r:id="rId32"/>
    <p:sldId id="263" r:id="rId33"/>
    <p:sldId id="273" r:id="rId34"/>
    <p:sldId id="271" r:id="rId35"/>
    <p:sldId id="264" r:id="rId36"/>
    <p:sldId id="272" r:id="rId37"/>
    <p:sldId id="350" r:id="rId38"/>
    <p:sldId id="304" r:id="rId39"/>
    <p:sldId id="274" r:id="rId40"/>
    <p:sldId id="275" r:id="rId41"/>
    <p:sldId id="284" r:id="rId42"/>
    <p:sldId id="269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认证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初始密码协商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密码对由消息接收者提供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层级的</a:t>
            </a:r>
            <a:r>
              <a:rPr lang="en-US" altLang="zh-CN" dirty="0" smtClean="0"/>
              <a:t>CA</a:t>
            </a:r>
            <a:r>
              <a:rPr lang="zh-CN" altLang="en-US" dirty="0" smtClean="0"/>
              <a:t>认证，顶级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有很大权限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有效期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年左右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很贵、有免费的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4835" y="45085"/>
            <a:ext cx="22091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如何标识应答结束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显式关闭连接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由服务器来关闭（</a:t>
            </a:r>
            <a:r>
              <a:rPr lang="en-US" altLang="zh-CN" dirty="0"/>
              <a:t>Socket API</a:t>
            </a:r>
            <a:r>
              <a:rPr lang="zh-CN" altLang="en-US" dirty="0"/>
              <a:t>：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连接只处理一个</a:t>
            </a:r>
            <a:r>
              <a:rPr lang="en-US" altLang="zh-CN" dirty="0"/>
              <a:t>Request</a:t>
            </a:r>
            <a:r>
              <a:rPr lang="zh-CN" altLang="en-US" dirty="0"/>
              <a:t>，性能差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Content-Length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在传输之前已经确定消息长度（</a:t>
            </a:r>
            <a:r>
              <a:rPr lang="en-US" altLang="zh-CN" dirty="0"/>
              <a:t>HTTP</a:t>
            </a:r>
            <a:r>
              <a:rPr lang="zh-CN" altLang="en-US" dirty="0"/>
              <a:t>应答头部中的参数字段）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(chunked)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在发送相应头部之后，每传一个</a:t>
            </a:r>
            <a:r>
              <a:rPr lang="en-US" altLang="zh-CN" dirty="0"/>
              <a:t>chunk</a:t>
            </a:r>
            <a:r>
              <a:rPr lang="zh-CN" altLang="en-US" dirty="0"/>
              <a:t>之前，先用</a:t>
            </a:r>
            <a:r>
              <a:rPr lang="en-US" altLang="zh-CN" dirty="0"/>
              <a:t>16</a:t>
            </a:r>
            <a:r>
              <a:rPr lang="zh-CN" altLang="en-US" dirty="0"/>
              <a:t>进制标识其长度</a:t>
            </a:r>
            <a:endParaRPr lang="en-US" altLang="zh-CN" dirty="0"/>
          </a:p>
          <a:p>
            <a:pPr lvl="1"/>
            <a:r>
              <a:rPr lang="zh-CN" altLang="en-US" dirty="0"/>
              <a:t>最后一个</a:t>
            </a:r>
            <a:r>
              <a:rPr lang="en-US" altLang="zh-CN" dirty="0"/>
              <a:t>chunk</a:t>
            </a:r>
            <a:r>
              <a:rPr lang="zh-CN" altLang="en-US" dirty="0"/>
              <a:t>写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分块传输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6089"/>
            <a:ext cx="8095802" cy="1830877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分块传输对于动态生成内容非常有效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由于服务器事先不知道生成内容的大小，如果使用</a:t>
            </a:r>
            <a:r>
              <a:rPr lang="en-US" altLang="zh-CN" dirty="0"/>
              <a:t>Content-Length</a:t>
            </a:r>
            <a:r>
              <a:rPr lang="zh-CN" altLang="en-US" dirty="0"/>
              <a:t>方法，则需将所有内容生成并缓存，才能计算长度并传输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257" y="1718892"/>
            <a:ext cx="579366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Transfer-Encoding: chunked &lt;CRLF&gt;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1A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</a:t>
            </a:r>
            <a:r>
              <a:rPr lang="en-US" altLang="zh-CN" dirty="0"/>
              <a:t>HTTP</a:t>
            </a:r>
            <a:r>
              <a:rPr lang="zh-CN" altLang="en-US" dirty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628766"/>
          </a:xfrm>
        </p:spPr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(HTTP/0.9)</a:t>
            </a:r>
            <a:r>
              <a:rPr lang="zh-CN" altLang="en-US" dirty="0"/>
              <a:t>为每个请求建立一个新的连接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09900" y="3300798"/>
            <a:ext cx="2756093" cy="2011684"/>
            <a:chOff x="914401" y="4249267"/>
            <a:chExt cx="2756093" cy="2011684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290918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282873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14401" y="42492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80030" y="42492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76979" y="4618599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378770" y="497539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914861" y="4457233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5138" y="4910848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401937" y="537729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403728" y="573409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939819" y="521592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20096" y="5669543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9903" y="2571775"/>
            <a:ext cx="2756093" cy="3707580"/>
            <a:chOff x="5079903" y="2571775"/>
            <a:chExt cx="2756093" cy="3707580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05321" y="573300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555460" y="541024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5557251" y="576703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127408" y="547568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535950" y="460414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5537741" y="496094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127408" y="4502194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978593" y="4826718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537741" y="5315948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150718" y="520853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sp>
        <p:nvSpPr>
          <p:cNvPr id="51" name="右箭头 50"/>
          <p:cNvSpPr/>
          <p:nvPr/>
        </p:nvSpPr>
        <p:spPr>
          <a:xfrm>
            <a:off x="4152451" y="4160641"/>
            <a:ext cx="419549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持久连接（</a:t>
            </a:r>
            <a:r>
              <a:rPr lang="en-US" altLang="zh-CN" dirty="0"/>
              <a:t>HTTP/1.0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持久连接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(Keep-Alive)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可使多个请求复用已有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节约了建立额外</a:t>
            </a:r>
            <a:r>
              <a:rPr lang="en-US" altLang="zh-CN" dirty="0"/>
              <a:t>TCP</a:t>
            </a:r>
            <a:r>
              <a:rPr lang="zh-CN" altLang="en-US" dirty="0"/>
              <a:t>连接的时间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7150" y="2728180"/>
            <a:ext cx="2756093" cy="3707580"/>
            <a:chOff x="5079903" y="2571775"/>
            <a:chExt cx="2756093" cy="370758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05321" y="573300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555460" y="541024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5557251" y="576703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127408" y="547568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535950" y="460414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5537741" y="496094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127408" y="4502194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78593" y="4826718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537741" y="5315948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150718" y="520853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03461" y="2728180"/>
            <a:ext cx="2756093" cy="3707580"/>
            <a:chOff x="5079903" y="2571775"/>
            <a:chExt cx="2756093" cy="3707580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5456420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7448375" y="2679355"/>
              <a:ext cx="0" cy="36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079903" y="25717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45532" y="257177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542481" y="378020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5544272" y="4137003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114429" y="384564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72106" y="4181271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105321" y="4904664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5522971" y="297411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5524762" y="3330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6114429" y="2872160"/>
              <a:ext cx="509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</a:t>
              </a:r>
              <a:endParaRPr lang="zh-CN" altLang="en-US" sz="16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965614" y="3196684"/>
              <a:ext cx="94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SYN+ACK</a:t>
              </a:r>
              <a:endParaRPr lang="zh-CN" altLang="en-US" sz="16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5524762" y="368591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6137739" y="357849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5555460" y="45819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5557251" y="49386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6127408" y="464734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</p:grpSp>
      <p:sp>
        <p:nvSpPr>
          <p:cNvPr id="81" name="右箭头 80"/>
          <p:cNvSpPr/>
          <p:nvPr/>
        </p:nvSpPr>
        <p:spPr>
          <a:xfrm>
            <a:off x="4468043" y="4283757"/>
            <a:ext cx="419549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管道 </a:t>
            </a:r>
            <a:r>
              <a:rPr lang="en-US" altLang="zh-CN" dirty="0"/>
              <a:t>(pipelining)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HTTP/1.1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管道利用窗口的思想，提升并行性，改进传输性能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尽早发送请求，不用每次被应答阻塞，消除额外的往返延迟</a:t>
            </a:r>
            <a:endParaRPr lang="zh-CN" altLang="en-US" dirty="0"/>
          </a:p>
          <a:p>
            <a:pPr lvl="1"/>
            <a:r>
              <a:rPr lang="zh-CN" altLang="en-US">
                <a:sym typeface="+mn-ea"/>
              </a:rPr>
              <a:t>Pipelining要求在接收应答消息时，也必须依顺序接收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006476" y="3136564"/>
            <a:ext cx="2756093" cy="2011684"/>
            <a:chOff x="914401" y="4249267"/>
            <a:chExt cx="2756093" cy="201168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290918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282873" y="4356847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914401" y="42492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80030" y="42492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376979" y="4618599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378770" y="4975396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914861" y="4457233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5138" y="4910848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401937" y="537729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1403728" y="5734091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939819" y="5215928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20096" y="5669543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49171" y="3136564"/>
            <a:ext cx="2756093" cy="2011684"/>
            <a:chOff x="5057096" y="4189770"/>
            <a:chExt cx="2756093" cy="2011684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521465" y="51202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7833" y="5055749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7624" y="5208156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sp>
        <p:nvSpPr>
          <p:cNvPr id="34" name="右箭头 33"/>
          <p:cNvSpPr/>
          <p:nvPr/>
        </p:nvSpPr>
        <p:spPr>
          <a:xfrm>
            <a:off x="4287557" y="4039889"/>
            <a:ext cx="344245" cy="3012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1345" y="5436870"/>
            <a:ext cx="7819390" cy="1042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50000"/>
              </a:lnSpc>
            </a:pPr>
            <a:r>
              <a:rPr lang="zh-CN" altLang="en-US"/>
              <a:t>如果前一个应答遇到了阻塞，后面的请求即使已经处理完毕了，仍然需要等待阻塞的请求传输完毕后才能传输（Head of Line Blocking，队头阻塞）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HTTP多路复用</a:t>
            </a:r>
            <a:r>
              <a:rPr lang="zh-CN" altLang="en-US"/>
              <a:t>（</a:t>
            </a:r>
            <a:r>
              <a:rPr lang="en-US" altLang="zh-CN"/>
              <a:t>HTTP/2.0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312545"/>
            <a:ext cx="8229600" cy="2443480"/>
          </a:xfrm>
        </p:spPr>
        <p:txBody>
          <a:bodyPr/>
          <a:p>
            <a:r>
              <a:rPr lang="en-US" altLang="zh-CN" sz="2000"/>
              <a:t>HTTP</a:t>
            </a:r>
            <a:r>
              <a:rPr lang="zh-CN" altLang="en-US" sz="2000"/>
              <a:t>多路复用将一个TCP连接分为若干个流（Stream），每个数据流都有一个唯一的编号，数据包中携带所属的数据流ID</a:t>
            </a:r>
            <a:endParaRPr lang="zh-CN" altLang="en-US" sz="2000"/>
          </a:p>
          <a:p>
            <a:r>
              <a:rPr lang="zh-CN" altLang="en-US" sz="2000"/>
              <a:t>客户端可以指定数据流的优先级，优先级越高，服务器就越早响应</a:t>
            </a:r>
            <a:endParaRPr lang="zh-CN" altLang="en-US" sz="2000"/>
          </a:p>
          <a:p>
            <a:r>
              <a:rPr lang="zh-CN" altLang="en-US" sz="2000"/>
              <a:t>即使一个请求被阻塞了，也不会影响其他请求的传输，消除了队头阻塞问题</a:t>
            </a:r>
            <a:endParaRPr lang="zh-CN" altLang="en-US" sz="2000"/>
          </a:p>
        </p:txBody>
      </p:sp>
      <p:grpSp>
        <p:nvGrpSpPr>
          <p:cNvPr id="32" name="组合 31"/>
          <p:cNvGrpSpPr/>
          <p:nvPr/>
        </p:nvGrpSpPr>
        <p:grpSpPr>
          <a:xfrm>
            <a:off x="1139146" y="3988734"/>
            <a:ext cx="2756093" cy="2011684"/>
            <a:chOff x="5057096" y="4189770"/>
            <a:chExt cx="2756093" cy="2011684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521465" y="512029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7833" y="5055749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7624" y="5208156"/>
              <a:ext cx="734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</p:grpSp>
      <p:sp>
        <p:nvSpPr>
          <p:cNvPr id="34" name="右箭头 33"/>
          <p:cNvSpPr/>
          <p:nvPr/>
        </p:nvSpPr>
        <p:spPr>
          <a:xfrm>
            <a:off x="4159287" y="4892059"/>
            <a:ext cx="344245" cy="3012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123136" y="3982384"/>
            <a:ext cx="2756093" cy="2011684"/>
            <a:chOff x="5057096" y="4189770"/>
            <a:chExt cx="2756093" cy="2011684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433613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425568" y="4297350"/>
              <a:ext cx="0" cy="190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057096" y="418977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22725" y="418977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19674" y="4763500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567820" y="5120297"/>
              <a:ext cx="1782445" cy="864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057556" y="4559102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37833" y="5121789"/>
              <a:ext cx="7251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529465" y="4915907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5531256" y="5272704"/>
              <a:ext cx="1828800" cy="36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067347" y="4754541"/>
              <a:ext cx="653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Req</a:t>
              </a:r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38099" y="5503431"/>
              <a:ext cx="7251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err="1"/>
                <a:t>Resp</a:t>
              </a:r>
              <a:r>
                <a:rPr lang="en-US" altLang="zh-CN" sz="1600" dirty="0"/>
                <a:t> 1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over QUIC</a:t>
            </a:r>
            <a:r>
              <a:rPr lang="zh-CN" altLang="en-US"/>
              <a:t>（</a:t>
            </a:r>
            <a:r>
              <a:rPr lang="en-US" altLang="zh-CN"/>
              <a:t>HTTP/3.0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3001645"/>
          </a:xfrm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除了可以基于</a:t>
            </a:r>
            <a:r>
              <a:rPr lang="en-US" altLang="zh-CN"/>
              <a:t>TCP</a:t>
            </a:r>
            <a:r>
              <a:rPr lang="zh-CN" altLang="en-US"/>
              <a:t>传输，还可以基于</a:t>
            </a:r>
            <a:r>
              <a:rPr lang="en-US" altLang="zh-CN"/>
              <a:t>QUIC</a:t>
            </a:r>
            <a:r>
              <a:rPr lang="zh-CN" altLang="en-US"/>
              <a:t>传输</a:t>
            </a:r>
            <a:endParaRPr lang="zh-CN" altLang="en-US"/>
          </a:p>
          <a:p>
            <a:r>
              <a:rPr lang="en-US" altLang="zh-CN"/>
              <a:t>QUIC</a:t>
            </a:r>
            <a:r>
              <a:rPr lang="zh-CN" altLang="en-US"/>
              <a:t>带来的三个性能优势：</a:t>
            </a:r>
            <a:endParaRPr lang="zh-CN" altLang="en-US"/>
          </a:p>
          <a:p>
            <a:pPr lvl="1"/>
            <a:r>
              <a:rPr lang="zh-CN" altLang="en-US"/>
              <a:t>天然支持安全连接</a:t>
            </a:r>
            <a:endParaRPr lang="zh-CN" altLang="en-US"/>
          </a:p>
          <a:p>
            <a:pPr lvl="1"/>
            <a:r>
              <a:rPr lang="zh-CN" altLang="en-US"/>
              <a:t>在特定场景下可以省去建连时间</a:t>
            </a:r>
            <a:endParaRPr lang="zh-CN" altLang="en-US"/>
          </a:p>
          <a:p>
            <a:pPr lvl="1"/>
            <a:r>
              <a:rPr lang="zh-CN" altLang="en-US"/>
              <a:t>天然支持多</a:t>
            </a:r>
            <a:r>
              <a:rPr lang="en-US" altLang="zh-CN"/>
              <a:t>Stream</a:t>
            </a:r>
            <a:r>
              <a:rPr lang="zh-CN" altLang="en-US"/>
              <a:t>，每个</a:t>
            </a:r>
            <a:r>
              <a:rPr lang="en-US" altLang="zh-CN"/>
              <a:t>Stream</a:t>
            </a:r>
            <a:r>
              <a:rPr lang="zh-CN" altLang="en-US"/>
              <a:t>可独立进行拥塞控制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665" y="5109210"/>
            <a:ext cx="866203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HTTPS = HTTP + TLS</a:t>
            </a:r>
            <a:endParaRPr lang="en-US" altLang="zh-CN" sz="2800" dirty="0"/>
          </a:p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很大程度上解决了互联网安全、隐私问题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服务器造成一定性能负担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加密、解密过程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破坏了互联网缓存机制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ISP</a:t>
            </a:r>
            <a:r>
              <a:rPr lang="zh-CN" altLang="en-US" dirty="0"/>
              <a:t>不能缓存</a:t>
            </a:r>
            <a:r>
              <a:rPr lang="en-US" altLang="zh-CN" dirty="0"/>
              <a:t>HTTPS</a:t>
            </a:r>
            <a:r>
              <a:rPr lang="zh-CN" altLang="en-US" dirty="0"/>
              <a:t>流量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公钥加密体系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生成公钥对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PrivK</a:t>
            </a:r>
            <a:r>
              <a:rPr lang="en-US" altLang="zh-CN" baseline="-25000" dirty="0" err="1" smtClean="0"/>
              <a:t>Bob</a:t>
            </a:r>
            <a:r>
              <a:rPr lang="en-US" altLang="zh-CN" baseline="-25000" dirty="0" smtClean="0"/>
              <a:t>, </a:t>
            </a:r>
            <a:r>
              <a:rPr lang="en-US" altLang="zh-CN" dirty="0" err="1" smtClean="0"/>
              <a:t>PubK</a:t>
            </a:r>
            <a:r>
              <a:rPr lang="en-US" altLang="zh-CN" baseline="-25000" dirty="0" err="1" smtClean="0"/>
              <a:t>Bob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en-US" altLang="zh-CN" dirty="0" err="1"/>
              <a:t>PubK</a:t>
            </a:r>
            <a:r>
              <a:rPr lang="en-US" altLang="zh-CN" baseline="-25000" dirty="0" err="1"/>
              <a:t>Bob</a:t>
            </a:r>
            <a:r>
              <a:rPr lang="zh-CN" altLang="en-US" dirty="0" smtClean="0"/>
              <a:t>对消息进行加密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该加密消息只有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能解密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11975" y="2243126"/>
            <a:ext cx="2590800" cy="2138065"/>
            <a:chOff x="1211975" y="2243126"/>
            <a:chExt cx="2590800" cy="213806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080338" y="2243126"/>
              <a:ext cx="808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Alice</a:t>
              </a:r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26375" y="2743189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Enc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11975" y="320038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378825" y="2722551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100853" y="2773351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20"/>
            <p:cNvCxnSpPr>
              <a:cxnSpLocks noChangeShapeType="1"/>
              <a:endCxn id="23" idx="2"/>
            </p:cNvCxnSpPr>
            <p:nvPr/>
          </p:nvCxnSpPr>
          <p:spPr bwMode="auto">
            <a:xfrm rot="5400000" flipH="1" flipV="1">
              <a:off x="2337513" y="3825864"/>
              <a:ext cx="3397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4" name="TextBox 18"/>
            <p:cNvSpPr txBox="1"/>
            <p:nvPr/>
          </p:nvSpPr>
          <p:spPr>
            <a:xfrm>
              <a:off x="1965905" y="3919526"/>
              <a:ext cx="11560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PubK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Straight Arrow Connector 27"/>
            <p:cNvCxnSpPr>
              <a:cxnSpLocks noChangeShapeType="1"/>
            </p:cNvCxnSpPr>
            <p:nvPr/>
          </p:nvCxnSpPr>
          <p:spPr bwMode="auto">
            <a:xfrm>
              <a:off x="2888375" y="3233726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5631575" y="2265351"/>
            <a:ext cx="2254250" cy="2111078"/>
            <a:chOff x="5631575" y="2265351"/>
            <a:chExt cx="2254250" cy="2111078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93575" y="2265351"/>
              <a:ext cx="6969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</a:rPr>
                <a:t>Bob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361825" y="2765414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Dec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5631575" y="3222614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844053" y="2772685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322425" y="2752047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6606300" y="3859201"/>
              <a:ext cx="3381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5" name="TextBox 19"/>
            <p:cNvSpPr txBox="1"/>
            <p:nvPr/>
          </p:nvSpPr>
          <p:spPr>
            <a:xfrm>
              <a:off x="6221451" y="3914764"/>
              <a:ext cx="11496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PrivK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7155575" y="3233726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1155" y="2911899"/>
            <a:ext cx="8952845" cy="2959250"/>
            <a:chOff x="191155" y="2911899"/>
            <a:chExt cx="8952845" cy="2959250"/>
          </a:xfrm>
        </p:grpSpPr>
        <p:sp>
          <p:nvSpPr>
            <p:cNvPr id="6" name="Rectangle 4"/>
            <p:cNvSpPr/>
            <p:nvPr/>
          </p:nvSpPr>
          <p:spPr bwMode="auto">
            <a:xfrm>
              <a:off x="7315200" y="3356549"/>
              <a:ext cx="1066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" name="Rectangle 5"/>
            <p:cNvSpPr/>
            <p:nvPr/>
          </p:nvSpPr>
          <p:spPr bwMode="auto">
            <a:xfrm>
              <a:off x="304800" y="3356549"/>
              <a:ext cx="9906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7543800" y="30003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91155" y="2919075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Alice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浏览器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" name="Rectangle 14"/>
            <p:cNvSpPr/>
            <p:nvPr/>
          </p:nvSpPr>
          <p:spPr bwMode="auto">
            <a:xfrm>
              <a:off x="8382000" y="4423349"/>
              <a:ext cx="7620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kumimoji="0" lang="en-US" sz="1600" b="0" i="0" u="none" strike="noStrike" cap="none" normalizeH="0" baseline="-2500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" name="Rectangle 3"/>
            <p:cNvSpPr/>
            <p:nvPr/>
          </p:nvSpPr>
          <p:spPr bwMode="auto">
            <a:xfrm>
              <a:off x="2971800" y="3356549"/>
              <a:ext cx="15240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2997122" y="2911899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Bob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服务器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46433" y="448043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3288253" y="449954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认证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证书体系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Alice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如何获取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的公钥</a:t>
            </a:r>
            <a:r>
              <a:rPr lang="en-GB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ub</a:t>
            </a:r>
            <a:r>
              <a:rPr lang="en-GB" altLang="zh-CN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altLang="zh-CN" baseline="-25000" dirty="0" err="1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endParaRPr lang="en-US" altLang="zh-CN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如何防止第三者伪造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35"/>
          <p:cNvGrpSpPr/>
          <p:nvPr/>
        </p:nvGrpSpPr>
        <p:grpSpPr>
          <a:xfrm>
            <a:off x="4609587" y="3579667"/>
            <a:ext cx="2705613" cy="369332"/>
            <a:chOff x="4262351" y="3204443"/>
            <a:chExt cx="2769191" cy="3693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62351" y="3204443"/>
              <a:ext cx="27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</a:t>
              </a:r>
              <a:r>
                <a:rPr lang="en-US" altLang="zh-CN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ub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K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and proof “I am Bob”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7472156" y="4103559"/>
            <a:ext cx="78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check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proof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15" name="Group 36"/>
          <p:cNvGrpSpPr/>
          <p:nvPr/>
        </p:nvGrpSpPr>
        <p:grpSpPr>
          <a:xfrm>
            <a:off x="4530984" y="4804349"/>
            <a:ext cx="2819400" cy="1427750"/>
            <a:chOff x="4302384" y="4429125"/>
            <a:chExt cx="2819400" cy="1427750"/>
          </a:xfrm>
        </p:grpSpPr>
        <p:cxnSp>
          <p:nvCxnSpPr>
            <p:cNvPr id="16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21"/>
            <p:cNvSpPr txBox="1"/>
            <p:nvPr/>
          </p:nvSpPr>
          <p:spPr>
            <a:xfrm>
              <a:off x="4505662" y="4429125"/>
              <a:ext cx="236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issue Cert with 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lang="en-US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r>
                <a:rPr lang="en-US" baseline="-25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: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4762947" y="4875800"/>
              <a:ext cx="1752600" cy="981075"/>
              <a:chOff x="4762947" y="4682645"/>
              <a:chExt cx="1752600" cy="9810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762947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24"/>
              <p:cNvSpPr txBox="1"/>
              <p:nvPr/>
            </p:nvSpPr>
            <p:spPr>
              <a:xfrm>
                <a:off x="5046231" y="4758845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37"/>
          <p:cNvGrpSpPr/>
          <p:nvPr/>
        </p:nvGrpSpPr>
        <p:grpSpPr>
          <a:xfrm>
            <a:off x="1295400" y="5135148"/>
            <a:ext cx="1783830" cy="1057275"/>
            <a:chOff x="1066800" y="4759924"/>
            <a:chExt cx="1783830" cy="1057275"/>
          </a:xfrm>
        </p:grpSpPr>
        <p:cxnSp>
          <p:nvCxnSpPr>
            <p:cNvPr id="22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" name="Group 28"/>
            <p:cNvGrpSpPr/>
            <p:nvPr/>
          </p:nvGrpSpPr>
          <p:grpSpPr>
            <a:xfrm>
              <a:off x="1098030" y="4836124"/>
              <a:ext cx="1752600" cy="981075"/>
              <a:chOff x="5257800" y="4327644"/>
              <a:chExt cx="1752600" cy="981075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5257800" y="4327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30"/>
              <p:cNvSpPr txBox="1"/>
              <p:nvPr/>
            </p:nvSpPr>
            <p:spPr>
              <a:xfrm>
                <a:off x="5562600" y="4425360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24" name="Straight Arrow Connector 32"/>
            <p:cNvCxnSpPr/>
            <p:nvPr/>
          </p:nvCxnSpPr>
          <p:spPr bwMode="auto">
            <a:xfrm rot="10800000">
              <a:off x="1066800" y="4759924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7"/>
          <p:cNvSpPr txBox="1"/>
          <p:nvPr/>
        </p:nvSpPr>
        <p:spPr>
          <a:xfrm>
            <a:off x="2930558" y="342530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choose</a:t>
            </a:r>
            <a:endParaRPr lang="en-US" sz="2000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   (</a:t>
            </a:r>
            <a:r>
              <a:rPr lang="en-US" altLang="zh-CN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Priv</a:t>
            </a:r>
            <a:r>
              <a:rPr lang="en-US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K,PubK</a:t>
            </a:r>
            <a:r>
              <a:rPr lang="en-US" dirty="0" smtClean="0">
                <a:latin typeface="Calibri" panose="020F0502020204030204" pitchFamily="34" charset="0"/>
                <a:ea typeface="楷体" panose="02010609060101010101" pitchFamily="49" charset="-122"/>
              </a:rPr>
              <a:t>) </a:t>
            </a:r>
            <a:endParaRPr lang="en-US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399738" y="516326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verify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Cert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HTTP/HTTPS</a:t>
            </a:r>
            <a:r>
              <a:rPr lang="zh-CN" altLang="en-US" dirty="0">
                <a:sym typeface="+mn-ea"/>
              </a:rPr>
              <a:t>协议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Online Judge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SSL/TLS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 bwMode="auto">
          <a:xfrm>
            <a:off x="685800" y="209594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2960" y="1730189"/>
            <a:ext cx="103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browser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028401" y="1714949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server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8153400" y="2781749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Priv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Calibri" panose="020F0502020204030204" pitchFamily="34" charset="0"/>
              </a:rPr>
              <a:t>K</a:t>
            </a:r>
            <a:endParaRPr kumimoji="0" lang="en-US" sz="2000" b="0" i="0" u="none" strike="noStrike" cap="none" normalizeH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1828800" y="2034989"/>
            <a:ext cx="5181600" cy="400110"/>
            <a:chOff x="1828800" y="1615440"/>
            <a:chExt cx="5181600" cy="400110"/>
          </a:xfrm>
        </p:grpSpPr>
        <p:cxnSp>
          <p:nvCxnSpPr>
            <p:cNvPr id="11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3657600" y="1615440"/>
              <a:ext cx="1354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client-hello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1828800" y="2655364"/>
            <a:ext cx="5181600" cy="400110"/>
            <a:chOff x="1828800" y="2235815"/>
            <a:chExt cx="5181600" cy="400110"/>
          </a:xfrm>
        </p:grpSpPr>
        <p:cxnSp>
          <p:nvCxnSpPr>
            <p:cNvPr id="14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3"/>
            <p:cNvSpPr txBox="1"/>
            <p:nvPr/>
          </p:nvSpPr>
          <p:spPr>
            <a:xfrm>
              <a:off x="2639208" y="2235815"/>
              <a:ext cx="3747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server-hello   +   server-cert (</a:t>
              </a:r>
              <a:r>
                <a:rPr lang="en-US" sz="1800" dirty="0" err="1" smtClean="0">
                  <a:latin typeface="Calibri" panose="020F0502020204030204" pitchFamily="34" charset="0"/>
                </a:rPr>
                <a:t>PubK</a:t>
              </a:r>
              <a:r>
                <a:rPr lang="en-US" sz="2000" dirty="0" smtClean="0">
                  <a:latin typeface="Calibri" panose="020F0502020204030204" pitchFamily="34" charset="0"/>
                </a:rPr>
                <a:t>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1828800" y="3463084"/>
            <a:ext cx="5181600" cy="1295400"/>
            <a:chOff x="1828800" y="3043535"/>
            <a:chExt cx="5181600" cy="1295400"/>
          </a:xfrm>
        </p:grpSpPr>
        <p:sp>
          <p:nvSpPr>
            <p:cNvPr id="17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3295426" y="3043535"/>
              <a:ext cx="1570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key exchange</a:t>
              </a:r>
              <a:endParaRPr lang="en-US" sz="2000" dirty="0" smtClean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4"/>
          <p:cNvSpPr/>
          <p:nvPr/>
        </p:nvSpPr>
        <p:spPr bwMode="auto">
          <a:xfrm>
            <a:off x="7010400" y="207353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1828800" y="4915349"/>
            <a:ext cx="5181600" cy="400110"/>
            <a:chOff x="1828800" y="4495800"/>
            <a:chExt cx="5181600" cy="400110"/>
          </a:xfrm>
        </p:grpSpPr>
        <p:cxnSp>
          <p:nvCxnSpPr>
            <p:cNvPr id="21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5"/>
            <p:cNvSpPr txBox="1"/>
            <p:nvPr/>
          </p:nvSpPr>
          <p:spPr>
            <a:xfrm>
              <a:off x="3581400" y="44958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Finished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Rectangle 26"/>
          <p:cNvSpPr/>
          <p:nvPr/>
        </p:nvSpPr>
        <p:spPr bwMode="auto">
          <a:xfrm>
            <a:off x="8153400" y="2248349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685799" y="3687219"/>
            <a:ext cx="6844553" cy="983397"/>
            <a:chOff x="685800" y="3267670"/>
            <a:chExt cx="6842062" cy="983397"/>
          </a:xfrm>
        </p:grpSpPr>
        <p:cxnSp>
          <p:nvCxnSpPr>
            <p:cNvPr id="25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19"/>
            <p:cNvSpPr txBox="1"/>
            <p:nvPr/>
          </p:nvSpPr>
          <p:spPr>
            <a:xfrm>
              <a:off x="2546427" y="3724870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 client-key-exchange:   </a:t>
              </a:r>
              <a:r>
                <a:rPr lang="en-US" dirty="0" err="1" smtClean="0">
                  <a:latin typeface="Calibri" panose="020F0502020204030204" pitchFamily="34" charset="0"/>
                </a:rPr>
                <a:t>Enc</a:t>
              </a:r>
              <a:r>
                <a:rPr lang="en-US" dirty="0" smtClean="0">
                  <a:latin typeface="Calibri" panose="020F0502020204030204" pitchFamily="34" charset="0"/>
                </a:rPr>
                <a:t>(</a:t>
              </a:r>
              <a:r>
                <a:rPr lang="en-US" dirty="0" err="1" smtClean="0">
                  <a:latin typeface="Calibri" panose="020F0502020204030204" pitchFamily="34" charset="0"/>
                </a:rPr>
                <a:t>PubK</a:t>
              </a:r>
              <a:r>
                <a:rPr lang="en-US" dirty="0" smtClean="0">
                  <a:latin typeface="Calibri" panose="020F0502020204030204" pitchFamily="34" charset="0"/>
                </a:rPr>
                <a:t>, k)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rand. 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1828800" y="5596684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492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HTTP data encrypted with Key k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445260"/>
            <a:ext cx="8814435" cy="5034915"/>
          </a:xfrm>
        </p:spPr>
        <p:txBody>
          <a:bodyPr/>
          <a:p>
            <a:pPr marL="0" indent="0">
              <a:buNone/>
            </a:pPr>
            <a:r>
              <a:rPr lang="zh-CN" altLang="en-US"/>
              <a:t># generate private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genpkey -algorithm RSA -pkeyopt rsa_keygen_bits:2048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</a:t>
            </a:r>
            <a:r>
              <a:rPr lang="en-US" altLang="zh-CN"/>
              <a:t>cnlab</a:t>
            </a:r>
            <a:r>
              <a:rPr lang="zh-CN" altLang="en-US"/>
              <a:t>.</a:t>
            </a:r>
            <a:r>
              <a:rPr lang="en-US" altLang="zh-CN"/>
              <a:t>pri</a:t>
            </a:r>
            <a:r>
              <a:rPr lang="zh-CN" altLang="en-US"/>
              <a:t>key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generate self-signed certificate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req -new -key cnlab.prikey -out cnlab.csr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x509 -req -days 36500 -in cnlab.csr -signkey cnlab.prikey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cnlab.cert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openssl x509 -in cnlab.cert -text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86305"/>
            <a:ext cx="5440045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使用公钥</a:t>
            </a:r>
            <a:r>
              <a:rPr lang="en-US" altLang="zh-CN"/>
              <a:t>/</a:t>
            </a:r>
            <a:r>
              <a:rPr lang="zh-CN" altLang="en-US"/>
              <a:t>私钥进行加</a:t>
            </a:r>
            <a:r>
              <a:rPr lang="en-US" altLang="zh-CN"/>
              <a:t>/</a:t>
            </a:r>
            <a:r>
              <a:rPr lang="zh-CN" altLang="en-US"/>
              <a:t>解密数据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10" y="1445260"/>
            <a:ext cx="8685530" cy="503491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# extract pubkey from certificate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x509 -pubkey -noout -in cnlab.cert &gt; cnlab.pubkey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or from prikey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 -in cnlab.prikey -pubout &gt; new-cnlab.pubkey</a:t>
            </a:r>
            <a:endParaRPr lang="zh-CN" altLang="en-US" sz="2000"/>
          </a:p>
          <a:p>
            <a:pPr marL="0" indent="0" algn="l">
              <a:buNone/>
            </a:pP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encrypt secret.txt (data less than 200 bytes)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-encrypt -inkey cnlab.pubkey -pubin -in secret.txt -out secret.enc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decrypt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-decrypt -inkey cnlab.prikey -in secret.enc -out new_secret.txt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diff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md5sum secret.txt new_secret.txt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  <a:endParaRPr lang="en-US" altLang="zh-CN" dirty="0"/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Connectionless)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  <a:endParaRPr lang="zh-CN" altLang="en-US" dirty="0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Passive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Active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connect()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listen()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accept()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  <a:endParaRPr lang="en-US" sz="1600" dirty="0"/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  <a:endParaRPr lang="en-US" sz="1600" dirty="0"/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/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domain,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type,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anose="02070309020205020404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SOCK_DGRAM </a:t>
            </a:r>
            <a:r>
              <a:rPr lang="en-US" altLang="zh-CN" dirty="0">
                <a:cs typeface="Courier New" panose="02070309020205020404" pitchFamily="49" charset="0"/>
              </a:rPr>
              <a:t>UDP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anose="02070309020205020404" pitchFamily="49" charset="0"/>
              </a:rPr>
              <a:t>Protocol: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: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bind(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			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需要绑定的地址和端口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7295" y="4536164"/>
            <a:ext cx="8971383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INADDR_ANY;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*)&amp;server,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(server));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listen(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可以理解为待处理请求的最大数目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accept(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用于存储对端网络地址的数据结构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指定</a:t>
            </a:r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cs typeface="Courier New" panose="02070309020205020404" pitchFamily="49" charset="0"/>
              </a:rPr>
              <a:t>大小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zh-CN" altLang="en-US" sz="2000" dirty="0">
                <a:cs typeface="Courier New" panose="02070309020205020404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 			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0800"/>
            <a:ext cx="8058150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World Wide Web/Web/WWW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1989</a:t>
            </a:r>
            <a:r>
              <a:rPr lang="zh-CN" altLang="en-US" dirty="0"/>
              <a:t>年由</a:t>
            </a:r>
            <a:r>
              <a:rPr lang="en-US" altLang="zh-CN" dirty="0"/>
              <a:t>CERN</a:t>
            </a:r>
            <a:r>
              <a:rPr lang="zh-CN" altLang="en-US" dirty="0"/>
              <a:t>的</a:t>
            </a:r>
            <a:r>
              <a:rPr dirty="0"/>
              <a:t>Tim Berners-Lee</a:t>
            </a:r>
            <a:r>
              <a:rPr lang="zh-CN" altLang="en-US" dirty="0"/>
              <a:t>发明（</a:t>
            </a:r>
            <a:r>
              <a:rPr lang="en-US" altLang="zh-CN" dirty="0"/>
              <a:t>2016</a:t>
            </a:r>
            <a:r>
              <a:rPr lang="zh-CN" altLang="en-US" dirty="0"/>
              <a:t>年图灵奖）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一个由许多互相链接的超文本组成的资源系统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每个资源由一个全局唯一的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“统一资源标识符”（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标识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http://www.baidu.com/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超文本传输协议（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Hypertext Transfer Protocol, 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传输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GET /index.html HTTP/1.0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2648"/>
          <a:stretch>
            <a:fillRect/>
          </a:stretch>
        </p:blipFill>
        <p:spPr>
          <a:xfrm>
            <a:off x="1094740" y="4722495"/>
            <a:ext cx="6783705" cy="18376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57200" y="4766609"/>
            <a:ext cx="8173616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("10.0.0.1");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0465"/>
            <a:ext cx="8463915" cy="5299710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八、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init SSL Library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OpenSSL_add_all_algorithms();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SSL_load_error_strings();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const SSL_METHOD *method = TLS_server_method();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 *ctx = SSL_CTX_new(method);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load certificate and private key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SSL_CTX_use_certificate_file(ctx, "./keys/cnlab.cert", SSL_FILETYPE_PEM);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SSL_CTX_use_PrivateKey_file(ctx, "./keys/cnlab.prikey", SSL_FILETYPE_PEM);</a:t>
            </a: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八、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sock = socket(</a:t>
            </a:r>
            <a:r>
              <a:rPr lang="en-US" altLang="zh-CN" sz="2000"/>
              <a:t>AF</a:t>
            </a:r>
            <a:r>
              <a:rPr lang="zh-CN" altLang="en-US" sz="2000"/>
              <a:t>_INET, SOCK_STREAM, 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struct sockaddr_in addr;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addr.sin_family = AF_INET;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addr.sin_addr.s_addr = INADDR_ANY;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addr.sin_port = htons(443);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bind(sock, (struct sockaddr*)&amp;addr, sizeof(addr));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listen(sock, 10);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csock = accept(sock, (struct sockaddr*)&amp;caddr, &amp;len);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 *ssl = SSL_new(ctx);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SSL_set_fd(ssl, csock);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handle_https_request(ssl);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需支持的状态码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 OK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对于443端口接收的请求，如果程序所在文件夹存在所请求的文件，返回该状态码，以及所请求的文件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301 Moved Permanently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对于80端口接收的请求，返回该状态码，在应答中使用</a:t>
                      </a:r>
                      <a:r>
                        <a:rPr lang="en-US" altLang="zh-CN"/>
                        <a:t>Location</a:t>
                      </a:r>
                      <a:r>
                        <a:rPr lang="zh-CN" altLang="en-US"/>
                        <a:t>字段表达相应的https URL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 Partial Content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端口接收的请求，如果所请求的为部分内容（请求中有</a:t>
                      </a:r>
                      <a:r>
                        <a:rPr lang="en-US" altLang="zh-CN"/>
                        <a:t>Range</a:t>
                      </a:r>
                      <a:r>
                        <a:rPr lang="zh-CN" altLang="en-US"/>
                        <a:t>字段），返回该状态码，以及相应的部分内容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404 Not Found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</a:t>
                      </a:r>
                      <a:r>
                        <a:rPr lang="zh-CN" altLang="en-US" sz="1800">
                          <a:sym typeface="+mn-ea"/>
                        </a:rPr>
                        <a:t>程序所在</a:t>
                      </a:r>
                      <a:r>
                        <a:rPr lang="zh-CN" altLang="en-US" sz="1800">
                          <a:sym typeface="+mn-ea"/>
                        </a:rPr>
                        <a:t>文件夹没有</a:t>
                      </a:r>
                      <a:r>
                        <a:rPr lang="zh-CN" altLang="en-US"/>
                        <a:t>所请求的文件，返回该状态码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代码提交到</a:t>
            </a:r>
            <a:r>
              <a:rPr lang="en-US" altLang="zh-CN"/>
              <a:t>OJ</a:t>
            </a:r>
            <a:r>
              <a:rPr lang="zh-CN" altLang="en-US"/>
              <a:t>网站，命名格式</a:t>
            </a:r>
            <a:endParaRPr lang="zh-CN" altLang="en-US"/>
          </a:p>
          <a:p>
            <a:pPr lvl="1"/>
            <a:r>
              <a:rPr lang="zh-CN" altLang="en-US"/>
              <a:t>提交文件：</a:t>
            </a:r>
            <a:r>
              <a:rPr lang="en-US" altLang="zh-CN"/>
              <a:t>03-socket.zip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解压后文件夹名称为</a:t>
            </a:r>
            <a:r>
              <a:rPr lang="en-US" altLang="zh-CN">
                <a:sym typeface="+mn-ea"/>
              </a:rPr>
              <a:t>03-socket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文件夹内只包含编译程序所需的</a:t>
            </a:r>
            <a:r>
              <a:rPr lang="en-US" altLang="zh-CN"/>
              <a:t>C</a:t>
            </a:r>
            <a:r>
              <a:rPr lang="zh-CN" altLang="en-US"/>
              <a:t>文件、头文件和</a:t>
            </a:r>
            <a:r>
              <a:rPr lang="en-US" altLang="zh-CN"/>
              <a:t>Makefile</a:t>
            </a:r>
            <a:endParaRPr lang="zh-CN" altLang="en-US"/>
          </a:p>
          <a:p>
            <a:pPr lvl="1"/>
            <a:r>
              <a:rPr lang="zh-CN"/>
              <a:t>该程序假设当前目录有一个</a:t>
            </a:r>
            <a:r>
              <a:rPr lang="en-US" altLang="zh-CN"/>
              <a:t>keys</a:t>
            </a:r>
            <a:r>
              <a:rPr lang="zh-CN" altLang="en-US"/>
              <a:t>文件夹，里面包含</a:t>
            </a:r>
            <a:r>
              <a:rPr lang="en-US" altLang="zh-CN"/>
              <a:t>cnlab.prikey</a:t>
            </a:r>
            <a:r>
              <a:rPr lang="zh-CN" altLang="en-US"/>
              <a:t>和</a:t>
            </a:r>
            <a:r>
              <a:rPr lang="en-US" altLang="zh-CN"/>
              <a:t>cnlab.cert</a:t>
            </a:r>
            <a:r>
              <a:rPr lang="zh-CN" altLang="en-US"/>
              <a:t>，编译时</a:t>
            </a:r>
            <a:r>
              <a:rPr lang="zh-CN" altLang="en-US">
                <a:sym typeface="+mn-ea"/>
              </a:rPr>
              <a:t>只依赖-lssl -lcrypto -lpthread这三个动态库</a:t>
            </a:r>
            <a:endParaRPr lang="en-US" altLang="zh-CN"/>
          </a:p>
          <a:p>
            <a:pPr lvl="1"/>
            <a:r>
              <a:rPr lang="zh-CN" altLang="en-US"/>
              <a:t>截止时间：下周三（晚于该时间视为补交）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报告提交到课程网站</a:t>
            </a:r>
            <a:endParaRPr lang="zh-CN" altLang="en-US"/>
          </a:p>
          <a:p>
            <a:pPr lvl="1"/>
            <a:r>
              <a:rPr lang="zh-CN" altLang="en-US"/>
              <a:t>报告命名格式：</a:t>
            </a:r>
            <a:r>
              <a:rPr lang="en-US" altLang="zh-CN"/>
              <a:t>03-Socket</a:t>
            </a:r>
            <a:r>
              <a:rPr lang="zh-CN" altLang="en-US"/>
              <a:t>编程实验报告</a:t>
            </a:r>
            <a:r>
              <a:rPr lang="en-US" altLang="zh-CN"/>
              <a:t>.(docx/pdf)</a:t>
            </a:r>
            <a:endParaRPr lang="en-US" altLang="zh-CN"/>
          </a:p>
          <a:p>
            <a:pPr lvl="1"/>
            <a:r>
              <a:rPr lang="zh-CN" altLang="en-US"/>
              <a:t>截止时间：下周四（晚于该时间只能邮件补交）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				# </a:t>
            </a:r>
            <a:r>
              <a:rPr lang="zh-CN" altLang="en-US" dirty="0"/>
              <a:t>目录下有一个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https-server-example.c	# C</a:t>
            </a:r>
            <a:r>
              <a:rPr lang="zh-CN" altLang="en-US" dirty="0"/>
              <a:t>语言的</a:t>
            </a:r>
            <a:r>
              <a:rPr lang="en-US" altLang="zh-CN" dirty="0"/>
              <a:t>HTTPS</a:t>
            </a:r>
            <a:r>
              <a:rPr lang="zh-CN" altLang="en-US" dirty="0"/>
              <a:t>服务器例子</a:t>
            </a:r>
            <a:endParaRPr lang="zh-CN" altLang="en-US" dirty="0"/>
          </a:p>
          <a:p>
            <a:r>
              <a:rPr lang="en-US" altLang="zh-CN" dirty="0"/>
              <a:t>index.html			# HTML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/>
              <a:t>keys				# </a:t>
            </a:r>
            <a:r>
              <a:rPr lang="zh-CN" altLang="en-US" dirty="0"/>
              <a:t>私钥和证书文件</a:t>
            </a:r>
            <a:endParaRPr lang="zh-CN" altLang="en-US" dirty="0"/>
          </a:p>
          <a:p>
            <a:r>
              <a:rPr lang="en-US" altLang="zh-CN" dirty="0"/>
              <a:t>Makefile			# </a:t>
            </a:r>
            <a:r>
              <a:rPr lang="zh-CN" altLang="en-US" dirty="0">
                <a:sym typeface="+mn-ea"/>
              </a:rPr>
              <a:t>不能修改</a:t>
            </a:r>
            <a:r>
              <a:rPr lang="zh-CN" altLang="en-US" dirty="0"/>
              <a:t>该文件</a:t>
            </a:r>
            <a:endParaRPr lang="zh-CN" altLang="en-US" dirty="0"/>
          </a:p>
          <a:p>
            <a:r>
              <a:rPr lang="en-US" altLang="zh-CN" dirty="0"/>
              <a:t>test				# </a:t>
            </a:r>
            <a:r>
              <a:rPr lang="zh-CN" altLang="en-US" dirty="0"/>
              <a:t>测试程序</a:t>
            </a:r>
            <a:endParaRPr lang="en-US" altLang="zh-CN" dirty="0"/>
          </a:p>
          <a:p>
            <a:r>
              <a:rPr lang="en-US" altLang="zh-CN" dirty="0"/>
              <a:t>topo.py			# Mininet</a:t>
            </a:r>
            <a:r>
              <a:rPr lang="zh-CN" altLang="en-US" dirty="0"/>
              <a:t>拓扑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1. HTTP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</a:rPr>
              <a:t>1.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2.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... ...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n.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n.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</a:t>
            </a:r>
            <a:r>
              <a:rPr lang="en-US" dirty="0">
                <a:sym typeface="+mn-ea"/>
              </a:rPr>
              <a:t>nline Judge(OJ)</a:t>
            </a:r>
            <a:r>
              <a:rPr lang="zh-CN" altLang="en-US" dirty="0">
                <a:sym typeface="+mn-ea"/>
              </a:rPr>
              <a:t>平台使用说明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基本操作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网站进入方法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浏览器输入</a:t>
            </a:r>
            <a:r>
              <a:rPr lang="en-US" altLang="zh-CN" sz="2000" dirty="0"/>
              <a:t>http://157.0.19.2:10225</a:t>
            </a:r>
            <a:r>
              <a:rPr lang="zh-CN" altLang="en-US" sz="2000" dirty="0"/>
              <a:t>（暂无域名，</a:t>
            </a:r>
            <a:r>
              <a:rPr lang="zh-CN" altLang="en-US" sz="2000" b="1" dirty="0"/>
              <a:t>暂不支持</a:t>
            </a:r>
            <a:r>
              <a:rPr lang="en-US" altLang="zh-CN" sz="2000" b="1" dirty="0"/>
              <a:t>https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若访问失败则考虑是浏览器自动采用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协议，此时采用</a:t>
            </a:r>
            <a:r>
              <a:rPr lang="en-US" altLang="zh-CN" sz="2000" dirty="0"/>
              <a:t>http</a:t>
            </a:r>
            <a:r>
              <a:rPr lang="zh-CN" altLang="en-US" sz="2000" dirty="0"/>
              <a:t>访问即可，登录后界面如下页图所示：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470910"/>
            <a:ext cx="573214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初始用户名：学号；初始密码：</a:t>
            </a:r>
            <a:r>
              <a:rPr lang="en-US" altLang="zh-CN" dirty="0" err="1"/>
              <a:t>ucas</a:t>
            </a:r>
            <a:endParaRPr lang="en-US" altLang="zh-CN" dirty="0"/>
          </a:p>
          <a:p>
            <a:r>
              <a:rPr lang="zh-CN" altLang="en-US" dirty="0"/>
              <a:t>为安全考虑，登录后请尽快修改密码，修改方式如下图所示</a:t>
            </a:r>
            <a:endParaRPr lang="en-US" altLang="zh-CN" dirty="0"/>
          </a:p>
          <a:p>
            <a:r>
              <a:rPr lang="zh-CN" altLang="en-US" dirty="0"/>
              <a:t>如果忘记密码可以联系</a:t>
            </a:r>
            <a:r>
              <a:rPr lang="en-US" altLang="zh-CN" dirty="0"/>
              <a:t>OJ</a:t>
            </a:r>
            <a:r>
              <a:rPr lang="zh-CN" altLang="en-US" dirty="0"/>
              <a:t>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224" y="4152857"/>
            <a:ext cx="7248088" cy="170726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r>
              <a:rPr lang="en-US" altLang="zh-CN" dirty="0"/>
              <a:t> - </a:t>
            </a:r>
            <a:r>
              <a:rPr lang="zh-CN" altLang="en-US" dirty="0"/>
              <a:t>选择实验类型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点击主页即可选择不同的实验进行提交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48" y="3073410"/>
            <a:ext cx="8100880" cy="196820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每次提交作业前请</a:t>
            </a:r>
            <a:r>
              <a:rPr lang="zh-CN" altLang="en-US" b="1" dirty="0"/>
              <a:t>务必</a:t>
            </a:r>
            <a:r>
              <a:rPr lang="zh-CN" altLang="en-US" dirty="0"/>
              <a:t>仔细阅读</a:t>
            </a:r>
            <a:r>
              <a:rPr lang="zh-CN" altLang="en-US" b="1" dirty="0"/>
              <a:t>左侧实验说明</a:t>
            </a:r>
            <a:endParaRPr lang="en-US" altLang="zh-CN" b="1" dirty="0"/>
          </a:p>
          <a:p>
            <a:r>
              <a:rPr lang="zh-CN" altLang="en-US" dirty="0"/>
              <a:t>暂时</a:t>
            </a:r>
            <a:r>
              <a:rPr lang="zh-CN" altLang="en-US" b="1" dirty="0"/>
              <a:t>只支持</a:t>
            </a:r>
            <a:r>
              <a:rPr lang="en-US" altLang="zh-CN" b="1" dirty="0"/>
              <a:t>zip</a:t>
            </a:r>
            <a:r>
              <a:rPr lang="zh-CN" altLang="en-US" dirty="0"/>
              <a:t>格式的文件，请勿多层嵌套</a:t>
            </a:r>
            <a:r>
              <a:rPr lang="en-US" altLang="zh-CN" dirty="0"/>
              <a:t>zip</a:t>
            </a:r>
            <a:endParaRPr lang="en-US" altLang="zh-CN" dirty="0"/>
          </a:p>
          <a:p>
            <a:pPr lvl="1"/>
            <a:r>
              <a:rPr lang="zh-CN" altLang="en-US" dirty="0"/>
              <a:t>打包内容包括：所有</a:t>
            </a:r>
            <a:r>
              <a:rPr lang="en-US" altLang="zh-CN" dirty="0"/>
              <a:t>C</a:t>
            </a:r>
            <a:r>
              <a:rPr lang="zh-CN" altLang="en-US" dirty="0"/>
              <a:t>文件，头文件（</a:t>
            </a:r>
            <a:r>
              <a:rPr lang="en-US" altLang="zh-CN" dirty="0"/>
              <a:t>include</a:t>
            </a:r>
            <a:r>
              <a:rPr lang="zh-CN" altLang="en-US" dirty="0"/>
              <a:t>文件夹，如果有），</a:t>
            </a:r>
            <a:r>
              <a:rPr lang="en-US" altLang="zh-CN" b="1" dirty="0">
                <a:solidFill>
                  <a:srgbClr val="FF0000"/>
                </a:solidFill>
              </a:rPr>
              <a:t>Makefile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64" y="3700577"/>
            <a:ext cx="8149675" cy="211161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收到作业后，</a:t>
            </a:r>
            <a:r>
              <a:rPr lang="zh-CN" altLang="en-US" dirty="0">
                <a:sym typeface="+mn-ea"/>
              </a:rPr>
              <a:t>判题程序在特定文件夹解压</a:t>
            </a:r>
            <a:r>
              <a:rPr lang="en-US" altLang="zh-CN" dirty="0">
                <a:sym typeface="+mn-ea"/>
              </a:rPr>
              <a:t>zip</a:t>
            </a:r>
            <a:r>
              <a:rPr lang="zh-CN" altLang="en-US" dirty="0">
                <a:sym typeface="+mn-ea"/>
              </a:rPr>
              <a:t>文件，递归遍历寻找Makefile文件，其所在目录为工作目录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提交作业后会自动进行跳转到判题界面，显示正在判题中，此时说明文件已经成功提交至服务器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如果没有自动跳转，可能为网络问题，也可能上传文件过大导致（每次都会有文件大小限制），请</a:t>
            </a:r>
            <a:r>
              <a:rPr lang="zh-CN" altLang="en-US" b="1" dirty="0"/>
              <a:t>耐心等待</a:t>
            </a:r>
            <a:r>
              <a:rPr lang="zh-CN" altLang="en-US" dirty="0"/>
              <a:t>或者</a:t>
            </a:r>
            <a:r>
              <a:rPr lang="zh-CN" altLang="en-US" b="1" dirty="0"/>
              <a:t>刷新后再次尝试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提交作业后显示正在判题中，可以自动刷新出判题结果，若长时间没有变更状态，可以尝试刷新页面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判题结果有三种，原因说明如下：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执行错误</a:t>
            </a:r>
            <a:r>
              <a:rPr lang="zh-CN" altLang="en-US" dirty="0"/>
              <a:t>：文件中没有</a:t>
            </a:r>
            <a:r>
              <a:rPr lang="en-US" altLang="zh-CN" dirty="0" err="1"/>
              <a:t>Makefile</a:t>
            </a:r>
            <a:r>
              <a:rPr lang="zh-CN" altLang="en-US" dirty="0"/>
              <a:t>；文件格式错误；编译失败等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解答错误</a:t>
            </a:r>
            <a:r>
              <a:rPr lang="zh-CN" altLang="en-US" dirty="0"/>
              <a:t>：顺利编译但是未能完全解答正确，未通过的在右侧说明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008000"/>
                </a:highlight>
              </a:rPr>
              <a:t>通过</a:t>
            </a:r>
            <a:r>
              <a:rPr lang="zh-CN" altLang="en-US" dirty="0"/>
              <a:t>：        顺利完成测试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4950"/>
            <a:ext cx="7886700" cy="3475355"/>
          </a:xfrm>
        </p:spPr>
        <p:txBody>
          <a:bodyPr/>
          <a:lstStyle/>
          <a:p>
            <a:r>
              <a:rPr lang="zh-CN" altLang="en-US" dirty="0"/>
              <a:t>个别实验运行时间较长，建议在本地运行通过之后再提交，如果和本地运行结果有差异请联系</a:t>
            </a:r>
            <a:r>
              <a:rPr lang="zh-CN" altLang="en-US" dirty="0">
                <a:sym typeface="+mn-ea"/>
              </a:rPr>
              <a:t>助教（</a:t>
            </a:r>
            <a:r>
              <a:rPr lang="en-US" altLang="zh-CN" dirty="0">
                <a:sym typeface="+mn-ea"/>
              </a:rPr>
              <a:t>@</a:t>
            </a:r>
            <a:r>
              <a:rPr lang="zh-CN" altLang="en-US" dirty="0">
                <a:sym typeface="+mn-ea"/>
              </a:rPr>
              <a:t>杨景彬）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b="1" dirty="0"/>
              <a:t>系统只保留最后一次提交的作业（</a:t>
            </a:r>
            <a:r>
              <a:rPr lang="zh-CN" altLang="en-US" b="1" u="sng" dirty="0"/>
              <a:t>不论通过与否</a:t>
            </a:r>
            <a:r>
              <a:rPr lang="zh-CN" altLang="en-US" b="1" dirty="0"/>
              <a:t>）和其对应的运行结果，最后一次提交的结果在对应实验的“状态”页面显示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zh-CN" altLang="en-US" dirty="0"/>
              <a:t>有任何问题可以联系助教（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85" y="2494941"/>
            <a:ext cx="4651651" cy="3023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 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750012" y="341356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516828" y="3046852"/>
            <a:ext cx="181581" cy="1147763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210586" y="248710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010186" y="183782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空格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46936" y="1837821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回车换行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19786" y="2191833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694273" y="2191833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543836" y="2191833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01314" y="4363059"/>
            <a:ext cx="5169966" cy="205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 /index.html HTTP/1.1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Host: www.baidu.com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Accept-Language: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-us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Accept-Encoding: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gzip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deflate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User-Agent: Mozilla/4.0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(compatible; MSIE 5.5)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6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/>
              <a:t>(Method)</a:t>
            </a:r>
            <a:endParaRPr lang="en-US" altLang="zh-CN" dirty="0"/>
          </a:p>
          <a:p>
            <a:pPr lvl="2"/>
            <a:r>
              <a:rPr lang="en-US" altLang="zh-CN" dirty="0"/>
              <a:t>GET: </a:t>
            </a:r>
            <a:r>
              <a:rPr lang="zh-CN" altLang="en-US" dirty="0"/>
              <a:t>返回</a:t>
            </a:r>
            <a:r>
              <a:rPr lang="en-US" altLang="zh-CN" dirty="0"/>
              <a:t>URI</a:t>
            </a:r>
            <a:r>
              <a:rPr lang="zh-CN" altLang="en-US" dirty="0"/>
              <a:t>对应的内容</a:t>
            </a:r>
            <a:endParaRPr lang="en-US" altLang="zh-CN" dirty="0"/>
          </a:p>
          <a:p>
            <a:pPr lvl="2"/>
            <a:r>
              <a:rPr lang="en-US" altLang="zh-CN" dirty="0"/>
              <a:t>POST: </a:t>
            </a:r>
            <a:r>
              <a:rPr lang="zh-CN" altLang="en-US" dirty="0"/>
              <a:t>向服务器发送数据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GB" altLang="zh-CN" dirty="0"/>
              <a:t> OPTIONS</a:t>
            </a:r>
            <a:r>
              <a:rPr lang="zh-CN" altLang="en-US" dirty="0"/>
              <a:t>、 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URL)</a:t>
            </a:r>
            <a:endParaRPr lang="en-US" altLang="zh-CN" dirty="0"/>
          </a:p>
          <a:p>
            <a:pPr lvl="2"/>
            <a:r>
              <a:rPr lang="en-US" altLang="zh-CN" dirty="0"/>
              <a:t>e.g. /index.html</a:t>
            </a:r>
            <a:endParaRPr lang="en-US" altLang="zh-CN" dirty="0"/>
          </a:p>
          <a:p>
            <a:pPr lvl="2"/>
            <a:r>
              <a:rPr lang="zh-CN" altLang="en-US" dirty="0"/>
              <a:t>也可以写绝对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HTTP/0.9  HTTP/1.0  HTTP/1.1  HTTP/2.0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请求头部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变长、可读的字符串</a:t>
            </a:r>
            <a:endParaRPr lang="en-US" altLang="zh-CN" dirty="0"/>
          </a:p>
          <a:p>
            <a:pPr lvl="1"/>
            <a:r>
              <a:rPr lang="zh-CN" altLang="en-US" dirty="0"/>
              <a:t>包括（不限于）：</a:t>
            </a:r>
            <a:endParaRPr lang="en-US" altLang="zh-CN" dirty="0"/>
          </a:p>
          <a:p>
            <a:pPr lvl="2"/>
            <a:r>
              <a:rPr lang="zh-CN" altLang="en-US" dirty="0"/>
              <a:t>主机 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认证</a:t>
            </a:r>
            <a:r>
              <a:rPr lang="en-US" altLang="zh-CN" dirty="0"/>
              <a:t> (Authorization)</a:t>
            </a:r>
            <a:endParaRPr lang="en-US" altLang="zh-CN" dirty="0"/>
          </a:p>
          <a:p>
            <a:pPr lvl="2"/>
            <a:r>
              <a:rPr lang="zh-CN" altLang="en-US" dirty="0"/>
              <a:t>可接受文档类型、编码类型</a:t>
            </a:r>
            <a:endParaRPr lang="en-US" altLang="zh-CN" dirty="0"/>
          </a:p>
          <a:p>
            <a:pPr lvl="2"/>
            <a:r>
              <a:rPr lang="zh-CN" altLang="en-US" dirty="0"/>
              <a:t>缓存 </a:t>
            </a:r>
            <a:r>
              <a:rPr lang="en-US" altLang="zh-CN" dirty="0"/>
              <a:t>(Cache-Control)</a:t>
            </a:r>
            <a:endParaRPr lang="en-US" altLang="zh-CN" dirty="0"/>
          </a:p>
          <a:p>
            <a:pPr lvl="2"/>
            <a:r>
              <a:rPr lang="zh-CN" altLang="en-US" dirty="0"/>
              <a:t>提交者 </a:t>
            </a:r>
            <a:r>
              <a:rPr lang="en-US" altLang="zh-CN" dirty="0"/>
              <a:t>(</a:t>
            </a:r>
            <a:r>
              <a:rPr lang="en-US" altLang="zh-CN" dirty="0" err="1"/>
              <a:t>Referer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用户代理 </a:t>
            </a:r>
            <a:r>
              <a:rPr lang="en-US" altLang="zh-CN" dirty="0"/>
              <a:t>(User-Agent)</a:t>
            </a:r>
            <a:endParaRPr lang="en-US" altLang="zh-CN" dirty="0"/>
          </a:p>
          <a:p>
            <a:pPr lvl="2"/>
            <a:r>
              <a:rPr lang="zh-CN" altLang="en-US" dirty="0"/>
              <a:t>连接管理 </a:t>
            </a:r>
            <a:r>
              <a:rPr lang="en-US" altLang="zh-CN" dirty="0"/>
              <a:t>(Connection)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应答 </a:t>
            </a:r>
            <a:r>
              <a:rPr lang="en-US" altLang="zh-CN" dirty="0"/>
              <a:t>(Response)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6388" y="281017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应答头部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956051" y="2451399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514976" y="198149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状态行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56051" y="4029374"/>
            <a:ext cx="4572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Wed, 12 Oct 2016 12:26:03 GMT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1297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Body…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08810"/>
            <a:ext cx="458343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6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6341" y="1450786"/>
          <a:ext cx="83407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  <a:gridCol w="1021715"/>
                <a:gridCol w="3396615"/>
                <a:gridCol w="2974975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状态码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示例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1XX</a:t>
                      </a:r>
                      <a:endParaRPr kumimoji="0" lang="en-GB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信息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接收到请求，继续处理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100 Continue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2XX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操作成功地收到和接受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200 OK</a:t>
                      </a:r>
                      <a:r>
                        <a:rPr lang="en-US" altLang="en-GB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;   206 Partial Content</a:t>
                      </a:r>
                      <a:endParaRPr lang="en-US" altLang="en-GB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重定向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为了完成请求，必须采取进一步措施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301 Moved Permanently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客户端错误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请求的语法有错误或不能完全被满足。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404 Not Found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5XX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服务端错误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服务器无法完成明显有效的请求。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500 Internal Server Error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d1da8b-26f9-4abc-bf2f-9b37a7847d88}"/>
</p:tagLst>
</file>

<file path=ppt/tags/tag2.xml><?xml version="1.0" encoding="utf-8"?>
<p:tagLst xmlns:p="http://schemas.openxmlformats.org/presentationml/2006/main">
  <p:tag name="KSO_WM_UNIT_PLACING_PICTURE_USER_VIEWPORT" val="{&quot;height&quot;:2280,&quot;width&quot;:18345}"/>
</p:tagLst>
</file>

<file path=ppt/tags/tag3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ags/tag4.xml><?xml version="1.0" encoding="utf-8"?>
<p:tagLst xmlns:p="http://schemas.openxmlformats.org/presentationml/2006/main">
  <p:tag name="KSO_WPP_MARK_KEY" val="1525d71d-e3a6-4e3d-ab44-f34a1448349f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9051</Words>
  <Application>WPS 演示</Application>
  <PresentationFormat>全屏显示(4:3)</PresentationFormat>
  <Paragraphs>829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Tahoma</vt:lpstr>
      <vt:lpstr>楷体</vt:lpstr>
      <vt:lpstr>Courier New</vt:lpstr>
      <vt:lpstr>MS PGothic</vt:lpstr>
      <vt:lpstr>Arial Unicode MS</vt:lpstr>
      <vt:lpstr>Times</vt:lpstr>
      <vt:lpstr>Calibri</vt:lpstr>
      <vt:lpstr>Pixel</vt:lpstr>
      <vt:lpstr>自定义设计方案</vt:lpstr>
      <vt:lpstr>Socket应用编程实验</vt:lpstr>
      <vt:lpstr>提纲</vt:lpstr>
      <vt:lpstr>互联网 ≈ Web</vt:lpstr>
      <vt:lpstr>HTTP协议</vt:lpstr>
      <vt:lpstr>HTTP请求 (Request)</vt:lpstr>
      <vt:lpstr>HTTP请求行</vt:lpstr>
      <vt:lpstr>HTTP请求头部</vt:lpstr>
      <vt:lpstr>HTTP应答 (Response)</vt:lpstr>
      <vt:lpstr>HTTP状态码</vt:lpstr>
      <vt:lpstr>如何标识应答结束?</vt:lpstr>
      <vt:lpstr>HTTP分块传输</vt:lpstr>
      <vt:lpstr>提升HTTP性能</vt:lpstr>
      <vt:lpstr>HTTP持久连接（HTTP/1.0）</vt:lpstr>
      <vt:lpstr>HTTP管道 (pipelining)（HTTP/1.1）</vt:lpstr>
      <vt:lpstr>HTTP多路复用（HTTP/2.0）</vt:lpstr>
      <vt:lpstr>HTTP over QUIC（HTTP/3.0）</vt:lpstr>
      <vt:lpstr>HTTPS</vt:lpstr>
      <vt:lpstr>非对称加密</vt:lpstr>
      <vt:lpstr>公钥认证 (证书体系)</vt:lpstr>
      <vt:lpstr>SSL/TLS概览</vt:lpstr>
      <vt:lpstr>生成自签名证书</vt:lpstr>
      <vt:lpstr>查看证书</vt:lpstr>
      <vt:lpstr>使用公钥/私钥进行加/解密数据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八、Socket使用SSL/TLS通信</vt:lpstr>
      <vt:lpstr>八、Socket使用SSL/TLS通信（续）</vt:lpstr>
      <vt:lpstr>HTTP服务器实验</vt:lpstr>
      <vt:lpstr>实验流程</vt:lpstr>
      <vt:lpstr>提交作业</vt:lpstr>
      <vt:lpstr>附件文件列表</vt:lpstr>
      <vt:lpstr>Online Judge(OJ)平台使用说明</vt:lpstr>
      <vt:lpstr>网站进入方法</vt:lpstr>
      <vt:lpstr>注意事项</vt:lpstr>
      <vt:lpstr>提交代码 - 选择实验类型</vt:lpstr>
      <vt:lpstr>提交代码前</vt:lpstr>
      <vt:lpstr>提交代码时</vt:lpstr>
      <vt:lpstr>提交代码后</vt:lpstr>
      <vt:lpstr>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1408</cp:revision>
  <dcterms:created xsi:type="dcterms:W3CDTF">2017-02-15T05:09:00Z</dcterms:created>
  <dcterms:modified xsi:type="dcterms:W3CDTF">2023-09-20T23:35:43Z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2929A7B1F4564EAE843E9E1F17A20296</vt:lpwstr>
  </property>
  <property fmtid="{D5CDD505-2E9C-101B-9397-08002B2CF9AE}" pid="3" name="KSOProductBuildVer">
    <vt:lpwstr>2052-12.1.0.15374</vt:lpwstr>
  </property>
</Properties>
</file>