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56" r:id="rId3"/>
    <p:sldId id="397" r:id="rId4"/>
    <p:sldId id="346" r:id="rId5"/>
    <p:sldId id="393" r:id="rId6"/>
    <p:sldId id="357" r:id="rId7"/>
    <p:sldId id="429" r:id="rId8"/>
    <p:sldId id="431" r:id="rId9"/>
    <p:sldId id="356" r:id="rId10"/>
    <p:sldId id="361" r:id="rId11"/>
    <p:sldId id="375" r:id="rId12"/>
    <p:sldId id="394" r:id="rId13"/>
    <p:sldId id="376" r:id="rId14"/>
    <p:sldId id="377" r:id="rId15"/>
    <p:sldId id="378" r:id="rId16"/>
    <p:sldId id="380" r:id="rId17"/>
    <p:sldId id="385" r:id="rId18"/>
    <p:sldId id="379" r:id="rId19"/>
    <p:sldId id="381" r:id="rId20"/>
    <p:sldId id="386" r:id="rId21"/>
    <p:sldId id="369" r:id="rId22"/>
    <p:sldId id="370" r:id="rId23"/>
    <p:sldId id="389" r:id="rId24"/>
    <p:sldId id="371" r:id="rId25"/>
    <p:sldId id="372" r:id="rId26"/>
    <p:sldId id="396" r:id="rId27"/>
    <p:sldId id="258" r:id="rId28"/>
    <p:sldId id="264" r:id="rId29"/>
    <p:sldId id="265" r:id="rId30"/>
    <p:sldId id="400" r:id="rId31"/>
    <p:sldId id="401" r:id="rId32"/>
    <p:sldId id="404" r:id="rId33"/>
    <p:sldId id="403" r:id="rId34"/>
    <p:sldId id="402" r:id="rId35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429"/>
            <p14:sldId id="431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86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4"/>
            <p14:sldId id="40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75" d="100"/>
          <a:sy n="75" d="100"/>
        </p:scale>
        <p:origin x="14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986F-090A-4277-B51E-8D26E9BD515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73F7-C974-4303-B05D-3BA02241E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问题之前就被提出来，目的是解决高延迟问题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MaxP</a:t>
            </a:r>
            <a:r>
              <a:rPr lang="zh-CN" altLang="en-US" dirty="0"/>
              <a:t>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横坐标为时间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73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、多打一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、队列小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、传输中丢包重传效率低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、业务性能取决于最慢的流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999605" y="45085"/>
            <a:ext cx="21443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08E68A2-AD48-4974-B9F0-FEADD0E590E4}" type="datetime1">
              <a:rPr lang="zh-CN" altLang="en-US" smtClean="0"/>
              <a:t>2023/10/12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GIF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eue.acm.org/detail.cfm?id=220933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268760"/>
                <a:ext cx="7975600" cy="5211061"/>
              </a:xfrm>
              <a:blipFill rotWithShape="1">
                <a:blip r:embed="rId3"/>
                <a:stretch>
                  <a:fillRect t="-1" b="-7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74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=1.5∗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08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6852856" y="1820142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Appenzeller2004]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 rotWithShape="1">
                <a:blip r:embed="rId2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/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/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 panose="020F0502020204030204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1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3</a:t>
            </a: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Worker 4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Aggregator</a:t>
            </a: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 panose="020F0502020204030204"/>
                  <a:ea typeface="Arial" panose="020B0604020202020204" pitchFamily="34" charset="0"/>
                  <a:cs typeface="Arial" panose="020B0604020202020204"/>
                </a:rPr>
                <a:t>= 200 ms</a:t>
              </a: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17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[Phanishayee2008]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uFillTx/>
                <a:latin typeface="Calibri" panose="020F0502020204030204" pitchFamily="34" charset="0"/>
                <a:ea typeface="黑体" panose="02010609060101010101" pitchFamily="49" charset="-122"/>
                <a:cs typeface="Arial" panose="020B0604020202020204"/>
              </a:rPr>
              <a:t>等</a:t>
            </a:r>
            <a:endParaRPr lang="zh-CN" altLang="en-US" sz="2000" b="1" dirty="0">
              <a:solidFill>
                <a:prstClr val="black"/>
              </a:solidFill>
              <a:uFillTx/>
              <a:latin typeface="Calibri" panose="020F0502020204030204" pitchFamily="34" charset="0"/>
              <a:ea typeface="黑体" panose="02010609060101010101" pitchFamily="49" charset="-122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</a:p>
                  </a:txBody>
                  <a:tcPr>
                    <a:solidFill>
                      <a:srgbClr val="9A5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!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 dirty="0"/>
              <a:t> TCP </a:t>
            </a:r>
            <a:r>
              <a:rPr lang="en-GB" altLang="zh-CN" kern="0" dirty="0" err="1"/>
              <a:t>Incast</a:t>
            </a:r>
            <a:r>
              <a:rPr lang="zh-CN" altLang="en-US" kern="0" dirty="0"/>
              <a:t>造成传输下降的主要原因</a:t>
            </a:r>
            <a:endParaRPr lang="en-GB" altLang="zh-CN" kern="0" dirty="0"/>
          </a:p>
          <a:p>
            <a:pPr lvl="1"/>
            <a:r>
              <a:rPr lang="zh-CN" altLang="en-US" kern="0" dirty="0"/>
              <a:t>设备队列过小，难以容忍高并发数据包</a:t>
            </a:r>
            <a:endParaRPr lang="en-US" altLang="zh-CN" kern="0" dirty="0"/>
          </a:p>
          <a:p>
            <a:pPr lvl="1"/>
            <a:r>
              <a:rPr lang="zh-CN" altLang="en-US" kern="0" dirty="0"/>
              <a:t>粗粒度、低效率的</a:t>
            </a:r>
            <a:r>
              <a:rPr lang="en-GB" altLang="zh-CN" kern="0" dirty="0"/>
              <a:t>TCP</a:t>
            </a:r>
            <a:r>
              <a:rPr lang="zh-CN" altLang="en-US" kern="0" dirty="0"/>
              <a:t>丢包恢复机制 </a:t>
            </a:r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是指数据包在队列中存留时间过长引起的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 descr="bufferbloat-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45" y="4132580"/>
            <a:ext cx="345948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BufferBloat</a:t>
            </a:r>
            <a:r>
              <a:rPr lang="zh-CN" altLang="en-US" dirty="0"/>
              <a:t>问题本质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573"/>
          <a:stretch>
            <a:fillRect/>
          </a:stretch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695388" y="579437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单位时间内的数据包发送量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2862" y="4155362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吞吐率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2861" y="273978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延迟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20848" y="1895995"/>
            <a:ext cx="1569660" cy="3145207"/>
            <a:chOff x="1520848" y="1895995"/>
            <a:chExt cx="1569660" cy="3145207"/>
          </a:xfrm>
        </p:grpSpPr>
        <p:grpSp>
          <p:nvGrpSpPr>
            <p:cNvPr id="6" name="组合 5"/>
            <p:cNvGrpSpPr/>
            <p:nvPr/>
          </p:nvGrpSpPr>
          <p:grpSpPr>
            <a:xfrm>
              <a:off x="2225934" y="2670141"/>
              <a:ext cx="159488" cy="2371061"/>
              <a:chOff x="2647507" y="4253023"/>
              <a:chExt cx="159488" cy="237106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1520848" y="18959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资源利用不足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54191" y="2300809"/>
            <a:ext cx="1107996" cy="2740393"/>
            <a:chOff x="2354191" y="2300809"/>
            <a:chExt cx="1107996" cy="2740393"/>
          </a:xfrm>
        </p:grpSpPr>
        <p:grpSp>
          <p:nvGrpSpPr>
            <p:cNvPr id="12" name="组合 11"/>
            <p:cNvGrpSpPr/>
            <p:nvPr/>
          </p:nvGrpSpPr>
          <p:grpSpPr>
            <a:xfrm>
              <a:off x="2828445" y="2670141"/>
              <a:ext cx="159488" cy="2371061"/>
              <a:chOff x="2647507" y="4253023"/>
              <a:chExt cx="159488" cy="2371061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2354191" y="230080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最优情况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13563" y="1956341"/>
            <a:ext cx="1107996" cy="3084861"/>
            <a:chOff x="6013563" y="1956341"/>
            <a:chExt cx="1107996" cy="3084861"/>
          </a:xfrm>
        </p:grpSpPr>
        <p:grpSp>
          <p:nvGrpSpPr>
            <p:cNvPr id="9" name="组合 8"/>
            <p:cNvGrpSpPr/>
            <p:nvPr/>
          </p:nvGrpSpPr>
          <p:grpSpPr>
            <a:xfrm>
              <a:off x="6503766" y="2670141"/>
              <a:ext cx="159488" cy="2371061"/>
              <a:chOff x="2647507" y="4253023"/>
              <a:chExt cx="159488" cy="237106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647507" y="6422065"/>
                <a:ext cx="159488" cy="2020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 flipV="1">
                <a:off x="2711302" y="4253023"/>
                <a:ext cx="0" cy="214777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6013563" y="1956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当前情况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4744085"/>
          </a:xfrm>
        </p:spPr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在成本允许的前提下，队列设置的越大越好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1800" dirty="0"/>
              <a:t>以丢包为拥塞控制信号；</a:t>
            </a:r>
            <a:r>
              <a:rPr lang="en-US" altLang="zh-CN" sz="1800" dirty="0"/>
              <a:t>2</a:t>
            </a:r>
            <a:r>
              <a:rPr lang="zh-CN" altLang="en-US" sz="1800" dirty="0"/>
              <a:t>、只要没丢包，就会试图增加窗口大小，增加吞吐率；</a:t>
            </a:r>
            <a:r>
              <a:rPr lang="en-US" altLang="zh-CN" sz="1800" dirty="0"/>
              <a:t>3</a:t>
            </a:r>
            <a:r>
              <a:rPr lang="zh-CN" altLang="en-US" sz="1800" dirty="0"/>
              <a:t>、当增大到</a:t>
            </a:r>
            <a:r>
              <a:rPr lang="en-US" altLang="zh-CN" sz="1800" dirty="0"/>
              <a:t>BDP</a:t>
            </a:r>
            <a:r>
              <a:rPr lang="zh-CN" altLang="en-US" sz="1800" dirty="0"/>
              <a:t>以后，窗口再增大，不会增加吞吐率，只会增加延迟</a:t>
            </a:r>
            <a:endParaRPr lang="en-US" altLang="zh-CN" sz="1800" dirty="0"/>
          </a:p>
          <a:p>
            <a:r>
              <a:rPr lang="zh-CN" altLang="en-US" dirty="0"/>
              <a:t>队列管理机制</a:t>
            </a:r>
          </a:p>
          <a:p>
            <a:pPr lvl="1"/>
            <a:r>
              <a:rPr lang="zh-CN" altLang="en-US" dirty="0">
                <a:sym typeface="+mn-ea"/>
              </a:rPr>
              <a:t>当</a:t>
            </a:r>
            <a:r>
              <a:rPr lang="en-US" altLang="zh-CN" dirty="0"/>
              <a:t>Tail Drop</a:t>
            </a:r>
            <a:r>
              <a:rPr lang="zh-CN" altLang="en-US" dirty="0">
                <a:sym typeface="+mn-ea"/>
              </a:rPr>
              <a:t>开始丢包时，网络已经很拥塞了，延迟非常大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/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/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今天这网真差，总是跳</a:t>
            </a:r>
            <a:r>
              <a:rPr lang="en-US" altLang="zh-CN" dirty="0">
                <a:solidFill>
                  <a:schemeClr val="tx1"/>
                </a:solidFill>
              </a:rPr>
              <a:t>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对话气泡: 椭圆形 4"/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视频都不卡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/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 panose="05000000000000000000"/>
              </a:rPr>
              <a:t> (1 - </a:t>
            </a:r>
            <a:r>
              <a:rPr lang="en-US" altLang="zh-CN" sz="2000" dirty="0" err="1">
                <a:sym typeface="Wingdings" panose="05000000000000000000"/>
              </a:rPr>
              <a:t>W</a:t>
            </a:r>
            <a:r>
              <a:rPr lang="en-US" altLang="zh-CN" sz="2000" baseline="-25000" dirty="0" err="1">
                <a:sym typeface="Wingdings" panose="05000000000000000000"/>
              </a:rPr>
              <a:t>q</a:t>
            </a:r>
            <a:r>
              <a:rPr lang="en-US" altLang="zh-CN" sz="2000" dirty="0">
                <a:sym typeface="Wingdings" panose="05000000000000000000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 panose="05000000000000000000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</a:p>
        </p:txBody>
      </p:sp>
      <p:grpSp>
        <p:nvGrpSpPr>
          <p:cNvPr id="26" name="Group 29"/>
          <p:cNvGrpSpPr/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/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/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/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/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/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/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/>
          <p:cNvSpPr txBox="1"/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/>
          <p:cNvCxnSpPr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26</a:t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/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72001" y="2869182"/>
            <a:ext cx="4114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</a:t>
            </a:r>
            <a:r>
              <a:rPr lang="en-US" altLang="zh-CN" sz="2000" dirty="0"/>
              <a:t>(cwnd)</a:t>
            </a:r>
            <a:r>
              <a:rPr lang="zh-CN" altLang="en-US" sz="2000" dirty="0"/>
              <a:t>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</a:t>
            </a:r>
            <a:r>
              <a:rPr lang="en-US" altLang="zh-CN" sz="2000" dirty="0"/>
              <a:t>(</a:t>
            </a:r>
            <a:r>
              <a:rPr lang="en-US" altLang="zh-CN" sz="2000" dirty="0" err="1"/>
              <a:t>qlen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rtt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吞吐率和上述三个指标的影响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>
            <a:fillRect/>
          </a:stretch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4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命令对链路进行带宽、延迟设置，对端口队列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6785" y="4697187"/>
            <a:ext cx="82296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r1# </a:t>
            </a:r>
            <a:r>
              <a:rPr lang="en-US" altLang="zh-CN" sz="1600" dirty="0" err="1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tc</a:t>
            </a:r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 </a:t>
            </a:r>
            <a:r>
              <a:rPr lang="en-US" altLang="zh-CN" sz="1600" dirty="0" err="1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qdisc</a:t>
            </a:r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 add dev r1-eth1 parent 5:1 handle 6: </a:t>
            </a:r>
            <a:r>
              <a:rPr lang="en-US" altLang="zh-CN" sz="1600" dirty="0" err="1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codel</a:t>
            </a:r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 limit 1000</a:t>
            </a:r>
            <a:endParaRPr lang="zh-CN" altLang="en-US" sz="1600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r1# </a:t>
            </a:r>
            <a:r>
              <a:rPr lang="en-US" altLang="zh-CN" sz="1600" dirty="0" err="1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tc</a:t>
            </a:r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 </a:t>
            </a:r>
            <a:r>
              <a:rPr lang="zh-CN" altLang="en-US" sz="1600" dirty="0">
                <a:latin typeface="Courier New" panose="02070309020205020404" charset="0"/>
                <a:cs typeface="Courier New" panose="02070309020205020404" charset="0"/>
              </a:rPr>
              <a:t>class change dev r1-eth1 parent 5:0 classid 5:1 </a:t>
            </a:r>
            <a:r>
              <a:rPr lang="en-US" altLang="zh-CN" sz="1600" dirty="0">
                <a:latin typeface="Courier New" panose="02070309020205020404" charset="0"/>
                <a:cs typeface="Courier New" panose="02070309020205020404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Courier New" panose="02070309020205020404" charset="0"/>
                <a:cs typeface="Courier New" panose="02070309020205020404" charset="0"/>
              </a:rPr>
              <a:t>htb rate </a:t>
            </a:r>
            <a:r>
              <a:rPr lang="en-US" altLang="zh-CN" sz="1600" dirty="0">
                <a:latin typeface="Courier New" panose="02070309020205020404" charset="0"/>
                <a:ea typeface="DejaVu Sans Mono" panose="020B0609030804020204" pitchFamily="49" charset="0"/>
                <a:cs typeface="Courier New" panose="02070309020205020404" charset="0"/>
              </a:rPr>
              <a:t>10</a:t>
            </a:r>
            <a:r>
              <a:rPr lang="zh-CN" altLang="en-US" sz="1600" dirty="0">
                <a:latin typeface="Courier New" panose="02070309020205020404" charset="0"/>
                <a:cs typeface="Courier New" panose="02070309020205020404" charset="0"/>
              </a:rPr>
              <a:t>Mbit burst 15k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数据包队列</a:t>
            </a:r>
            <a:endParaRPr lang="en-US" altLang="zh-CN" dirty="0"/>
          </a:p>
          <a:p>
            <a:pPr lvl="1"/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/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/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/>
            <a:r>
              <a:rPr lang="zh-CN" altLang="en-US" dirty="0"/>
              <a:t>数据包队列管理机制</a:t>
            </a:r>
            <a:endParaRPr lang="en-US" altLang="zh-CN" dirty="0"/>
          </a:p>
          <a:p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SS (Socket Statistics)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sz="2800" dirty="0"/>
              <a:t>Linux SS</a:t>
            </a:r>
          </a:p>
          <a:p>
            <a:pPr lvl="1"/>
            <a:r>
              <a:rPr lang="zh-CN" altLang="en-US" dirty="0"/>
              <a:t>输出连接套接字的相应统计信息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数据格式</a:t>
            </a:r>
            <a:endParaRPr lang="en-US" altLang="zh-CN" sz="2800" dirty="0"/>
          </a:p>
          <a:p>
            <a:pPr lvl="1"/>
            <a:r>
              <a:rPr lang="zh-CN" altLang="en-US" dirty="0"/>
              <a:t>时间，拥塞控制算法，</a:t>
            </a:r>
            <a:r>
              <a:rPr lang="zh-CN" altLang="en-US" dirty="0">
                <a:solidFill>
                  <a:srgbClr val="FF0000"/>
                </a:solidFill>
              </a:rPr>
              <a:t>指标：值，指标：值， 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</a:p>
          <a:p>
            <a:pPr lvl="1"/>
            <a:r>
              <a:rPr lang="zh-CN" altLang="en-US" dirty="0"/>
              <a:t>这里我们只使用时间和</a:t>
            </a:r>
            <a:r>
              <a:rPr lang="en-US" altLang="zh-CN" dirty="0"/>
              <a:t>cwnd</a:t>
            </a:r>
            <a:r>
              <a:rPr lang="zh-CN" altLang="en-US" dirty="0"/>
              <a:t>指标</a:t>
            </a:r>
            <a:endParaRPr lang="en-US" altLang="zh-CN" dirty="0"/>
          </a:p>
          <a:p>
            <a:pPr lvl="2"/>
            <a:r>
              <a:rPr lang="en-US" altLang="zh-CN" dirty="0"/>
              <a:t>Cwnd</a:t>
            </a:r>
            <a:r>
              <a:rPr lang="zh-CN" altLang="en-US" dirty="0"/>
              <a:t>：单位时间（</a:t>
            </a:r>
            <a:r>
              <a:rPr lang="en-US" altLang="zh-CN" dirty="0"/>
              <a:t> RTT </a:t>
            </a:r>
            <a:r>
              <a:rPr lang="zh-CN" altLang="en-US" dirty="0"/>
              <a:t>）内允许发送的数据包数目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RTT</a:t>
            </a:r>
            <a:r>
              <a:rPr lang="zh-CN" altLang="en-US" sz="2000" dirty="0"/>
              <a:t>输出结果不稳定</a:t>
            </a:r>
            <a:endParaRPr lang="en-US" altLang="zh-CN" sz="2000" dirty="0"/>
          </a:p>
          <a:p>
            <a:pPr lvl="1"/>
            <a:r>
              <a:rPr lang="zh-CN" altLang="en-US" sz="1800" dirty="0"/>
              <a:t>由于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程序实现没有很好的并行机制，相邻</a:t>
            </a:r>
            <a:r>
              <a:rPr lang="en-US" altLang="zh-CN" sz="1800" dirty="0"/>
              <a:t>ping</a:t>
            </a:r>
            <a:r>
              <a:rPr lang="zh-CN" altLang="en-US" sz="1800" dirty="0"/>
              <a:t>之间的间隔是变动的，低至百毫秒，高至数秒</a:t>
            </a:r>
            <a:endParaRPr lang="en-US" altLang="zh-CN" sz="1800" dirty="0"/>
          </a:p>
          <a:p>
            <a:pPr lvl="1"/>
            <a:r>
              <a:rPr lang="zh-CN" altLang="en-US" sz="1800" dirty="0"/>
              <a:t>偶然情况下，</a:t>
            </a:r>
            <a:r>
              <a:rPr lang="en-US" altLang="zh-CN" sz="1800" dirty="0"/>
              <a:t>Ping</a:t>
            </a:r>
            <a:r>
              <a:rPr lang="zh-CN" altLang="en-US" sz="1800" dirty="0"/>
              <a:t>程序结果输出的持续时间可能比设定时间短很多，建议多尝试几次</a:t>
            </a:r>
          </a:p>
          <a:p>
            <a:pPr lvl="0"/>
            <a:r>
              <a:rPr lang="zh-CN" altLang="en-US" sz="2400" dirty="0"/>
              <a:t>解决</a:t>
            </a:r>
            <a:r>
              <a:rPr lang="en-US" altLang="zh-CN" sz="2400" dirty="0" err="1"/>
              <a:t>Bufferbloat</a:t>
            </a:r>
            <a:r>
              <a:rPr lang="zh-CN" altLang="en-US" sz="2400" dirty="0"/>
              <a:t>问题实验画图</a:t>
            </a:r>
            <a:endParaRPr lang="en-US" altLang="zh-CN" sz="2400" dirty="0"/>
          </a:p>
          <a:p>
            <a:pPr lvl="1"/>
            <a:r>
              <a:rPr lang="zh-CN" altLang="en-US" sz="1800" dirty="0"/>
              <a:t>如果直接使用线性坐标画图，则</a:t>
            </a:r>
            <a:r>
              <a:rPr lang="en-US" altLang="zh-CN" sz="1800" dirty="0" err="1"/>
              <a:t>Codel</a:t>
            </a:r>
            <a:r>
              <a:rPr lang="zh-CN" altLang="en-US" sz="1800" dirty="0"/>
              <a:t>和</a:t>
            </a:r>
            <a:r>
              <a:rPr lang="en-US" altLang="zh-CN" sz="1800" dirty="0"/>
              <a:t>RED</a:t>
            </a:r>
            <a:r>
              <a:rPr lang="zh-CN" altLang="en-US" sz="1800" dirty="0"/>
              <a:t>的值几乎显示不出来</a:t>
            </a:r>
            <a:endParaRPr lang="en-US" altLang="zh-CN" sz="1800" dirty="0"/>
          </a:p>
          <a:p>
            <a:pPr lvl="1"/>
            <a:r>
              <a:rPr lang="zh-CN" altLang="en-US" sz="1800" dirty="0"/>
              <a:t>可以用复现图中的坐标截断方法，也可以将纵坐标设置为</a:t>
            </a:r>
            <a:r>
              <a:rPr lang="en-US" altLang="zh-CN" sz="1800" dirty="0"/>
              <a:t>log</a:t>
            </a:r>
            <a:r>
              <a:rPr lang="zh-CN" altLang="en-US" sz="1800" dirty="0"/>
              <a:t>坐标</a:t>
            </a:r>
          </a:p>
          <a:p>
            <a:pPr lvl="0"/>
            <a:endParaRPr lang="zh-CN" altLang="en-US" sz="2160" dirty="0"/>
          </a:p>
          <a:p>
            <a:pPr lvl="0"/>
            <a:r>
              <a:rPr lang="zh-CN" altLang="en-US" sz="2160" dirty="0">
                <a:solidFill>
                  <a:srgbClr val="FF0000"/>
                </a:solidFill>
              </a:rPr>
              <a:t>本次实验不需要在</a:t>
            </a:r>
            <a:r>
              <a:rPr lang="en-US" altLang="zh-CN" sz="2160" dirty="0">
                <a:solidFill>
                  <a:srgbClr val="FF0000"/>
                </a:solidFill>
              </a:rPr>
              <a:t>OJ</a:t>
            </a:r>
            <a:r>
              <a:rPr lang="zh-CN" altLang="en-US" sz="2160" dirty="0">
                <a:solidFill>
                  <a:srgbClr val="FF0000"/>
                </a:solidFill>
              </a:rPr>
              <a:t>平台上提交代码，只需要在</a:t>
            </a:r>
            <a:r>
              <a:rPr lang="en-US" altLang="zh-CN" sz="2160" dirty="0">
                <a:solidFill>
                  <a:srgbClr val="FF0000"/>
                </a:solidFill>
              </a:rPr>
              <a:t>SEP</a:t>
            </a:r>
            <a:r>
              <a:rPr lang="zh-CN" altLang="en-US" sz="2160" dirty="0">
                <a:solidFill>
                  <a:srgbClr val="FF0000"/>
                </a:solidFill>
              </a:rPr>
              <a:t>平台上提交报告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</a:p>
          <a:p>
            <a:pPr marL="446405" indent="-360680">
              <a:lnSpc>
                <a:spcPct val="13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[Li2019] Y. Li et al., HPCC: High precision congestion control. ACM SIGCOMM 2019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</a:p>
          <a:p>
            <a:pPr marL="446405" indent="-360680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/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/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/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/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095221" y="498032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79449" y="44477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175272" y="615952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34364" y="1381252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92" y="1966331"/>
            <a:ext cx="5400611" cy="23954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8" y="1902257"/>
            <a:ext cx="5487278" cy="2429763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541028" y="2988610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9" grpId="0"/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数据包队列如何工作？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35" y="1709420"/>
            <a:ext cx="5714365" cy="2235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90" y="4458335"/>
            <a:ext cx="5596255" cy="2148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2400935"/>
            <a:ext cx="1851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调度：先进先出</a:t>
            </a:r>
          </a:p>
          <a:p>
            <a:pPr algn="ctr"/>
            <a:r>
              <a:rPr lang="en-US" altLang="zh-CN"/>
              <a:t>(First In, First Out)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5808" y="5146040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管理：尾部丢弃</a:t>
            </a:r>
          </a:p>
          <a:p>
            <a:pPr algn="ctr"/>
            <a:r>
              <a:rPr lang="en-US" altLang="zh-CN"/>
              <a:t>(Tail Drop)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数据包队列如何工作？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ym typeface="+mn-ea"/>
              </a:rPr>
              <a:t>通常</a:t>
            </a:r>
            <a:r>
              <a:rPr lang="en-US" altLang="zh-CN" sz="2400" dirty="0">
                <a:sym typeface="+mn-ea"/>
              </a:rPr>
              <a:t>Tail Drop</a:t>
            </a:r>
            <a:r>
              <a:rPr lang="zh-CN" altLang="en-US" sz="2400" dirty="0">
                <a:sym typeface="+mn-ea"/>
              </a:rPr>
              <a:t>与</a:t>
            </a:r>
            <a:r>
              <a:rPr lang="en-US" altLang="zh-CN" sz="2400" dirty="0">
                <a:sym typeface="+mn-ea"/>
              </a:rPr>
              <a:t>FIFO</a:t>
            </a:r>
            <a:r>
              <a:rPr lang="zh-CN" altLang="en-US" sz="2400" dirty="0">
                <a:sym typeface="+mn-ea"/>
              </a:rPr>
              <a:t>组合使用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最简单的队列管理和调度机制：不需要设置任何参数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也是目前应用最广泛的：简单意味着可靠</a:t>
            </a:r>
            <a:endParaRPr lang="en-US" altLang="zh-CN" sz="2400" dirty="0"/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中间设备的功能尽可能简单，由端设备负责拥塞控制</a:t>
            </a:r>
          </a:p>
          <a:p>
            <a:pPr lvl="1"/>
            <a:endParaRPr lang="zh-CN" altLang="en-US" dirty="0"/>
          </a:p>
          <a:p>
            <a:r>
              <a:rPr lang="zh-CN" altLang="en-US" sz="2000" dirty="0"/>
              <a:t>其他队列调度机制：</a:t>
            </a:r>
          </a:p>
          <a:p>
            <a:pPr lvl="1"/>
            <a:r>
              <a:rPr lang="zh-CN" altLang="en-US" sz="1800" dirty="0"/>
              <a:t>公平队列，带权重的公平队列等</a:t>
            </a:r>
          </a:p>
          <a:p>
            <a:pPr lvl="0"/>
            <a:r>
              <a:rPr lang="zh-CN" altLang="en-US" sz="2000" dirty="0"/>
              <a:t>其他队列管理机制：</a:t>
            </a:r>
          </a:p>
          <a:p>
            <a:pPr lvl="1"/>
            <a:r>
              <a:rPr lang="en-US" altLang="zh-CN" sz="1800" dirty="0"/>
              <a:t>RED, WRED, CoDel, Choke, ......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200Mbps</a:t>
                </a:r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10 ~ 50ms (30ms)</a:t>
                </a:r>
              </a:p>
              <a:p>
                <a:pPr lvl="1"/>
                <a:r>
                  <a:rPr lang="zh-CN" altLang="en-US" dirty="0"/>
                  <a:t>家庭网关设备的数据包队列大小：</a:t>
                </a:r>
                <a:r>
                  <a:rPr lang="en-US" altLang="zh-CN" dirty="0"/>
                  <a:t>200Mbps * 30ms = 0.75MB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59</TotalTime>
  <Words>2241</Words>
  <Application>Microsoft Office PowerPoint</Application>
  <PresentationFormat>全屏显示(4:3)</PresentationFormat>
  <Paragraphs>353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等线</vt:lpstr>
      <vt:lpstr>黑体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数据包队列如何工作？</vt:lpstr>
      <vt:lpstr>数据包队列如何工作？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BufferBloat问题</vt:lpstr>
      <vt:lpstr>BufferBloat问题本质</vt:lpstr>
      <vt:lpstr>BufferBloat问题原因</vt:lpstr>
      <vt:lpstr>解决BufferBloat问题</vt:lpstr>
      <vt:lpstr>RED (Random Early Detection)</vt:lpstr>
      <vt:lpstr>RED操作</vt:lpstr>
      <vt:lpstr>RED主要问题</vt:lpstr>
      <vt:lpstr>CoDel (Controlled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SS (Socket Statistics)</vt:lpstr>
      <vt:lpstr>实验注意事项</vt:lpstr>
      <vt:lpstr>附件文件列表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leona fan</cp:lastModifiedBy>
  <cp:revision>2273</cp:revision>
  <dcterms:created xsi:type="dcterms:W3CDTF">2017-02-15T05:09:00Z</dcterms:created>
  <dcterms:modified xsi:type="dcterms:W3CDTF">2023-10-12T01:02:15Z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0113D2A5552B4219975C19AE7742ACA2</vt:lpwstr>
  </property>
  <property fmtid="{D5CDD505-2E9C-101B-9397-08002B2CF9AE}" pid="3" name="KSOProductBuildVer">
    <vt:lpwstr>2052-12.1.0.15712</vt:lpwstr>
  </property>
</Properties>
</file>