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70" r:id="rId4"/>
    <p:sldId id="288" r:id="rId5"/>
    <p:sldId id="306" r:id="rId6"/>
    <p:sldId id="302" r:id="rId7"/>
    <p:sldId id="304" r:id="rId8"/>
    <p:sldId id="30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3" r:id="rId21"/>
    <p:sldId id="301" r:id="rId22"/>
    <p:sldId id="300" r:id="rId23"/>
    <p:sldId id="307" r:id="rId24"/>
    <p:sldId id="308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49" d="100"/>
          <a:sy n="49" d="100"/>
        </p:scale>
        <p:origin x="5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65575" y="45156"/>
            <a:ext cx="217842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2023/11/2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2023/11/2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2023/11/2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2023/11/2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2023/11/2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2023/11/2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2023/11/2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2023/11/2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2023/11/2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2023/11/2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2023/11/2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  <a:t>2023/11/2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/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/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  <a:p>
            <a:pPr lvl="2"/>
            <a:r>
              <a:rPr lang="zh-CN" altLang="en-US" dirty="0"/>
              <a:t>网关地址还是目的主机地址？</a:t>
            </a:r>
            <a:endParaRPr lang="en-US" altLang="zh-CN" dirty="0"/>
          </a:p>
          <a:p>
            <a:pPr lvl="2"/>
            <a:r>
              <a:rPr lang="zh-CN" altLang="en-US" dirty="0"/>
              <a:t>当查询到的路由条目中</a:t>
            </a:r>
            <a:r>
              <a:rPr lang="en-US" altLang="zh-CN" dirty="0"/>
              <a:t>gw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时，说明数据包已到达目的主机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900" lvl="1" indent="0">
              <a:buNone/>
            </a:pP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/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32382"/>
              </p:ext>
            </p:extLst>
          </p:nvPr>
        </p:nvGraphicFramePr>
        <p:xfrm>
          <a:off x="662152" y="2566881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089759" y="1382213"/>
            <a:ext cx="6176627" cy="650401"/>
            <a:chOff x="2089759" y="1382213"/>
            <a:chExt cx="6176627" cy="650401"/>
          </a:xfrm>
        </p:grpSpPr>
        <p:sp>
          <p:nvSpPr>
            <p:cNvPr id="8" name="箭头: 右 7"/>
            <p:cNvSpPr/>
            <p:nvPr/>
          </p:nvSpPr>
          <p:spPr>
            <a:xfrm rot="19961033">
              <a:off x="3443211" y="1601690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89759" y="1382213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17207" y="1067423"/>
            <a:ext cx="3454792" cy="969289"/>
            <a:chOff x="2222938" y="3368899"/>
            <a:chExt cx="3454792" cy="969289"/>
          </a:xfrm>
        </p:grpSpPr>
        <p:sp>
          <p:nvSpPr>
            <p:cNvPr id="10" name="箭头: 右 9"/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83175" y="26904"/>
            <a:ext cx="3900170" cy="969289"/>
            <a:chOff x="3321837" y="4754217"/>
            <a:chExt cx="3900170" cy="969289"/>
          </a:xfrm>
        </p:grpSpPr>
        <p:sp>
          <p:nvSpPr>
            <p:cNvPr id="12" name="箭头: 右 11"/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04443" y="1788161"/>
            <a:ext cx="4773667" cy="437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随后的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本端口的数据包（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 Type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0, Code: 0, Rest of ICMP Header: 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750"/>
            <a:ext cx="853440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zh-CN" altLang="en-US" dirty="0"/>
              <a:t>路由表查找失败；</a:t>
            </a:r>
            <a:r>
              <a:rPr lang="en-US" altLang="zh-CN" dirty="0"/>
              <a:t>ARP</a:t>
            </a:r>
            <a:r>
              <a:rPr lang="zh-CN" altLang="en-US" dirty="0"/>
              <a:t>查询失败；</a:t>
            </a:r>
            <a:r>
              <a:rPr lang="en-US" altLang="zh-CN" dirty="0"/>
              <a:t> 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</a:t>
            </a:r>
            <a:endParaRPr lang="en-US" altLang="zh-CN" dirty="0"/>
          </a:p>
          <a:p>
            <a:pPr lvl="1"/>
            <a:r>
              <a:rPr lang="zh-CN" altLang="en-US" dirty="0"/>
              <a:t>路由器转发流程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975" y="1276680"/>
            <a:ext cx="8229600" cy="50348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device_internal.c		</a:t>
            </a:r>
            <a:r>
              <a:rPr lang="en-US" altLang="zh-CN" sz="2000" dirty="0">
                <a:sym typeface="+mn-ea"/>
              </a:rPr>
              <a:t># </a:t>
            </a:r>
            <a:r>
              <a:rPr lang="zh-CN" altLang="en-US" sz="2000" dirty="0">
                <a:sym typeface="+mn-ea"/>
              </a:rPr>
              <a:t>网口管理等内部实现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ip_base.c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前缀查找和发送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rtable.c</a:t>
            </a:r>
            <a:r>
              <a:rPr lang="en-US" altLang="zh-CN" sz="2000" dirty="0"/>
              <a:t>			# </a:t>
            </a:r>
            <a:r>
              <a:rPr lang="zh-CN" altLang="en-US" sz="2000" dirty="0"/>
              <a:t>路由表相关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从协议栈中读取路由条目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include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处理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数据包，包括转发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main.c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Makefile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router-reference	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router_topo.py	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scripts	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Linux</a:t>
            </a:r>
            <a:r>
              <a:rPr lang="zh-CN" altLang="en-US" sz="2000" dirty="0"/>
              <a:t>协议栈的相关功能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2948354" y="1518138"/>
            <a:ext cx="398584" cy="240323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2428728" y="2502901"/>
            <a:ext cx="1836420" cy="4337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err="1">
                <a:solidFill>
                  <a:schemeClr val="tx1"/>
                </a:solidFill>
              </a:rPr>
              <a:t>后续实验会用到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6C5123-436E-4F1B-BAC6-5C512BC485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CBB15A-3751-4B28-B370-A7506C763EDB}"/>
              </a:ext>
            </a:extLst>
          </p:cNvPr>
          <p:cNvSpPr/>
          <p:nvPr/>
        </p:nvSpPr>
        <p:spPr>
          <a:xfrm>
            <a:off x="62573" y="2926080"/>
            <a:ext cx="80989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H1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AE89AD-65DF-437B-B643-738B32CCD051}"/>
              </a:ext>
            </a:extLst>
          </p:cNvPr>
          <p:cNvCxnSpPr>
            <a:stCxn id="5" idx="6"/>
          </p:cNvCxnSpPr>
          <p:nvPr/>
        </p:nvCxnSpPr>
        <p:spPr>
          <a:xfrm flipV="1">
            <a:off x="872470" y="3278777"/>
            <a:ext cx="82296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75470ED-72CC-4217-8912-42A6F3CD2ABF}"/>
              </a:ext>
            </a:extLst>
          </p:cNvPr>
          <p:cNvSpPr/>
          <p:nvPr/>
        </p:nvSpPr>
        <p:spPr>
          <a:xfrm>
            <a:off x="1695430" y="2895600"/>
            <a:ext cx="80989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R1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DF686C-75C2-46B9-8080-CC0BB3DD5CE5}"/>
              </a:ext>
            </a:extLst>
          </p:cNvPr>
          <p:cNvCxnSpPr>
            <a:stCxn id="8" idx="6"/>
          </p:cNvCxnSpPr>
          <p:nvPr/>
        </p:nvCxnSpPr>
        <p:spPr>
          <a:xfrm flipV="1">
            <a:off x="2505327" y="3248297"/>
            <a:ext cx="82296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9D07CBD-E087-4E10-B3F9-D957CAC52F75}"/>
              </a:ext>
            </a:extLst>
          </p:cNvPr>
          <p:cNvSpPr/>
          <p:nvPr/>
        </p:nvSpPr>
        <p:spPr>
          <a:xfrm>
            <a:off x="3328287" y="2895600"/>
            <a:ext cx="80989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R2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CAF4F68-3555-410E-8A59-2B35C8A71CBC}"/>
              </a:ext>
            </a:extLst>
          </p:cNvPr>
          <p:cNvCxnSpPr>
            <a:stCxn id="10" idx="6"/>
          </p:cNvCxnSpPr>
          <p:nvPr/>
        </p:nvCxnSpPr>
        <p:spPr>
          <a:xfrm flipV="1">
            <a:off x="4138184" y="3248297"/>
            <a:ext cx="82296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2015181-02E8-44F3-8C9E-216CB1FDB4D5}"/>
              </a:ext>
            </a:extLst>
          </p:cNvPr>
          <p:cNvSpPr/>
          <p:nvPr/>
        </p:nvSpPr>
        <p:spPr>
          <a:xfrm>
            <a:off x="4961144" y="2926080"/>
            <a:ext cx="80989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R3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B8D0241-ADF8-4876-ACE6-66DD35EEA7DE}"/>
              </a:ext>
            </a:extLst>
          </p:cNvPr>
          <p:cNvCxnSpPr>
            <a:stCxn id="12" idx="6"/>
          </p:cNvCxnSpPr>
          <p:nvPr/>
        </p:nvCxnSpPr>
        <p:spPr>
          <a:xfrm flipV="1">
            <a:off x="5771041" y="3278777"/>
            <a:ext cx="82296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C1357A1-5FA0-4EE4-89FB-521536B29886}"/>
              </a:ext>
            </a:extLst>
          </p:cNvPr>
          <p:cNvSpPr/>
          <p:nvPr/>
        </p:nvSpPr>
        <p:spPr>
          <a:xfrm>
            <a:off x="6580938" y="2913017"/>
            <a:ext cx="80989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R4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4AB2081-A1A6-46B9-A323-D4D331EE10D9}"/>
              </a:ext>
            </a:extLst>
          </p:cNvPr>
          <p:cNvCxnSpPr>
            <a:stCxn id="14" idx="6"/>
          </p:cNvCxnSpPr>
          <p:nvPr/>
        </p:nvCxnSpPr>
        <p:spPr>
          <a:xfrm flipV="1">
            <a:off x="7390835" y="3265714"/>
            <a:ext cx="82296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F05D0FE-0F59-4047-A349-BD4C615F0446}"/>
              </a:ext>
            </a:extLst>
          </p:cNvPr>
          <p:cNvSpPr/>
          <p:nvPr/>
        </p:nvSpPr>
        <p:spPr>
          <a:xfrm>
            <a:off x="8226858" y="2882537"/>
            <a:ext cx="80989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FC814E-F2C2-4216-943A-E981829DEEC2}"/>
              </a:ext>
            </a:extLst>
          </p:cNvPr>
          <p:cNvSpPr txBox="1"/>
          <p:nvPr/>
        </p:nvSpPr>
        <p:spPr>
          <a:xfrm>
            <a:off x="0" y="3709852"/>
            <a:ext cx="114953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10.0.1.11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8B3DD6-2646-420F-95F0-833411441F37}"/>
              </a:ext>
            </a:extLst>
          </p:cNvPr>
          <p:cNvSpPr txBox="1"/>
          <p:nvPr/>
        </p:nvSpPr>
        <p:spPr>
          <a:xfrm>
            <a:off x="859407" y="2503715"/>
            <a:ext cx="114953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10.0.1.1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EC0985-8300-4842-9172-D0C52B62C07A}"/>
              </a:ext>
            </a:extLst>
          </p:cNvPr>
          <p:cNvSpPr txBox="1"/>
          <p:nvPr/>
        </p:nvSpPr>
        <p:spPr>
          <a:xfrm>
            <a:off x="2217944" y="2503715"/>
            <a:ext cx="114953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10.0.2.1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1AF58-E67C-4A2C-8D64-1337CF449D96}"/>
              </a:ext>
            </a:extLst>
          </p:cNvPr>
          <p:cNvSpPr txBox="1"/>
          <p:nvPr/>
        </p:nvSpPr>
        <p:spPr>
          <a:xfrm>
            <a:off x="2619103" y="3607526"/>
            <a:ext cx="114953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10.0.2.2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A4F15E-FD72-4815-BB6F-88BFDC93775B}"/>
              </a:ext>
            </a:extLst>
          </p:cNvPr>
          <p:cNvSpPr txBox="1"/>
          <p:nvPr/>
        </p:nvSpPr>
        <p:spPr>
          <a:xfrm>
            <a:off x="3922646" y="3596641"/>
            <a:ext cx="114953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10.0.3.1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F7554F-CD76-4189-965F-00451834301C}"/>
              </a:ext>
            </a:extLst>
          </p:cNvPr>
          <p:cNvSpPr txBox="1"/>
          <p:nvPr/>
        </p:nvSpPr>
        <p:spPr>
          <a:xfrm>
            <a:off x="4262281" y="2677888"/>
            <a:ext cx="114953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10.0.3.2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1F05EAF-1149-4D82-9FF9-168A2A4566A2}"/>
              </a:ext>
            </a:extLst>
          </p:cNvPr>
          <p:cNvSpPr txBox="1"/>
          <p:nvPr/>
        </p:nvSpPr>
        <p:spPr>
          <a:xfrm>
            <a:off x="5411813" y="2677888"/>
            <a:ext cx="114953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10.0.4.1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D9FE1D-DD50-40C6-8BED-8F7997DC351A}"/>
              </a:ext>
            </a:extLst>
          </p:cNvPr>
          <p:cNvSpPr txBox="1"/>
          <p:nvPr/>
        </p:nvSpPr>
        <p:spPr>
          <a:xfrm>
            <a:off x="5803697" y="3596641"/>
            <a:ext cx="114953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10.0.4.2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436EF0-9B55-46DD-B0DE-0B44AB1315DE}"/>
              </a:ext>
            </a:extLst>
          </p:cNvPr>
          <p:cNvSpPr txBox="1"/>
          <p:nvPr/>
        </p:nvSpPr>
        <p:spPr>
          <a:xfrm>
            <a:off x="7155704" y="3607526"/>
            <a:ext cx="114953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10.0.5.1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9D7FA0-734C-4544-BB10-CAF90584CC7D}"/>
              </a:ext>
            </a:extLst>
          </p:cNvPr>
          <p:cNvSpPr txBox="1"/>
          <p:nvPr/>
        </p:nvSpPr>
        <p:spPr>
          <a:xfrm>
            <a:off x="8057040" y="2558143"/>
            <a:ext cx="1149532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10.0.5.22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16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79A575-2480-43DF-850B-85ED3E345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6209AD3-CD47-4A67-BEC3-9D50EE0F7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92840"/>
              </p:ext>
            </p:extLst>
          </p:nvPr>
        </p:nvGraphicFramePr>
        <p:xfrm>
          <a:off x="779416" y="1502229"/>
          <a:ext cx="804849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16">
                  <a:extLst>
                    <a:ext uri="{9D8B030D-6E8A-4147-A177-3AD203B41FA5}">
                      <a16:colId xmlns:a16="http://schemas.microsoft.com/office/drawing/2014/main" val="1182953970"/>
                    </a:ext>
                  </a:extLst>
                </a:gridCol>
                <a:gridCol w="1341416">
                  <a:extLst>
                    <a:ext uri="{9D8B030D-6E8A-4147-A177-3AD203B41FA5}">
                      <a16:colId xmlns:a16="http://schemas.microsoft.com/office/drawing/2014/main" val="3375902948"/>
                    </a:ext>
                  </a:extLst>
                </a:gridCol>
                <a:gridCol w="1341416">
                  <a:extLst>
                    <a:ext uri="{9D8B030D-6E8A-4147-A177-3AD203B41FA5}">
                      <a16:colId xmlns:a16="http://schemas.microsoft.com/office/drawing/2014/main" val="1417756000"/>
                    </a:ext>
                  </a:extLst>
                </a:gridCol>
                <a:gridCol w="1341416">
                  <a:extLst>
                    <a:ext uri="{9D8B030D-6E8A-4147-A177-3AD203B41FA5}">
                      <a16:colId xmlns:a16="http://schemas.microsoft.com/office/drawing/2014/main" val="1990083185"/>
                    </a:ext>
                  </a:extLst>
                </a:gridCol>
                <a:gridCol w="1341416">
                  <a:extLst>
                    <a:ext uri="{9D8B030D-6E8A-4147-A177-3AD203B41FA5}">
                      <a16:colId xmlns:a16="http://schemas.microsoft.com/office/drawing/2014/main" val="622891773"/>
                    </a:ext>
                  </a:extLst>
                </a:gridCol>
                <a:gridCol w="1341416">
                  <a:extLst>
                    <a:ext uri="{9D8B030D-6E8A-4147-A177-3AD203B41FA5}">
                      <a16:colId xmlns:a16="http://schemas.microsoft.com/office/drawing/2014/main" val="665876593"/>
                    </a:ext>
                  </a:extLst>
                </a:gridCol>
              </a:tblGrid>
              <a:tr h="3178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3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1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2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5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4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syscall</a:t>
                      </a:r>
                      <a:r>
                        <a:rPr lang="zh-CN" altLang="en-US" dirty="0"/>
                        <a:t>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59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/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4862" y="4278943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28782" y="29849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91847" y="29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3877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56211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8804" y="305371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10.0.1.0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 gw 10.0.3.1 dev r2-eth1</a:t>
            </a:r>
          </a:p>
        </p:txBody>
      </p:sp>
      <p:sp>
        <p:nvSpPr>
          <p:cNvPr id="25" name="任意多边形: 形状 24"/>
          <p:cNvSpPr/>
          <p:nvPr/>
        </p:nvSpPr>
        <p:spPr>
          <a:xfrm>
            <a:off x="3264913" y="2504237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10.0.2.0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255.255.255.0 gw 10.0.3.2 dev r1-eth1</a:t>
            </a:r>
          </a:p>
        </p:txBody>
      </p:sp>
      <p:sp>
        <p:nvSpPr>
          <p:cNvPr id="27" name="任意多边形: 形状 26"/>
          <p:cNvSpPr/>
          <p:nvPr/>
        </p:nvSpPr>
        <p:spPr>
          <a:xfrm flipH="1" flipV="1">
            <a:off x="1815385" y="3875808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7D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默认路由表格式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      U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0   0   h1-eth0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route add default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10.0.1.1 dev h1-eth0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路由器路由查找流程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c99f241-414d-466f-baff-eabac22a2fbb"/>
  <p:tag name="COMMONDATA" val="eyJoZGlkIjoiNTM2NTZlNDJlY2JjODRiN2ExYmFlZWMyYWVkMDUzOWE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3173</TotalTime>
  <Words>2039</Words>
  <Application>Microsoft Office PowerPoint</Application>
  <PresentationFormat>全屏显示(4:3)</PresentationFormat>
  <Paragraphs>295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DejaVu Sans Mono</vt:lpstr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路由器转发实验</vt:lpstr>
      <vt:lpstr>提纲</vt:lpstr>
      <vt:lpstr>路由器转发实验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路由器路由查找流程</vt:lpstr>
      <vt:lpstr>路由器转发数据包流程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leona fan</cp:lastModifiedBy>
  <cp:revision>1594</cp:revision>
  <dcterms:created xsi:type="dcterms:W3CDTF">2017-02-15T05:09:00Z</dcterms:created>
  <dcterms:modified xsi:type="dcterms:W3CDTF">2023-11-04T05:25:44Z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74FA78CCD0654467A6AF8E54D2276078</vt:lpwstr>
  </property>
  <property fmtid="{D5CDD505-2E9C-101B-9397-08002B2CF9AE}" pid="3" name="KSOProductBuildVer">
    <vt:lpwstr>2052-11.1.0.12763</vt:lpwstr>
  </property>
</Properties>
</file>