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9" r:id="rId6"/>
    <p:sldId id="287" r:id="rId7"/>
    <p:sldId id="288" r:id="rId8"/>
    <p:sldId id="289" r:id="rId9"/>
    <p:sldId id="290" r:id="rId10"/>
    <p:sldId id="296" r:id="rId11"/>
    <p:sldId id="297" r:id="rId12"/>
    <p:sldId id="299" r:id="rId13"/>
    <p:sldId id="300" r:id="rId14"/>
    <p:sldId id="292" r:id="rId15"/>
    <p:sldId id="293" r:id="rId16"/>
    <p:sldId id="294" r:id="rId17"/>
    <p:sldId id="301" r:id="rId18"/>
    <p:sldId id="303" r:id="rId19"/>
    <p:sldId id="304" r:id="rId20"/>
    <p:sldId id="305" r:id="rId21"/>
    <p:sldId id="307" r:id="rId22"/>
    <p:sldId id="308" r:id="rId23"/>
    <p:sldId id="295" r:id="rId24"/>
    <p:sldId id="302" r:id="rId25"/>
    <p:sldId id="309" r:id="rId26"/>
    <p:sldId id="310" r:id="rId27"/>
    <p:sldId id="311" r:id="rId28"/>
    <p:sldId id="298" r:id="rId29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87"/>
            <p14:sldId id="288"/>
            <p14:sldId id="289"/>
            <p14:sldId id="290"/>
            <p14:sldId id="296"/>
            <p14:sldId id="297"/>
            <p14:sldId id="299"/>
            <p14:sldId id="300"/>
            <p14:sldId id="292"/>
            <p14:sldId id="293"/>
            <p14:sldId id="294"/>
            <p14:sldId id="301"/>
            <p14:sldId id="303"/>
            <p14:sldId id="304"/>
            <p14:sldId id="305"/>
            <p14:sldId id="307"/>
            <p14:sldId id="308"/>
            <p14:sldId id="295"/>
            <p14:sldId id="302"/>
            <p14:sldId id="309"/>
            <p14:sldId id="310"/>
            <p14:sldId id="311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83718" autoAdjust="0"/>
  </p:normalViewPr>
  <p:slideViewPr>
    <p:cSldViewPr snapToGrid="0">
      <p:cViewPr varScale="1">
        <p:scale>
          <a:sx n="73" d="100"/>
          <a:sy n="73" d="100"/>
        </p:scale>
        <p:origin x="175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gs" Target="tags/tag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7069015" y="45156"/>
            <a:ext cx="2074986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35C263B-628B-44C8-BB09-84B3DE21A649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网络路由实验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相关数据结构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" y="1582341"/>
            <a:ext cx="80358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list;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nbr_id;         // neighbor ID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nbr_ip;         // neighbor IP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nbr_mask;       // neighbor mask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     alive;          // alive for #(seconds)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mospf_nbr_t;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359" y="4035494"/>
            <a:ext cx="78757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list;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rid;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router which sends the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seq;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sequence number of the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nadv;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advertisement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mospf_lsa *array;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// (network, mask, rid)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mospf_db_entry_t;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811561"/>
          </a:xfrm>
        </p:spPr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number: 90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138" y="2814397"/>
            <a:ext cx="4251250" cy="118439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76670" y="239912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Header</a:t>
            </a:r>
            <a:endParaRPr lang="zh-CN" altLang="en-US" b="1" dirty="0"/>
          </a:p>
        </p:txBody>
      </p:sp>
      <p:sp>
        <p:nvSpPr>
          <p:cNvPr id="16" name="箭头: 右 15"/>
          <p:cNvSpPr/>
          <p:nvPr/>
        </p:nvSpPr>
        <p:spPr>
          <a:xfrm rot="11933300">
            <a:off x="1533824" y="269557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65479" y="2539801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Version: 2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 rot="19677822">
            <a:off x="4113975" y="2602598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81286" y="2220594"/>
            <a:ext cx="25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Type: 1 -&gt; Hello; 4 -&gt; LSU</a:t>
            </a:r>
            <a:endParaRPr lang="zh-CN" altLang="en-US" dirty="0"/>
          </a:p>
        </p:txBody>
      </p:sp>
      <p:sp>
        <p:nvSpPr>
          <p:cNvPr id="20" name="箭头: 右 19"/>
          <p:cNvSpPr/>
          <p:nvPr/>
        </p:nvSpPr>
        <p:spPr>
          <a:xfrm rot="21274577">
            <a:off x="6138079" y="2803304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009058" y="2655456"/>
            <a:ext cx="20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Length of mOSPF message</a:t>
            </a:r>
            <a:endParaRPr lang="zh-CN" altLang="en-US" dirty="0"/>
          </a:p>
        </p:txBody>
      </p:sp>
      <p:sp>
        <p:nvSpPr>
          <p:cNvPr id="22" name="箭头: 右 21"/>
          <p:cNvSpPr/>
          <p:nvPr/>
        </p:nvSpPr>
        <p:spPr>
          <a:xfrm rot="10800000">
            <a:off x="1555181" y="3135321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0" y="2978621"/>
            <a:ext cx="174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 of router which generates this message</a:t>
            </a:r>
            <a:endParaRPr lang="zh-CN" altLang="en-US" dirty="0"/>
          </a:p>
        </p:txBody>
      </p:sp>
      <p:sp>
        <p:nvSpPr>
          <p:cNvPr id="24" name="箭头: 右 23"/>
          <p:cNvSpPr/>
          <p:nvPr/>
        </p:nvSpPr>
        <p:spPr>
          <a:xfrm>
            <a:off x="6196191" y="341579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920727" y="3349950"/>
            <a:ext cx="20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0.0.0.0</a:t>
            </a:r>
            <a:endParaRPr lang="zh-CN" altLang="en-US" dirty="0"/>
          </a:p>
        </p:txBody>
      </p:sp>
      <p:sp>
        <p:nvSpPr>
          <p:cNvPr id="30" name="箭头: 右 29"/>
          <p:cNvSpPr/>
          <p:nvPr/>
        </p:nvSpPr>
        <p:spPr>
          <a:xfrm rot="8854932">
            <a:off x="2525397" y="405375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84373" y="4416796"/>
            <a:ext cx="294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checksum of mOSPF message</a:t>
            </a:r>
            <a:endParaRPr lang="zh-CN" altLang="en-US" dirty="0"/>
          </a:p>
        </p:txBody>
      </p:sp>
      <p:sp>
        <p:nvSpPr>
          <p:cNvPr id="32" name="箭头: 右 31"/>
          <p:cNvSpPr/>
          <p:nvPr/>
        </p:nvSpPr>
        <p:spPr>
          <a:xfrm rot="1008027">
            <a:off x="5973575" y="389672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389737" y="4199741"/>
            <a:ext cx="100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229532" y="5263252"/>
            <a:ext cx="580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1) &lt;&lt; mOSPF hello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229532" y="5838610"/>
            <a:ext cx="568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4) &lt;&lt; mOSPF LSU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协议格式（续）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8226" y="181958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Hello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8226" y="2212096"/>
            <a:ext cx="4464789" cy="629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8331" y="4193313"/>
            <a:ext cx="4097175" cy="17055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24030" y="3806980"/>
            <a:ext cx="127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mOSPF LSU</a:t>
            </a:r>
            <a:endParaRPr lang="zh-CN" altLang="en-US" b="1" dirty="0"/>
          </a:p>
        </p:txBody>
      </p:sp>
      <p:sp>
        <p:nvSpPr>
          <p:cNvPr id="9" name="箭头: 右 8"/>
          <p:cNvSpPr/>
          <p:nvPr/>
        </p:nvSpPr>
        <p:spPr>
          <a:xfrm rot="20258620">
            <a:off x="4299977" y="2166523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00774" y="1483493"/>
            <a:ext cx="312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 mask of the interface which generates this message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38767" y="3031043"/>
            <a:ext cx="29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interval between hellos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 rot="8726265">
            <a:off x="2606859" y="285601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5917771" y="2620717"/>
            <a:ext cx="533153" cy="2206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38852" y="2589684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340" y="3806980"/>
            <a:ext cx="188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 number of this LSU</a:t>
            </a:r>
            <a:endParaRPr lang="zh-CN" altLang="en-US" dirty="0"/>
          </a:p>
        </p:txBody>
      </p:sp>
      <p:sp>
        <p:nvSpPr>
          <p:cNvPr id="16" name="箭头: 右 15"/>
          <p:cNvSpPr/>
          <p:nvPr/>
        </p:nvSpPr>
        <p:spPr>
          <a:xfrm rot="11679718">
            <a:off x="1947855" y="412703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43228" y="3647312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Time-to-live of this message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 rot="20258620">
            <a:off x="5063433" y="3940420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3164" y="4690365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network of a neighbor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2336" y="5010244"/>
            <a:ext cx="234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 mask of a neighbor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32336" y="5309035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 id of a neighbor</a:t>
            </a:r>
            <a:endParaRPr lang="zh-CN" altLang="en-US" dirty="0"/>
          </a:p>
        </p:txBody>
      </p:sp>
      <p:sp>
        <p:nvSpPr>
          <p:cNvPr id="22" name="箭头: 右 21"/>
          <p:cNvSpPr/>
          <p:nvPr/>
        </p:nvSpPr>
        <p:spPr>
          <a:xfrm>
            <a:off x="6624895" y="4534758"/>
            <a:ext cx="360591" cy="2283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82642" y="4483389"/>
            <a:ext cx="215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number of neighbors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与</a:t>
            </a:r>
            <a:r>
              <a:rPr lang="en-US" altLang="zh-CN" dirty="0"/>
              <a:t>OSPFv2</a:t>
            </a:r>
            <a:r>
              <a:rPr lang="zh-CN" altLang="en-US" dirty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 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1"/>
            <a:r>
              <a:rPr lang="en-US" altLang="zh-CN" dirty="0"/>
              <a:t>OSPFv2</a:t>
            </a:r>
            <a:r>
              <a:rPr lang="zh-CN" altLang="en-US" dirty="0"/>
              <a:t>的</a:t>
            </a:r>
            <a:r>
              <a:rPr lang="en-US" altLang="zh-CN" dirty="0"/>
              <a:t>protocol number</a:t>
            </a:r>
            <a:r>
              <a:rPr lang="zh-CN" altLang="en-US" dirty="0"/>
              <a:t>为</a:t>
            </a:r>
            <a:r>
              <a:rPr lang="en-US" altLang="zh-CN" dirty="0"/>
              <a:t>89</a:t>
            </a:r>
            <a:endParaRPr lang="zh-CN" altLang="en-US" dirty="0"/>
          </a:p>
          <a:p>
            <a:r>
              <a:rPr lang="en-US" altLang="zh-CN" dirty="0"/>
              <a:t>mOSPF</a:t>
            </a:r>
            <a:r>
              <a:rPr lang="zh-CN" altLang="en-US" dirty="0"/>
              <a:t>对数据包格式进行了适当简化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基于可靠洪泛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LSU</a:t>
            </a:r>
            <a:r>
              <a:rPr lang="zh-CN" altLang="en-US" dirty="0"/>
              <a:t>数据包后需要回复</a:t>
            </a:r>
            <a:r>
              <a:rPr lang="en-US" altLang="zh-CN" dirty="0"/>
              <a:t>ACK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有更多的消息类型</a:t>
            </a:r>
            <a:endParaRPr lang="en-US" altLang="zh-CN" dirty="0"/>
          </a:p>
          <a:p>
            <a:pPr lvl="1"/>
            <a:r>
              <a:rPr lang="zh-CN" altLang="en-US" dirty="0"/>
              <a:t>例如，链路状态数据库</a:t>
            </a:r>
            <a:r>
              <a:rPr lang="en-US" altLang="zh-CN" dirty="0"/>
              <a:t>Summary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有安全认证机制（鉴别）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mOSPF</a:t>
            </a:r>
            <a:r>
              <a:rPr lang="zh-CN" altLang="en-US" dirty="0"/>
              <a:t>解析脚本加入</a:t>
            </a:r>
            <a:r>
              <a:rPr lang="en-US" altLang="zh-CN" dirty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/>
              <a:t>wireshark</a:t>
            </a:r>
            <a:r>
              <a:rPr lang="zh-CN" altLang="en-US" dirty="0"/>
              <a:t>解析插件的存储路径</a:t>
            </a:r>
            <a:endParaRPr lang="en-US" altLang="zh-CN" dirty="0"/>
          </a:p>
          <a:p>
            <a:pPr lvl="1"/>
            <a:r>
              <a:rPr lang="zh-CN" altLang="en-US" dirty="0"/>
              <a:t>菜单中打开</a:t>
            </a:r>
            <a:r>
              <a:rPr lang="en-US" altLang="zh-CN" dirty="0"/>
              <a:t>Help -&gt; About Wireshark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mospf.lua</a:t>
            </a:r>
            <a:r>
              <a:rPr lang="zh-CN" altLang="en-US" dirty="0"/>
              <a:t>文件放到该目录下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48895"/>
          <a:stretch>
            <a:fillRect/>
          </a:stretch>
        </p:blipFill>
        <p:spPr>
          <a:xfrm>
            <a:off x="1840019" y="2735242"/>
            <a:ext cx="4875621" cy="23248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61483" y="4137482"/>
            <a:ext cx="5200299" cy="291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网络路由计算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51230" y="1838322"/>
            <a:ext cx="8716547" cy="2761807"/>
            <a:chOff x="251230" y="1838322"/>
            <a:chExt cx="8716547" cy="2761807"/>
          </a:xfrm>
        </p:grpSpPr>
        <p:sp>
          <p:nvSpPr>
            <p:cNvPr id="5" name="矩形 4"/>
            <p:cNvSpPr/>
            <p:nvPr/>
          </p:nvSpPr>
          <p:spPr>
            <a:xfrm>
              <a:off x="429740" y="28917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48216" y="288341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1230" y="2523558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584065" y="2431383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10.0.6.22/24</a:t>
              </a:r>
              <a:endParaRPr lang="zh-CN" altLang="en-US" dirty="0"/>
            </a:p>
          </p:txBody>
        </p:sp>
        <p:sp>
          <p:nvSpPr>
            <p:cNvPr id="9" name="圆角矩形 27"/>
            <p:cNvSpPr/>
            <p:nvPr/>
          </p:nvSpPr>
          <p:spPr>
            <a:xfrm>
              <a:off x="2053626" y="2891769"/>
              <a:ext cx="1054740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1</a:t>
              </a:r>
              <a:endParaRPr lang="zh-CN" altLang="en-US" dirty="0"/>
            </a:p>
          </p:txBody>
        </p:sp>
        <p:cxnSp>
          <p:nvCxnSpPr>
            <p:cNvPr id="10" name="直接连接符 9"/>
            <p:cNvCxnSpPr>
              <a:stCxn id="5" idx="3"/>
              <a:endCxn id="9" idx="1"/>
            </p:cNvCxnSpPr>
            <p:nvPr/>
          </p:nvCxnSpPr>
          <p:spPr>
            <a:xfrm>
              <a:off x="1419443" y="3192983"/>
              <a:ext cx="634183" cy="83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16" idx="3"/>
              <a:endCxn id="6" idx="1"/>
            </p:cNvCxnSpPr>
            <p:nvPr/>
          </p:nvCxnSpPr>
          <p:spPr>
            <a:xfrm>
              <a:off x="7035454" y="3184626"/>
              <a:ext cx="6127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316400" y="350143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20833" y="250572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  <p:sp>
          <p:nvSpPr>
            <p:cNvPr id="14" name="圆角矩形 27"/>
            <p:cNvSpPr/>
            <p:nvPr/>
          </p:nvSpPr>
          <p:spPr>
            <a:xfrm>
              <a:off x="4026022" y="3879847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3</a:t>
              </a:r>
              <a:endParaRPr lang="zh-CN" altLang="en-US" dirty="0"/>
            </a:p>
          </p:txBody>
        </p:sp>
        <p:sp>
          <p:nvSpPr>
            <p:cNvPr id="15" name="圆角矩形 27"/>
            <p:cNvSpPr/>
            <p:nvPr/>
          </p:nvSpPr>
          <p:spPr>
            <a:xfrm>
              <a:off x="4026021" y="1862974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2</a:t>
              </a:r>
              <a:endParaRPr lang="zh-CN" altLang="en-US" dirty="0"/>
            </a:p>
          </p:txBody>
        </p:sp>
        <p:sp>
          <p:nvSpPr>
            <p:cNvPr id="16" name="圆角矩形 27"/>
            <p:cNvSpPr/>
            <p:nvPr/>
          </p:nvSpPr>
          <p:spPr>
            <a:xfrm>
              <a:off x="5993060" y="2875055"/>
              <a:ext cx="1042394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4</a:t>
              </a:r>
              <a:endParaRPr lang="zh-CN" altLang="en-US" dirty="0"/>
            </a:p>
          </p:txBody>
        </p:sp>
        <p:cxnSp>
          <p:nvCxnSpPr>
            <p:cNvPr id="17" name="直接连接符 16"/>
            <p:cNvCxnSpPr>
              <a:stCxn id="9" idx="3"/>
              <a:endCxn id="15" idx="1"/>
            </p:cNvCxnSpPr>
            <p:nvPr/>
          </p:nvCxnSpPr>
          <p:spPr>
            <a:xfrm flipV="1">
              <a:off x="3108366" y="2172545"/>
              <a:ext cx="917655" cy="10287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3"/>
              <a:endCxn id="14" idx="1"/>
            </p:cNvCxnSpPr>
            <p:nvPr/>
          </p:nvCxnSpPr>
          <p:spPr>
            <a:xfrm>
              <a:off x="3108366" y="3201340"/>
              <a:ext cx="917656" cy="988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6" idx="1"/>
              <a:endCxn id="15" idx="3"/>
            </p:cNvCxnSpPr>
            <p:nvPr/>
          </p:nvCxnSpPr>
          <p:spPr>
            <a:xfrm flipH="1" flipV="1">
              <a:off x="5117976" y="2172545"/>
              <a:ext cx="875084" cy="1012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1"/>
              <a:endCxn id="14" idx="3"/>
            </p:cNvCxnSpPr>
            <p:nvPr/>
          </p:nvCxnSpPr>
          <p:spPr>
            <a:xfrm flipH="1">
              <a:off x="5117977" y="3184626"/>
              <a:ext cx="875083" cy="1004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620834" y="352130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45409" y="190914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47583" y="259409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10.0.4.4/24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088206" y="34292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10.0.5.4/24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573634" y="344671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10.0.6.4/24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782795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10.0.3.3/24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67144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10.0.5.3/24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29757" y="1838322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10.0.4.2/24</a:t>
              </a:r>
              <a:endParaRPr lang="zh-CN" altLang="en-US" dirty="0"/>
            </a:p>
          </p:txBody>
        </p:sp>
      </p:grpSp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457200" y="4959876"/>
            <a:ext cx="8229600" cy="1519945"/>
          </a:xfrm>
        </p:spPr>
        <p:txBody>
          <a:bodyPr/>
          <a:lstStyle/>
          <a:p>
            <a:r>
              <a:rPr lang="zh-CN" altLang="en-US" sz="2200" dirty="0"/>
              <a:t>不同节点经过交换链路状态信息，获得一致性链路状态数据库</a:t>
            </a:r>
            <a:endParaRPr lang="en-US" altLang="zh-CN" sz="2200" dirty="0"/>
          </a:p>
          <a:p>
            <a:r>
              <a:rPr lang="zh-CN" altLang="en-US" sz="2200" dirty="0"/>
              <a:t>每个节点独立计算路由条目，从而保证网络的可达性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路由条目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711" y="3622193"/>
            <a:ext cx="8229600" cy="88882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网络路由条目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(destination, mask) -&gt; (gateway, output interface)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1014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到本地网络的转发条目</a:t>
            </a:r>
            <a:endParaRPr lang="en-US" altLang="zh-CN" b="1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/>
                <a:gridCol w="1079715"/>
                <a:gridCol w="10538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eth0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534" y="1368675"/>
            <a:ext cx="6976924" cy="2253518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88989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到其他网络的路由条目</a:t>
            </a:r>
            <a:endParaRPr lang="en-US" altLang="zh-CN" b="1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88989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/>
                <a:gridCol w="1079715"/>
                <a:gridCol w="10538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10.0.4.0/24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eth1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10.0.5.0/24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10.0.6.0/24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路由计算过程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080" y="1704331"/>
            <a:ext cx="3647764" cy="1178213"/>
          </a:xfrm>
          <a:prstGeom prst="rect">
            <a:avLst/>
          </a:prstGeom>
        </p:spPr>
      </p:pic>
      <p:sp>
        <p:nvSpPr>
          <p:cNvPr id="6" name="箭头: 下 5"/>
          <p:cNvSpPr/>
          <p:nvPr/>
        </p:nvSpPr>
        <p:spPr>
          <a:xfrm>
            <a:off x="2329912" y="3157966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298324" y="3448188"/>
            <a:ext cx="2398971" cy="1277034"/>
            <a:chOff x="861714" y="3545876"/>
            <a:chExt cx="2398971" cy="1277034"/>
          </a:xfrm>
        </p:grpSpPr>
        <p:sp>
          <p:nvSpPr>
            <p:cNvPr id="7" name="椭圆 6"/>
            <p:cNvSpPr/>
            <p:nvPr/>
          </p:nvSpPr>
          <p:spPr>
            <a:xfrm>
              <a:off x="1198536" y="40760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/>
            <p:cNvCxnSpPr>
              <a:stCxn id="7" idx="5"/>
              <a:endCxn id="10" idx="2"/>
            </p:cNvCxnSpPr>
            <p:nvPr/>
          </p:nvCxnSpPr>
          <p:spPr>
            <a:xfrm>
              <a:off x="1357279" y="4248026"/>
              <a:ext cx="590341" cy="321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947620" y="4468678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47620" y="37332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连接符 12"/>
            <p:cNvCxnSpPr>
              <a:stCxn id="7" idx="7"/>
              <a:endCxn id="11" idx="2"/>
            </p:cNvCxnSpPr>
            <p:nvPr/>
          </p:nvCxnSpPr>
          <p:spPr>
            <a:xfrm flipV="1">
              <a:off x="1357279" y="3833993"/>
              <a:ext cx="590341" cy="27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2745784" y="4105560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/>
            <p:cNvCxnSpPr>
              <a:stCxn id="11" idx="6"/>
              <a:endCxn id="17" idx="1"/>
            </p:cNvCxnSpPr>
            <p:nvPr/>
          </p:nvCxnSpPr>
          <p:spPr>
            <a:xfrm>
              <a:off x="2133599" y="3833993"/>
              <a:ext cx="639421" cy="301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6"/>
              <a:endCxn id="17" idx="3"/>
            </p:cNvCxnSpPr>
            <p:nvPr/>
          </p:nvCxnSpPr>
          <p:spPr>
            <a:xfrm flipV="1">
              <a:off x="2133599" y="4277532"/>
              <a:ext cx="639421" cy="291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861714" y="3992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52449" y="35458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68735" y="44535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58999" y="4021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26080" y="5153669"/>
            <a:ext cx="3357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</a:t>
            </a:r>
            <a:r>
              <a:rPr lang="en-US" altLang="zh-CN" dirty="0"/>
              <a:t> Node: 0-&gt;-1, 1-&gt;0, 2-&gt;0, 3-&gt;1</a:t>
            </a:r>
            <a:endParaRPr lang="zh-CN" altLang="en-US" dirty="0"/>
          </a:p>
        </p:txBody>
      </p:sp>
      <p:sp>
        <p:nvSpPr>
          <p:cNvPr id="30" name="箭头: 下 29"/>
          <p:cNvSpPr/>
          <p:nvPr/>
        </p:nvSpPr>
        <p:spPr>
          <a:xfrm>
            <a:off x="2314165" y="4773079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/>
          <p:cNvSpPr/>
          <p:nvPr/>
        </p:nvSpPr>
        <p:spPr>
          <a:xfrm>
            <a:off x="2309320" y="5680938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77841" y="6123837"/>
            <a:ext cx="38960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RT Entry: 10.0.4.0/24 -&gt; (10.0.2.2,</a:t>
            </a:r>
            <a:r>
              <a:rPr lang="zh-CN" altLang="en-US" dirty="0"/>
              <a:t> </a:t>
            </a:r>
            <a:r>
              <a:rPr lang="en-US" altLang="zh-CN" dirty="0"/>
              <a:t>eth1)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047281" y="3157966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将链路状态数据库抽象成图拓扑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042854" y="4655594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计算最短路径（前一跳节点）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042854" y="562219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根据最短路径生成网络路由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09286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Dijkstra</a:t>
            </a:r>
            <a:r>
              <a:rPr lang="zh-CN" altLang="en-US" sz="2000" dirty="0"/>
              <a:t>算法计算源节点到其它节点的最短路径和相应前一跳节点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47024" y="2154265"/>
            <a:ext cx="697338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INT_MAX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false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-1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range(num):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visited,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visited[u] = true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v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visited[v] == false &amp;&amp; graph[u][v] &gt; 0 &amp;&amp; \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u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199771" y="3838414"/>
            <a:ext cx="529436" cy="3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77620" y="3084641"/>
            <a:ext cx="294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在未访问的节点中，选取离已访问节点最近的那个</a:t>
            </a:r>
            <a:endParaRPr lang="zh-CN" altLang="en-US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根据最短路径生成路由表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5330"/>
            <a:ext cx="8229600" cy="723253"/>
          </a:xfrm>
        </p:spPr>
        <p:txBody>
          <a:bodyPr/>
          <a:lstStyle/>
          <a:p>
            <a:r>
              <a:rPr lang="zh-CN" altLang="en-US" dirty="0"/>
              <a:t>路由计算与最短路径算法的不同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78610" y="2252420"/>
          <a:ext cx="6586779" cy="1903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6"/>
                <a:gridCol w="2593383"/>
                <a:gridCol w="2717370"/>
              </a:tblGrid>
              <a:tr h="63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最短路径算法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路由计算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计算到每个节点的路径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计算到每个网络的路由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结果形式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路径长度和前一跳节点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下一跳网关和转发端口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内容占位符 2"/>
          <p:cNvSpPr txBox="1"/>
          <p:nvPr/>
        </p:nvSpPr>
        <p:spPr bwMode="auto">
          <a:xfrm>
            <a:off x="457200" y="4155611"/>
            <a:ext cx="8229600" cy="235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由最短路径到路由表项</a:t>
            </a:r>
            <a:endParaRPr lang="en-US" altLang="zh-CN" kern="0" dirty="0"/>
          </a:p>
          <a:p>
            <a:pPr lvl="1"/>
            <a:r>
              <a:rPr lang="zh-CN" altLang="en-US" kern="0" dirty="0"/>
              <a:t>按照路径长度从小到大依次遍历每个节点</a:t>
            </a:r>
            <a:endParaRPr lang="en-US" altLang="zh-CN" kern="0" dirty="0"/>
          </a:p>
          <a:p>
            <a:pPr lvl="2"/>
            <a:r>
              <a:rPr lang="zh-CN" altLang="en-US" kern="0" dirty="0"/>
              <a:t>对于节点端口对应的每个网络，如果该网络对应的路由未被计算过</a:t>
            </a:r>
            <a:endParaRPr lang="en-US" altLang="zh-CN" kern="0" dirty="0"/>
          </a:p>
          <a:p>
            <a:pPr lvl="3"/>
            <a:r>
              <a:rPr lang="zh-CN" altLang="en-US" kern="0" dirty="0"/>
              <a:t>查找从源节点到该节点的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下一跳节点</a:t>
            </a:r>
            <a:endParaRPr lang="en-US" altLang="zh-CN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zh-CN" altLang="en-US" kern="0" dirty="0"/>
              <a:t>确定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下一跳网关地址</a:t>
            </a:r>
            <a:r>
              <a:rPr lang="zh-CN" altLang="en-US" kern="0" dirty="0"/>
              <a:t>、源节点的转发端口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网络路由</a:t>
            </a:r>
            <a:endParaRPr lang="en-US" altLang="zh-CN" dirty="0"/>
          </a:p>
          <a:p>
            <a:pPr lvl="1"/>
            <a:r>
              <a:rPr lang="zh-CN" altLang="en-US" dirty="0"/>
              <a:t>网络转发与网络路由</a:t>
            </a:r>
            <a:endParaRPr lang="en-US" altLang="zh-CN" dirty="0"/>
          </a:p>
          <a:p>
            <a:pPr lvl="1"/>
            <a:r>
              <a:rPr lang="zh-CN" altLang="en-US" dirty="0"/>
              <a:t>基于链路状态的路由机制</a:t>
            </a:r>
            <a:endParaRPr lang="en-US" altLang="zh-CN" dirty="0"/>
          </a:p>
          <a:p>
            <a:pPr lvl="2"/>
            <a:r>
              <a:rPr lang="zh-CN" altLang="en-US" dirty="0"/>
              <a:t>构建一致性链路状态数据库</a:t>
            </a:r>
            <a:endParaRPr lang="en-US" altLang="zh-CN" dirty="0"/>
          </a:p>
          <a:p>
            <a:pPr lvl="3"/>
            <a:r>
              <a:rPr lang="zh-CN" altLang="en-US" dirty="0"/>
              <a:t>邻居发现与管理</a:t>
            </a:r>
            <a:endParaRPr lang="en-US" altLang="zh-CN" dirty="0"/>
          </a:p>
          <a:p>
            <a:pPr lvl="3"/>
            <a:r>
              <a:rPr lang="zh-CN" altLang="en-US" dirty="0"/>
              <a:t>链路状态信息洪泛</a:t>
            </a:r>
            <a:endParaRPr lang="en-US" altLang="zh-CN" dirty="0"/>
          </a:p>
          <a:p>
            <a:pPr lvl="2"/>
            <a:r>
              <a:rPr lang="zh-CN" altLang="en-US" dirty="0"/>
              <a:t>网络路由计算</a:t>
            </a:r>
            <a:endParaRPr lang="en-US" altLang="zh-CN" dirty="0"/>
          </a:p>
          <a:p>
            <a:pPr lvl="3"/>
            <a:r>
              <a:rPr lang="zh-CN" altLang="en-US" dirty="0"/>
              <a:t>最短路径算法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基于已有代码框架，实现路由器生成和处理</a:t>
            </a:r>
            <a:r>
              <a:rPr lang="en-US" altLang="zh-CN" dirty="0"/>
              <a:t>mOSPF Hello/LSU</a:t>
            </a:r>
            <a:r>
              <a:rPr lang="zh-CN" altLang="en-US" dirty="0"/>
              <a:t>消息的相关操作，构建一致性链路状态数据库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  <a:endParaRPr lang="en-US" altLang="zh-CN" dirty="0"/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4793" y="2297555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73269" y="2289198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6283" y="192934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03088" y="309509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9" name="圆角矩形 27"/>
          <p:cNvSpPr/>
          <p:nvPr/>
        </p:nvSpPr>
        <p:spPr>
          <a:xfrm>
            <a:off x="2078679" y="2297555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5" idx="3"/>
            <a:endCxn id="9" idx="1"/>
          </p:cNvCxnSpPr>
          <p:nvPr/>
        </p:nvCxnSpPr>
        <p:spPr>
          <a:xfrm>
            <a:off x="1444496" y="2598769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6" idx="3"/>
            <a:endCxn id="6" idx="1"/>
          </p:cNvCxnSpPr>
          <p:nvPr/>
        </p:nvCxnSpPr>
        <p:spPr>
          <a:xfrm>
            <a:off x="7060507" y="2590412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41453" y="290721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45886" y="191150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14" name="圆角矩形 27"/>
          <p:cNvSpPr/>
          <p:nvPr/>
        </p:nvSpPr>
        <p:spPr>
          <a:xfrm>
            <a:off x="4051075" y="3285633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15" name="圆角矩形 27"/>
          <p:cNvSpPr/>
          <p:nvPr/>
        </p:nvSpPr>
        <p:spPr>
          <a:xfrm>
            <a:off x="4051074" y="1268760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16" name="圆角矩形 27"/>
          <p:cNvSpPr/>
          <p:nvPr/>
        </p:nvSpPr>
        <p:spPr>
          <a:xfrm>
            <a:off x="6018113" y="2280841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9" idx="3"/>
            <a:endCxn id="15" idx="1"/>
          </p:cNvCxnSpPr>
          <p:nvPr/>
        </p:nvCxnSpPr>
        <p:spPr>
          <a:xfrm flipV="1">
            <a:off x="3133419" y="1578331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3"/>
            <a:endCxn id="14" idx="1"/>
          </p:cNvCxnSpPr>
          <p:nvPr/>
        </p:nvCxnSpPr>
        <p:spPr>
          <a:xfrm>
            <a:off x="3133419" y="2607126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1"/>
            <a:endCxn id="15" idx="3"/>
          </p:cNvCxnSpPr>
          <p:nvPr/>
        </p:nvCxnSpPr>
        <p:spPr>
          <a:xfrm flipH="1" flipV="1">
            <a:off x="5143029" y="1578331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1"/>
            <a:endCxn id="14" idx="3"/>
          </p:cNvCxnSpPr>
          <p:nvPr/>
        </p:nvCxnSpPr>
        <p:spPr>
          <a:xfrm flipH="1">
            <a:off x="5143030" y="2590412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45887" y="292709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70462" y="131493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524498" y="18178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655206" y="1774730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512602" y="2870522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564806" y="717418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463859" y="1855517"/>
            <a:ext cx="2024935" cy="1550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" y="4620844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10.0.2.2   10.0.2.0   255.255.255.0   10.0.1.1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10.0.2.2   10.0.4.0   255.255.255.0   10.0.4.4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611631" y="4620844"/>
            <a:ext cx="4473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R2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10.0.1.1   10.0.1.0   255.255.255.0   0.0.0.0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10.0.1.1   10.0.2.0   255.255.255.0   10.0.2.2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10.0.1.1   10.0.3.0   255.255.255.0   10.0.3.3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5965" y="520590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5965" y="5593921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5965" y="613339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694375" y="5400064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717196" y="5945152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94375" y="6326620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8540" y="6268781"/>
            <a:ext cx="457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RID            Network      Mask                 Neighbor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基于实验一，实现路由器计算路由表项的相关操作</a:t>
            </a:r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  <a:endParaRPr lang="en-US" altLang="zh-CN" dirty="0"/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  <a:p>
            <a:pPr lvl="1"/>
            <a:r>
              <a:rPr lang="zh-CN" altLang="en-US" dirty="0"/>
              <a:t>等待一段时间后，每个节点生成完整的路由表项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</a:t>
            </a:r>
            <a:r>
              <a:rPr lang="en-US" altLang="zh-CN" dirty="0"/>
              <a:t>ping/traceroute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  <a:endParaRPr lang="en-US" altLang="zh-CN" dirty="0"/>
          </a:p>
          <a:p>
            <a:pPr lvl="1"/>
            <a:r>
              <a:rPr lang="zh-CN" altLang="en-US" dirty="0"/>
              <a:t>关掉某节点或链路，等一段时间后，再次用</a:t>
            </a:r>
            <a:r>
              <a:rPr lang="en-US" altLang="zh-CN" dirty="0"/>
              <a:t>h1</a:t>
            </a:r>
            <a:r>
              <a:rPr lang="zh-CN" altLang="en-US" dirty="0"/>
              <a:t>去</a:t>
            </a:r>
            <a:r>
              <a:rPr lang="en-US" altLang="zh-CN" dirty="0"/>
              <a:t>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04"/>
          <a:stretch>
            <a:fillRect/>
          </a:stretch>
        </p:blipFill>
        <p:spPr bwMode="auto">
          <a:xfrm>
            <a:off x="734970" y="1927113"/>
            <a:ext cx="7509539" cy="352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两次</a:t>
            </a:r>
            <a:r>
              <a:rPr lang="en-US" altLang="zh-CN" dirty="0"/>
              <a:t>traceroute</a:t>
            </a:r>
            <a:r>
              <a:rPr lang="zh-CN" altLang="en-US" dirty="0"/>
              <a:t>之间尽量间隔在</a:t>
            </a:r>
            <a:r>
              <a:rPr lang="en-US" altLang="zh-CN" dirty="0"/>
              <a:t>5</a:t>
            </a:r>
            <a:r>
              <a:rPr lang="zh-CN" altLang="en-US" dirty="0"/>
              <a:t>秒以上，否则会导致</a:t>
            </a:r>
            <a:r>
              <a:rPr lang="en-US" altLang="zh-CN" dirty="0"/>
              <a:t>traceroute</a:t>
            </a:r>
            <a:r>
              <a:rPr lang="zh-CN" altLang="en-US" dirty="0"/>
              <a:t>出错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实验初始化时，会从内核中读入到本地网络的路由条目</a:t>
            </a:r>
            <a:endParaRPr lang="en-US" altLang="zh-CN" dirty="0"/>
          </a:p>
          <a:p>
            <a:pPr lvl="1"/>
            <a:r>
              <a:rPr lang="zh-CN" altLang="en-US" dirty="0"/>
              <a:t>更新路由表时需要注意区分这些条目和计算生成的路由条目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565" y="1268730"/>
            <a:ext cx="9025890" cy="5329555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include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ip.c				</a:t>
            </a:r>
            <a:r>
              <a:rPr lang="en-US" altLang="zh-CN" sz="1800" dirty="0" err="1">
                <a:solidFill>
                  <a:schemeClr val="tx1"/>
                </a:solidFill>
              </a:rPr>
              <a:t># </a:t>
            </a:r>
            <a:r>
              <a:rPr lang="zh-CN" altLang="en-US" sz="1800" dirty="0" err="1">
                <a:solidFill>
                  <a:schemeClr val="tx1"/>
                </a:solidFill>
              </a:rPr>
              <a:t>处理</a:t>
            </a:r>
            <a:r>
              <a:rPr lang="en-US" altLang="zh-CN" sz="1800" dirty="0" err="1">
                <a:solidFill>
                  <a:schemeClr val="tx1"/>
                </a:solidFill>
              </a:rPr>
              <a:t>IP</a:t>
            </a:r>
            <a:r>
              <a:rPr lang="zh-CN" altLang="en-US" sz="1800" dirty="0" err="1">
                <a:solidFill>
                  <a:schemeClr val="tx1"/>
                </a:solidFill>
              </a:rPr>
              <a:t>数据包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[arp.c arpcache.c device_internal.c icmp.c ip_base.c rtable.c rtable_internal.c]			# </a:t>
            </a:r>
            <a:r>
              <a:rPr lang="zh-CN" altLang="en-US" sz="1800" dirty="0"/>
              <a:t>直接将</a:t>
            </a:r>
            <a:r>
              <a:rPr lang="en-US" altLang="zh-CN" sz="1800" dirty="0"/>
              <a:t>``</a:t>
            </a:r>
            <a:r>
              <a:rPr lang="zh-CN" altLang="en-US" sz="1800" dirty="0"/>
              <a:t>路由器转发实验</a:t>
            </a:r>
            <a:r>
              <a:rPr lang="en-US" altLang="zh-CN" sz="1800" dirty="0"/>
              <a:t>’’</a:t>
            </a:r>
            <a:r>
              <a:rPr lang="zh-CN" altLang="en-US" sz="1800" dirty="0"/>
              <a:t>中对应的文件</a:t>
            </a:r>
            <a:r>
              <a:rPr lang="zh-CN" sz="1800" dirty="0"/>
              <a:t>拷贝过来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/>
              <a:t>main.c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/>
              <a:t>Makefile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mospf_daemon.c</a:t>
            </a:r>
            <a:r>
              <a:rPr lang="en-US" altLang="zh-CN" sz="1800" dirty="0"/>
              <a:t>		# </a:t>
            </a:r>
            <a:r>
              <a:rPr lang="zh-CN" altLang="en-US" sz="1800" dirty="0"/>
              <a:t>处理</a:t>
            </a:r>
            <a:r>
              <a:rPr lang="en-US" altLang="zh-CN" sz="1800" dirty="0"/>
              <a:t>Hello</a:t>
            </a:r>
            <a:r>
              <a:rPr lang="zh-CN" altLang="en-US" sz="1800" dirty="0"/>
              <a:t>、</a:t>
            </a:r>
            <a:r>
              <a:rPr lang="en-US" altLang="zh-CN" sz="1800" dirty="0"/>
              <a:t>LSU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mospf_database.c</a:t>
            </a:r>
            <a:r>
              <a:rPr lang="en-US" altLang="zh-CN" sz="1800" dirty="0"/>
              <a:t>		# </a:t>
            </a:r>
            <a:r>
              <a:rPr lang="zh-CN" altLang="en-US" sz="1800" dirty="0"/>
              <a:t>链路状态数据库相关函数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mospf_proto.c</a:t>
            </a:r>
            <a:r>
              <a:rPr lang="en-US" altLang="zh-CN" sz="1800" dirty="0"/>
              <a:t>			# mOSPF</a:t>
            </a:r>
            <a:r>
              <a:rPr lang="zh-CN" altLang="en-US" sz="1800" dirty="0"/>
              <a:t>协议函数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/>
              <a:t>mospfd</a:t>
            </a:r>
            <a:r>
              <a:rPr lang="en-US" altLang="zh-CN" sz="1800" dirty="0"/>
              <a:t>-reference(.32)		# </a:t>
            </a:r>
            <a:r>
              <a:rPr lang="zh-CN" altLang="en-US" sz="1800" dirty="0"/>
              <a:t>参考实现</a:t>
            </a:r>
            <a:r>
              <a:rPr lang="en-US" altLang="zh-CN" sz="1800" dirty="0"/>
              <a:t>	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scripts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topo.py			# topo</a:t>
            </a:r>
            <a:r>
              <a:rPr lang="zh-CN" altLang="en-US" sz="1800" dirty="0"/>
              <a:t>文件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wireshark			# </a:t>
            </a:r>
            <a:r>
              <a:rPr lang="zh-CN" altLang="en-US" sz="1800" dirty="0"/>
              <a:t>解析</a:t>
            </a:r>
            <a:r>
              <a:rPr lang="en-US" altLang="zh-CN" sz="1800" dirty="0"/>
              <a:t>mOSPF</a:t>
            </a:r>
            <a:r>
              <a:rPr lang="zh-CN" altLang="en-US" sz="1800" dirty="0"/>
              <a:t>协议的</a:t>
            </a:r>
            <a:r>
              <a:rPr lang="en-US" altLang="zh-CN" sz="1800" dirty="0"/>
              <a:t>wireshark</a:t>
            </a:r>
            <a:r>
              <a:rPr lang="zh-CN" altLang="en-US" sz="1800" dirty="0"/>
              <a:t>脚本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网络转发与网络路由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4793" y="2780696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73269" y="2772339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6283" y="241248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03088" y="357823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12" name="圆角矩形 27"/>
          <p:cNvSpPr/>
          <p:nvPr/>
        </p:nvSpPr>
        <p:spPr>
          <a:xfrm>
            <a:off x="2078679" y="2780696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12" idx="1"/>
          </p:cNvCxnSpPr>
          <p:nvPr/>
        </p:nvCxnSpPr>
        <p:spPr>
          <a:xfrm>
            <a:off x="1444496" y="3081910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1" idx="3"/>
            <a:endCxn id="7" idx="1"/>
          </p:cNvCxnSpPr>
          <p:nvPr/>
        </p:nvCxnSpPr>
        <p:spPr>
          <a:xfrm>
            <a:off x="7060507" y="3073553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41453" y="339036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45886" y="239465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29" name="圆角矩形 27"/>
          <p:cNvSpPr/>
          <p:nvPr/>
        </p:nvSpPr>
        <p:spPr>
          <a:xfrm>
            <a:off x="4051075" y="3768774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30" name="圆角矩形 27"/>
          <p:cNvSpPr/>
          <p:nvPr/>
        </p:nvSpPr>
        <p:spPr>
          <a:xfrm>
            <a:off x="4051074" y="1751901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31" name="圆角矩形 27"/>
          <p:cNvSpPr/>
          <p:nvPr/>
        </p:nvSpPr>
        <p:spPr>
          <a:xfrm>
            <a:off x="6018113" y="2763982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12" idx="3"/>
            <a:endCxn id="30" idx="1"/>
          </p:cNvCxnSpPr>
          <p:nvPr/>
        </p:nvCxnSpPr>
        <p:spPr>
          <a:xfrm flipV="1">
            <a:off x="3133419" y="2061472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2" idx="3"/>
            <a:endCxn id="29" idx="1"/>
          </p:cNvCxnSpPr>
          <p:nvPr/>
        </p:nvCxnSpPr>
        <p:spPr>
          <a:xfrm>
            <a:off x="3133419" y="3090267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31" idx="1"/>
            <a:endCxn id="30" idx="3"/>
          </p:cNvCxnSpPr>
          <p:nvPr/>
        </p:nvCxnSpPr>
        <p:spPr>
          <a:xfrm flipH="1" flipV="1">
            <a:off x="5143029" y="2061472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1"/>
            <a:endCxn id="29" idx="3"/>
          </p:cNvCxnSpPr>
          <p:nvPr/>
        </p:nvCxnSpPr>
        <p:spPr>
          <a:xfrm flipH="1">
            <a:off x="5143030" y="3073553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645887" y="34102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310142" y="4611160"/>
            <a:ext cx="309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自动生成的转发条目</a:t>
            </a:r>
            <a:endParaRPr lang="en-US" altLang="zh-CN" b="1" dirty="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/>
                <a:gridCol w="1079715"/>
                <a:gridCol w="10538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r1-eth0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r1-eth1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r1-eth2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文本框 70"/>
          <p:cNvSpPr txBox="1"/>
          <p:nvPr/>
        </p:nvSpPr>
        <p:spPr>
          <a:xfrm>
            <a:off x="4304970" y="4634944"/>
            <a:ext cx="446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为了使</a:t>
            </a:r>
            <a:r>
              <a:rPr lang="en-US" altLang="zh-CN" dirty="0"/>
              <a:t>H1</a:t>
            </a:r>
            <a:r>
              <a:rPr lang="zh-CN" altLang="en-US" dirty="0"/>
              <a:t>的数据包能够到达</a:t>
            </a:r>
            <a:r>
              <a:rPr lang="en-US" altLang="zh-CN" dirty="0"/>
              <a:t>H2</a:t>
            </a:r>
            <a:r>
              <a:rPr lang="zh-CN" altLang="en-US" dirty="0"/>
              <a:t>，还需要如下转发条目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4830306" y="5363935"/>
            <a:ext cx="344170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R1: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10.0.6.0/24 -&gt; 10.0.2.2, r1-eth1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R2: 10.0.6.0/24 -&gt; 10.0.4.4, r2-eth1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R4: 10.0.6.0/24 -&gt; 0.0.0.0, r4-eth2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770462" y="17980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524498" y="230101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基于链路状态的路由机制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链路状态：</a:t>
            </a:r>
            <a:endParaRPr lang="en-US" altLang="zh-CN" dirty="0"/>
          </a:p>
          <a:p>
            <a:pPr lvl="1"/>
            <a:r>
              <a:rPr lang="zh-CN" altLang="en-US" dirty="0"/>
              <a:t>路由器端口及其与邻近路由器之间关系的描述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基于链路状态的路由机制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每个节点通告自己的链路状态信息，从而构建完整的拓扑信息</a:t>
            </a:r>
            <a:endParaRPr lang="en-US" altLang="zh-CN" dirty="0"/>
          </a:p>
          <a:p>
            <a:pPr lvl="2"/>
            <a:r>
              <a:rPr lang="zh-CN" altLang="en-US" dirty="0"/>
              <a:t>通过可靠的洪泛机制，每个节点学习到的拓扑都相同</a:t>
            </a:r>
            <a:endParaRPr lang="en-US" altLang="zh-CN" dirty="0"/>
          </a:p>
          <a:p>
            <a:pPr lvl="1"/>
            <a:r>
              <a:rPr lang="zh-CN" altLang="en-US" dirty="0"/>
              <a:t>每个节点单独计算到其它节点的最短路径，生成路由表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Dijkstra</a:t>
            </a:r>
            <a:r>
              <a:rPr lang="zh-CN" altLang="en-US" dirty="0"/>
              <a:t>算法，计算到每个网络的最短路径（下一跳节点）</a:t>
            </a:r>
            <a:endParaRPr lang="en-US" altLang="zh-CN" dirty="0"/>
          </a:p>
          <a:p>
            <a:pPr lvl="1"/>
            <a:r>
              <a:rPr lang="zh-CN" altLang="en-US" dirty="0"/>
              <a:t>当网络拓扑发生变动时，重新执行上述两步骤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每个节点创建链路状态数据包 </a:t>
            </a:r>
            <a:r>
              <a:rPr lang="en-US" altLang="zh-CN" dirty="0"/>
              <a:t>LSU (Link State Update)</a:t>
            </a:r>
            <a:endParaRPr lang="en-US" altLang="zh-CN" dirty="0"/>
          </a:p>
          <a:p>
            <a:pPr lvl="1"/>
            <a:r>
              <a:rPr lang="zh-CN" altLang="en-US" dirty="0"/>
              <a:t>创建该</a:t>
            </a:r>
            <a:r>
              <a:rPr lang="en-US" altLang="zh-CN" dirty="0"/>
              <a:t>LSU</a:t>
            </a:r>
            <a:r>
              <a:rPr lang="zh-CN" altLang="en-US" dirty="0"/>
              <a:t>的节点标识（</a:t>
            </a:r>
            <a:r>
              <a:rPr lang="en-US" altLang="zh-CN" dirty="0"/>
              <a:t>RID,</a:t>
            </a:r>
            <a:r>
              <a:rPr lang="zh-CN" altLang="en-US" dirty="0"/>
              <a:t> 一般为路由器第</a:t>
            </a:r>
            <a:r>
              <a:rPr lang="en-US" altLang="zh-CN" dirty="0"/>
              <a:t>1</a:t>
            </a:r>
            <a:r>
              <a:rPr lang="zh-CN" altLang="en-US" dirty="0"/>
              <a:t>个端口的</a:t>
            </a:r>
            <a:r>
              <a:rPr lang="en-US" altLang="zh-CN" dirty="0"/>
              <a:t>IP</a:t>
            </a:r>
            <a:r>
              <a:rPr lang="zh-CN" altLang="en-US" dirty="0"/>
              <a:t>地址）</a:t>
            </a:r>
            <a:endParaRPr lang="en-US" altLang="zh-CN" dirty="0"/>
          </a:p>
          <a:p>
            <a:pPr lvl="1"/>
            <a:r>
              <a:rPr lang="zh-CN" altLang="en-US" dirty="0"/>
              <a:t>该节点的相邻节点列表（网络地址和对端节点标识）</a:t>
            </a:r>
            <a:endParaRPr lang="en-US" altLang="zh-CN" dirty="0"/>
          </a:p>
          <a:p>
            <a:pPr lvl="1"/>
            <a:r>
              <a:rPr lang="zh-CN" altLang="en-US" dirty="0"/>
              <a:t>序列号，用于区分不同的链路状态更新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扩散链路状态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B</a:t>
            </a:r>
            <a:r>
              <a:rPr lang="zh-CN" altLang="en-US" dirty="0"/>
              <a:t>收到来自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数据包后：</a:t>
            </a:r>
            <a:endParaRPr lang="en-US" altLang="zh-CN" dirty="0"/>
          </a:p>
          <a:p>
            <a:pPr lvl="2"/>
            <a:r>
              <a:rPr lang="zh-CN" altLang="en-US" dirty="0"/>
              <a:t>如果之前没有保存对应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，则保存</a:t>
            </a:r>
            <a:endParaRPr lang="en-US" altLang="zh-CN" dirty="0"/>
          </a:p>
          <a:p>
            <a:pPr lvl="2"/>
            <a:r>
              <a:rPr lang="zh-CN" altLang="en-US" dirty="0"/>
              <a:t>如果之前有保存，新副本的序列号更大，则更新</a:t>
            </a:r>
            <a:endParaRPr lang="en-US" altLang="zh-CN" dirty="0"/>
          </a:p>
          <a:p>
            <a:pPr lvl="2"/>
            <a:r>
              <a:rPr lang="zh-CN" altLang="en-US" dirty="0"/>
              <a:t>保存或更新后，向除</a:t>
            </a:r>
            <a:r>
              <a:rPr lang="en-US" altLang="zh-CN" dirty="0"/>
              <a:t>A</a:t>
            </a:r>
            <a:r>
              <a:rPr lang="zh-CN" altLang="en-US" dirty="0"/>
              <a:t>以外的所有邻居节点继续扩散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661528" y="1454305"/>
            <a:ext cx="3367528" cy="1797914"/>
            <a:chOff x="1755786" y="934125"/>
            <a:chExt cx="3367528" cy="1797914"/>
          </a:xfrm>
        </p:grpSpPr>
        <p:sp>
          <p:nvSpPr>
            <p:cNvPr id="62" name="椭圆 61"/>
            <p:cNvSpPr/>
            <p:nvPr/>
          </p:nvSpPr>
          <p:spPr>
            <a:xfrm>
              <a:off x="2187577" y="1605187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011377" y="934125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011377" y="2386599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865380" y="1612745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4788034" y="1617198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/>
            <p:cNvCxnSpPr>
              <a:stCxn id="62" idx="7"/>
              <a:endCxn id="63" idx="2"/>
            </p:cNvCxnSpPr>
            <p:nvPr/>
          </p:nvCxnSpPr>
          <p:spPr>
            <a:xfrm flipV="1">
              <a:off x="2473756" y="1106845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2" idx="5"/>
              <a:endCxn id="64" idx="1"/>
            </p:cNvCxnSpPr>
            <p:nvPr/>
          </p:nvCxnSpPr>
          <p:spPr>
            <a:xfrm>
              <a:off x="2473756" y="1900038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4" idx="7"/>
              <a:endCxn id="65" idx="3"/>
            </p:cNvCxnSpPr>
            <p:nvPr/>
          </p:nvCxnSpPr>
          <p:spPr>
            <a:xfrm flipV="1">
              <a:off x="3297556" y="1907596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3" idx="6"/>
              <a:endCxn id="65" idx="1"/>
            </p:cNvCxnSpPr>
            <p:nvPr/>
          </p:nvCxnSpPr>
          <p:spPr>
            <a:xfrm>
              <a:off x="3346657" y="1106845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5" idx="6"/>
              <a:endCxn id="66" idx="2"/>
            </p:cNvCxnSpPr>
            <p:nvPr/>
          </p:nvCxnSpPr>
          <p:spPr>
            <a:xfrm>
              <a:off x="4200660" y="1785465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1755786" y="1777907"/>
              <a:ext cx="43179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本框 72"/>
          <p:cNvSpPr txBox="1"/>
          <p:nvPr/>
        </p:nvSpPr>
        <p:spPr>
          <a:xfrm>
            <a:off x="1093319" y="3411063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1</a:t>
            </a:r>
            <a:r>
              <a:rPr lang="zh-CN" altLang="en-US" dirty="0">
                <a:ea typeface="楷体" panose="02010609060101010101" pitchFamily="49" charset="-122"/>
              </a:rPr>
              <a:t>、某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到达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节点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022083" y="3433405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2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104279" y="588790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3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047397" y="585584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4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E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7" name="右箭头 66"/>
          <p:cNvSpPr/>
          <p:nvPr/>
        </p:nvSpPr>
        <p:spPr>
          <a:xfrm>
            <a:off x="4483790" y="2305645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67"/>
          <p:cNvSpPr/>
          <p:nvPr/>
        </p:nvSpPr>
        <p:spPr>
          <a:xfrm>
            <a:off x="4417750" y="4697028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68"/>
          <p:cNvSpPr/>
          <p:nvPr/>
        </p:nvSpPr>
        <p:spPr>
          <a:xfrm rot="8672168">
            <a:off x="4094962" y="3544340"/>
            <a:ext cx="960019" cy="36793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>
            <a:off x="5892175" y="1504894"/>
            <a:ext cx="2935737" cy="1797914"/>
            <a:chOff x="6986433" y="984714"/>
            <a:chExt cx="2935737" cy="1797914"/>
          </a:xfrm>
        </p:grpSpPr>
        <p:sp>
          <p:nvSpPr>
            <p:cNvPr id="81" name="椭圆 80"/>
            <p:cNvSpPr/>
            <p:nvPr/>
          </p:nvSpPr>
          <p:spPr>
            <a:xfrm>
              <a:off x="6986433" y="1655776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0233" y="984714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7810233" y="243718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664236" y="1663334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9586890" y="1667787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连接符 85"/>
            <p:cNvCxnSpPr>
              <a:stCxn id="81" idx="7"/>
              <a:endCxn id="82" idx="2"/>
            </p:cNvCxnSpPr>
            <p:nvPr/>
          </p:nvCxnSpPr>
          <p:spPr>
            <a:xfrm flipV="1">
              <a:off x="7272612" y="1157434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1" idx="5"/>
              <a:endCxn id="83" idx="1"/>
            </p:cNvCxnSpPr>
            <p:nvPr/>
          </p:nvCxnSpPr>
          <p:spPr>
            <a:xfrm>
              <a:off x="7272612" y="1950627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3" idx="7"/>
              <a:endCxn id="84" idx="3"/>
            </p:cNvCxnSpPr>
            <p:nvPr/>
          </p:nvCxnSpPr>
          <p:spPr>
            <a:xfrm flipV="1">
              <a:off x="8096412" y="1958185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82" idx="6"/>
              <a:endCxn id="84" idx="1"/>
            </p:cNvCxnSpPr>
            <p:nvPr/>
          </p:nvCxnSpPr>
          <p:spPr>
            <a:xfrm>
              <a:off x="8145513" y="1157434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84" idx="6"/>
              <a:endCxn id="85" idx="2"/>
            </p:cNvCxnSpPr>
            <p:nvPr/>
          </p:nvCxnSpPr>
          <p:spPr>
            <a:xfrm>
              <a:off x="8999516" y="1836054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7198643" y="2172903"/>
              <a:ext cx="438463" cy="3976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7225358" y="1065776"/>
              <a:ext cx="431635" cy="4333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1079894" y="3980913"/>
            <a:ext cx="2935737" cy="1797914"/>
            <a:chOff x="2174152" y="3460733"/>
            <a:chExt cx="2935737" cy="1797914"/>
          </a:xfrm>
        </p:grpSpPr>
        <p:sp>
          <p:nvSpPr>
            <p:cNvPr id="94" name="椭圆 93"/>
            <p:cNvSpPr/>
            <p:nvPr/>
          </p:nvSpPr>
          <p:spPr>
            <a:xfrm>
              <a:off x="2174152" y="4131795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997952" y="346073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997952" y="4913207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851955" y="413935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774609" y="4143806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接连接符 98"/>
            <p:cNvCxnSpPr>
              <a:stCxn id="94" idx="7"/>
              <a:endCxn id="95" idx="2"/>
            </p:cNvCxnSpPr>
            <p:nvPr/>
          </p:nvCxnSpPr>
          <p:spPr>
            <a:xfrm flipV="1">
              <a:off x="2460331" y="3633453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94" idx="5"/>
              <a:endCxn id="96" idx="1"/>
            </p:cNvCxnSpPr>
            <p:nvPr/>
          </p:nvCxnSpPr>
          <p:spPr>
            <a:xfrm>
              <a:off x="2460331" y="4426646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96" idx="7"/>
              <a:endCxn id="97" idx="3"/>
            </p:cNvCxnSpPr>
            <p:nvPr/>
          </p:nvCxnSpPr>
          <p:spPr>
            <a:xfrm flipV="1">
              <a:off x="3284131" y="4434204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5" idx="6"/>
              <a:endCxn id="97" idx="1"/>
            </p:cNvCxnSpPr>
            <p:nvPr/>
          </p:nvCxnSpPr>
          <p:spPr>
            <a:xfrm>
              <a:off x="3333232" y="3633453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7" idx="6"/>
              <a:endCxn id="98" idx="2"/>
            </p:cNvCxnSpPr>
            <p:nvPr/>
          </p:nvCxnSpPr>
          <p:spPr>
            <a:xfrm>
              <a:off x="4187235" y="4312073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V="1">
              <a:off x="3500037" y="4611694"/>
              <a:ext cx="480892" cy="4288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3531289" y="3597786"/>
              <a:ext cx="443844" cy="427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5701871" y="4026800"/>
            <a:ext cx="2935737" cy="1797914"/>
            <a:chOff x="6796129" y="3506620"/>
            <a:chExt cx="2935737" cy="1797914"/>
          </a:xfrm>
        </p:grpSpPr>
        <p:sp>
          <p:nvSpPr>
            <p:cNvPr id="107" name="椭圆 106"/>
            <p:cNvSpPr/>
            <p:nvPr/>
          </p:nvSpPr>
          <p:spPr>
            <a:xfrm>
              <a:off x="6796129" y="4177682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7619929" y="3506620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619929" y="4959094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8473932" y="4185240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9396586" y="418969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接连接符 111"/>
            <p:cNvCxnSpPr>
              <a:stCxn id="107" idx="7"/>
              <a:endCxn id="108" idx="2"/>
            </p:cNvCxnSpPr>
            <p:nvPr/>
          </p:nvCxnSpPr>
          <p:spPr>
            <a:xfrm flipV="1">
              <a:off x="7082308" y="3679340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07" idx="5"/>
              <a:endCxn id="109" idx="1"/>
            </p:cNvCxnSpPr>
            <p:nvPr/>
          </p:nvCxnSpPr>
          <p:spPr>
            <a:xfrm>
              <a:off x="7082308" y="4472533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9" idx="7"/>
              <a:endCxn id="110" idx="3"/>
            </p:cNvCxnSpPr>
            <p:nvPr/>
          </p:nvCxnSpPr>
          <p:spPr>
            <a:xfrm flipV="1">
              <a:off x="7906108" y="4480091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8" idx="6"/>
              <a:endCxn id="110" idx="1"/>
            </p:cNvCxnSpPr>
            <p:nvPr/>
          </p:nvCxnSpPr>
          <p:spPr>
            <a:xfrm>
              <a:off x="7955209" y="3679340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10" idx="6"/>
              <a:endCxn id="111" idx="2"/>
            </p:cNvCxnSpPr>
            <p:nvPr/>
          </p:nvCxnSpPr>
          <p:spPr>
            <a:xfrm>
              <a:off x="8809212" y="4357960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>
              <a:off x="8858723" y="4571839"/>
              <a:ext cx="53786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/>
          <p:cNvSpPr/>
          <p:nvPr/>
        </p:nvSpPr>
        <p:spPr>
          <a:xfrm>
            <a:off x="1262720" y="6296508"/>
            <a:ext cx="6731779" cy="50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注意：该图与</a:t>
            </a:r>
            <a:r>
              <a:rPr lang="en-US" altLang="zh-CN" sz="2000" dirty="0">
                <a:solidFill>
                  <a:schemeClr val="tx1"/>
                </a:solidFill>
              </a:rPr>
              <a:t>P3</a:t>
            </a:r>
            <a:r>
              <a:rPr lang="zh-CN" altLang="en-US" sz="2000" dirty="0">
                <a:solidFill>
                  <a:schemeClr val="tx1"/>
                </a:solidFill>
              </a:rPr>
              <a:t>中拓扑无关，只有路由器会参与网络路由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 animBg="1"/>
      <p:bldP spid="78" grpId="0" animBg="1"/>
      <p:bldP spid="7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链路状态数据库：邻居发现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每个节点周期性（</a:t>
            </a:r>
            <a:r>
              <a:rPr lang="en-US" altLang="zh-CN" dirty="0"/>
              <a:t> hello-interval 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秒）宣告自己的存在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mOSPF Hello</a:t>
            </a:r>
            <a:r>
              <a:rPr lang="zh-CN" altLang="en-US" dirty="0"/>
              <a:t>消息，包括节点</a:t>
            </a:r>
            <a:r>
              <a:rPr lang="en-US" altLang="zh-CN" dirty="0"/>
              <a:t>ID, </a:t>
            </a:r>
            <a:r>
              <a:rPr lang="zh-CN" altLang="en-US" dirty="0"/>
              <a:t>端口的子网掩码</a:t>
            </a:r>
            <a:endParaRPr lang="en-US" altLang="zh-CN" dirty="0"/>
          </a:p>
          <a:p>
            <a:pPr lvl="1"/>
            <a:r>
              <a:rPr lang="zh-CN" altLang="en-US" dirty="0"/>
              <a:t>目的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224.0.0.5</a:t>
            </a:r>
            <a:r>
              <a:rPr lang="zh-CN" altLang="en-US" dirty="0"/>
              <a:t>，目的</a:t>
            </a:r>
            <a:r>
              <a:rPr lang="en-US" altLang="zh-CN" dirty="0"/>
              <a:t>MAC</a:t>
            </a:r>
            <a:r>
              <a:rPr lang="zh-CN" altLang="en-US" dirty="0"/>
              <a:t>地址为</a:t>
            </a:r>
            <a:r>
              <a:rPr lang="en-US" altLang="zh-CN" dirty="0"/>
              <a:t>01:00:5E:00:00:05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节点收到</a:t>
            </a:r>
            <a:r>
              <a:rPr lang="en-US" altLang="zh-CN" dirty="0"/>
              <a:t>mOSPF Hello</a:t>
            </a:r>
            <a:r>
              <a:rPr lang="zh-CN" altLang="en-US" dirty="0"/>
              <a:t>消息后</a:t>
            </a:r>
            <a:endParaRPr lang="en-US" altLang="zh-CN" dirty="0"/>
          </a:p>
          <a:p>
            <a:pPr lvl="1"/>
            <a:r>
              <a:rPr lang="zh-CN" altLang="en-US" dirty="0"/>
              <a:t>如果发送该消息的节点不在邻居列表中，添加至邻居列表</a:t>
            </a:r>
            <a:endParaRPr lang="en-US" altLang="zh-CN" dirty="0"/>
          </a:p>
          <a:p>
            <a:pPr lvl="1"/>
            <a:r>
              <a:rPr lang="zh-CN" altLang="en-US" dirty="0"/>
              <a:t>如果已存在，更新其达到时间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邻居列表老化操作（</a:t>
            </a:r>
            <a:r>
              <a:rPr lang="en-US" altLang="zh-CN" dirty="0"/>
              <a:t>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如果列表中的节点在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hello-interval</a:t>
            </a:r>
            <a:r>
              <a:rPr lang="zh-CN" altLang="en-US" dirty="0"/>
              <a:t>时间内未更新，则将其删除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513761" cy="811560"/>
          </a:xfrm>
        </p:spPr>
        <p:txBody>
          <a:bodyPr/>
          <a:lstStyle/>
          <a:p>
            <a:r>
              <a:rPr lang="zh-CN" altLang="en-US" dirty="0"/>
              <a:t>链路状态数据库：链路状态的扩散和更新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150" y="1444978"/>
            <a:ext cx="8513762" cy="5053978"/>
          </a:xfrm>
        </p:spPr>
        <p:txBody>
          <a:bodyPr/>
          <a:lstStyle/>
          <a:p>
            <a:r>
              <a:rPr lang="zh-CN" altLang="en-US" sz="1800" dirty="0"/>
              <a:t>生成并洪泛链路状态</a:t>
            </a:r>
            <a:endParaRPr lang="en-US" altLang="zh-CN" sz="1800" dirty="0"/>
          </a:p>
          <a:p>
            <a:pPr lvl="1"/>
            <a:r>
              <a:rPr lang="zh-CN" altLang="en-US" sz="1600" dirty="0"/>
              <a:t>当节点邻居列表发生变动时，或超过</a:t>
            </a:r>
            <a:r>
              <a:rPr lang="en-US" altLang="zh-CN" sz="1600" dirty="0" err="1"/>
              <a:t>lsu</a:t>
            </a:r>
            <a:r>
              <a:rPr lang="en-US" altLang="zh-CN" sz="1600" dirty="0"/>
              <a:t> interval (30</a:t>
            </a:r>
            <a:r>
              <a:rPr lang="zh-CN" altLang="en-US" sz="1600" dirty="0"/>
              <a:t>秒</a:t>
            </a:r>
            <a:r>
              <a:rPr lang="en-US" altLang="zh-CN" sz="1600" dirty="0"/>
              <a:t>)</a:t>
            </a:r>
            <a:r>
              <a:rPr lang="zh-CN" altLang="en-US" sz="1600" dirty="0"/>
              <a:t>未发送过链路状态信息时</a:t>
            </a:r>
            <a:endParaRPr lang="en-US" altLang="zh-CN" sz="1600" dirty="0"/>
          </a:p>
          <a:p>
            <a:pPr lvl="1"/>
            <a:r>
              <a:rPr lang="zh-CN" altLang="en-US" sz="1600" dirty="0"/>
              <a:t>向每个邻居节点发送链路状态信息</a:t>
            </a:r>
            <a:endParaRPr lang="en-US" altLang="zh-CN" sz="1600" dirty="0"/>
          </a:p>
          <a:p>
            <a:pPr lvl="2"/>
            <a:r>
              <a:rPr lang="zh-CN" altLang="en-US" sz="1400" dirty="0"/>
              <a:t>包含该节点</a:t>
            </a:r>
            <a:r>
              <a:rPr lang="en-US" altLang="zh-CN" sz="1400" dirty="0"/>
              <a:t>ID (mOSPF Header)</a:t>
            </a:r>
            <a:r>
              <a:rPr lang="zh-CN" altLang="en-US" sz="1400" dirty="0"/>
              <a:t>、邻居节点</a:t>
            </a:r>
            <a:r>
              <a:rPr lang="en-US" altLang="zh-CN" sz="1400" dirty="0"/>
              <a:t>ID</a:t>
            </a:r>
            <a:r>
              <a:rPr lang="zh-CN" altLang="en-US" sz="1400" dirty="0"/>
              <a:t>、网络和掩码 </a:t>
            </a:r>
            <a:r>
              <a:rPr lang="en-US" altLang="zh-CN" sz="1400" dirty="0"/>
              <a:t>(mOSPF LSU)</a:t>
            </a:r>
            <a:endParaRPr lang="en-US" altLang="zh-CN" sz="1400" dirty="0"/>
          </a:p>
          <a:p>
            <a:pPr lvl="3"/>
            <a:r>
              <a:rPr lang="zh-CN" altLang="en-US" sz="1400" dirty="0">
                <a:solidFill>
                  <a:srgbClr val="FF0000"/>
                </a:solidFill>
              </a:rPr>
              <a:t>当端口没有相邻路由器（例如</a:t>
            </a:r>
            <a:r>
              <a:rPr lang="en-US" altLang="zh-CN" sz="1400" dirty="0">
                <a:solidFill>
                  <a:srgbClr val="FF0000"/>
                </a:solidFill>
              </a:rPr>
              <a:t>r1-eth0, r4-eth2</a:t>
            </a:r>
            <a:r>
              <a:rPr lang="zh-CN" altLang="en-US" sz="1400" dirty="0">
                <a:solidFill>
                  <a:srgbClr val="FF0000"/>
                </a:solidFill>
              </a:rPr>
              <a:t>）时，也要表达该网络，邻居节点</a:t>
            </a:r>
            <a:r>
              <a:rPr lang="en-US" altLang="zh-CN" sz="1400" dirty="0">
                <a:solidFill>
                  <a:srgbClr val="FF0000"/>
                </a:solidFill>
              </a:rPr>
              <a:t>ID</a:t>
            </a:r>
            <a:r>
              <a:rPr lang="zh-CN" altLang="en-US" sz="1400" dirty="0">
                <a:solidFill>
                  <a:srgbClr val="FF0000"/>
                </a:solidFill>
              </a:rPr>
              <a:t>为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2"/>
            <a:r>
              <a:rPr lang="zh-CN" altLang="en-US" sz="1400" dirty="0"/>
              <a:t>序列号</a:t>
            </a:r>
            <a:r>
              <a:rPr lang="en-US" altLang="zh-CN" sz="1400" dirty="0"/>
              <a:t>(sequence number)</a:t>
            </a:r>
            <a:r>
              <a:rPr lang="zh-CN" altLang="en-US" sz="1400" dirty="0"/>
              <a:t>，每次生成链路状态信息时加</a:t>
            </a:r>
            <a:r>
              <a:rPr lang="en-US" altLang="zh-CN" sz="1400" dirty="0"/>
              <a:t>1</a:t>
            </a:r>
            <a:endParaRPr lang="en-US" altLang="zh-CN" sz="1400" dirty="0"/>
          </a:p>
          <a:p>
            <a:pPr lvl="2"/>
            <a:r>
              <a:rPr lang="zh-CN" altLang="en-US" sz="1400" dirty="0"/>
              <a:t>目的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地址为邻居节点相应端口的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地址，目的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地址为该端口的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</a:t>
            </a:r>
            <a:endParaRPr lang="en-US" altLang="zh-CN" sz="1400" dirty="0"/>
          </a:p>
          <a:p>
            <a:r>
              <a:rPr lang="zh-CN" altLang="en-US" sz="1800" dirty="0"/>
              <a:t>收到链路状态信息后</a:t>
            </a:r>
            <a:endParaRPr lang="en-US" altLang="zh-CN" sz="1800" dirty="0"/>
          </a:p>
          <a:p>
            <a:pPr lvl="1"/>
            <a:r>
              <a:rPr lang="zh-CN" altLang="en-US" sz="1600" dirty="0"/>
              <a:t>如果之前未收到该节点的链路状态信息，或者该信息的序列号更大，则更新链路状态数据库</a:t>
            </a:r>
            <a:endParaRPr lang="en-US" altLang="zh-CN" sz="1600" dirty="0"/>
          </a:p>
          <a:p>
            <a:pPr lvl="1"/>
            <a:r>
              <a:rPr lang="en-US" altLang="zh-CN" sz="1600" dirty="0"/>
              <a:t>TTL</a:t>
            </a:r>
            <a:r>
              <a:rPr lang="zh-CN" altLang="en-US" sz="1600" dirty="0"/>
              <a:t>减</a:t>
            </a:r>
            <a:r>
              <a:rPr lang="en-US" altLang="zh-CN" sz="1600" dirty="0"/>
              <a:t>1</a:t>
            </a:r>
            <a:r>
              <a:rPr lang="zh-CN" altLang="en-US" sz="1600" dirty="0"/>
              <a:t>，如果</a:t>
            </a:r>
            <a:r>
              <a:rPr lang="en-US" altLang="zh-CN" sz="1600" dirty="0"/>
              <a:t>TTL</a:t>
            </a:r>
            <a:r>
              <a:rPr lang="zh-CN" altLang="en-US" sz="1600" dirty="0"/>
              <a:t>值大于</a:t>
            </a:r>
            <a:r>
              <a:rPr lang="en-US" altLang="zh-CN" sz="1600" dirty="0"/>
              <a:t>0</a:t>
            </a:r>
            <a:r>
              <a:rPr lang="zh-CN" altLang="en-US" sz="1600" dirty="0"/>
              <a:t>，则向除该端口以外的端口转发该消息</a:t>
            </a:r>
            <a:endParaRPr lang="en-US" altLang="zh-CN" sz="1600" dirty="0"/>
          </a:p>
          <a:p>
            <a:r>
              <a:rPr lang="zh-CN" altLang="en-US" sz="1800" dirty="0"/>
              <a:t>处理节点失效问题</a:t>
            </a:r>
            <a:endParaRPr lang="en-US" altLang="zh-CN" sz="1800" dirty="0"/>
          </a:p>
          <a:p>
            <a:pPr lvl="1"/>
            <a:r>
              <a:rPr lang="zh-CN" altLang="en-US" sz="1400" dirty="0"/>
              <a:t>当数据库中一个节点的链路状态超过</a:t>
            </a:r>
            <a:r>
              <a:rPr lang="en-US" altLang="zh-CN" sz="1400" dirty="0"/>
              <a:t>40</a:t>
            </a:r>
            <a:r>
              <a:rPr lang="zh-CN" altLang="en-US" sz="1400" dirty="0"/>
              <a:t>秒未更新时，表明该节点已失效，将对应条目删除</a:t>
            </a:r>
            <a:endParaRPr lang="en-US" altLang="zh-CN" sz="14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0981" y="1622181"/>
            <a:ext cx="83769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…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area_id;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set to 0.0.0.0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router_id;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set to the IP address of 1</a:t>
            </a:r>
            <a:r>
              <a:rPr lang="en-US" altLang="zh-CN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sequence_num;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sequence number of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lsuint;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LSU interval, set to 30 seconds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ustack_t;</a:t>
            </a:r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extern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ustack_t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*instance;</a:t>
            </a:r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981" y="4650327"/>
            <a:ext cx="85857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   … …</a:t>
            </a:r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hell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hello interval, 5 seconds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num_nbr;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neighbors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nbr_list;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// list of neighbors -&gt;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mospf_nbr_t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iface_info_t;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56288dc-b983-4977-b9dc-ad7a44f324db}"/>
</p:tagLst>
</file>

<file path=ppt/tags/tag2.xml><?xml version="1.0" encoding="utf-8"?>
<p:tagLst xmlns:p="http://schemas.openxmlformats.org/presentationml/2006/main">
  <p:tag name="KSO_WPP_MARK_KEY" val="7c415d86-6eca-4be2-9405-f0ef47d53609"/>
  <p:tag name="COMMONDATA" val="eyJoZGlkIjoiNTM2NTZlNDJlY2JjODRiN2ExYmFlZWMyYWVkMDUzOWEifQ=="/>
  <p:tag name="commondata" val="eyJoZGlkIjoiZTllZGQyYTgzMDVhZjVmMWU0ODdmMDlmNGY5MThhMGU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6394</Words>
  <Application>WPS 演示</Application>
  <PresentationFormat>全屏显示(4:3)</PresentationFormat>
  <Paragraphs>608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楷体</vt:lpstr>
      <vt:lpstr>Courier New</vt:lpstr>
      <vt:lpstr>DejaVu Sans Mono</vt:lpstr>
      <vt:lpstr>Arial Unicode MS</vt:lpstr>
      <vt:lpstr>Pixel</vt:lpstr>
      <vt:lpstr>自定义设计方案</vt:lpstr>
      <vt:lpstr>网络路由实验</vt:lpstr>
      <vt:lpstr>提纲</vt:lpstr>
      <vt:lpstr>网络转发与网络路由</vt:lpstr>
      <vt:lpstr>基于链路状态的路由机制</vt:lpstr>
      <vt:lpstr>一致性链路状态数据库</vt:lpstr>
      <vt:lpstr>一致性链路状态数据库的例子</vt:lpstr>
      <vt:lpstr>链路状态数据库：邻居发现</vt:lpstr>
      <vt:lpstr>链路状态数据库：链路状态的扩散和更新</vt:lpstr>
      <vt:lpstr>相关数据结构</vt:lpstr>
      <vt:lpstr>相关数据结构</vt:lpstr>
      <vt:lpstr>mOSPF协议格式</vt:lpstr>
      <vt:lpstr>mOSPF协议格式（续）</vt:lpstr>
      <vt:lpstr>mOSPF与OSPFv2的区别</vt:lpstr>
      <vt:lpstr>将mOSPF解析脚本加入Wireshark</vt:lpstr>
      <vt:lpstr>网络路由计算</vt:lpstr>
      <vt:lpstr>路由条目</vt:lpstr>
      <vt:lpstr>路由计算过程</vt:lpstr>
      <vt:lpstr>计算最短路径</vt:lpstr>
      <vt:lpstr>根据最短路径生成路由表</vt:lpstr>
      <vt:lpstr>实验内容一</vt:lpstr>
      <vt:lpstr>实验结果示例</vt:lpstr>
      <vt:lpstr>实验内容二</vt:lpstr>
      <vt:lpstr>实验结果示例</vt:lpstr>
      <vt:lpstr>实验注意事项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2329</cp:revision>
  <dcterms:created xsi:type="dcterms:W3CDTF">2017-02-15T05:09:00Z</dcterms:created>
  <dcterms:modified xsi:type="dcterms:W3CDTF">2023-11-02T00:41:48Z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3703E6D520F84247B45A9D9A6B87AD7B</vt:lpwstr>
  </property>
  <property fmtid="{D5CDD505-2E9C-101B-9397-08002B2CF9AE}" pid="3" name="KSOProductBuildVer">
    <vt:lpwstr>2052-12.1.0.15712</vt:lpwstr>
  </property>
</Properties>
</file>