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0" r:id="rId8"/>
    <p:sldId id="281" r:id="rId9"/>
    <p:sldId id="261" r:id="rId10"/>
    <p:sldId id="263" r:id="rId11"/>
    <p:sldId id="278" r:id="rId12"/>
    <p:sldId id="283" r:id="rId13"/>
    <p:sldId id="282" r:id="rId14"/>
    <p:sldId id="287" r:id="rId15"/>
    <p:sldId id="288" r:id="rId16"/>
  </p:sldIdLst>
  <p:sldSz cx="9144000" cy="6858000" type="screen4x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58"/>
            <p14:sldId id="259"/>
            <p14:sldId id="260"/>
            <p14:sldId id="281"/>
            <p14:sldId id="261"/>
            <p14:sldId id="263"/>
            <p14:sldId id="278"/>
            <p14:sldId id="283"/>
            <p14:sldId id="282"/>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1" autoAdjust="0"/>
  </p:normalViewPr>
  <p:slideViewPr>
    <p:cSldViewPr snapToGrid="0">
      <p:cViewPr varScale="1">
        <p:scale>
          <a:sx n="62" d="100"/>
          <a:sy n="62" d="100"/>
        </p:scale>
        <p:origin x="197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理论课中讲到的唯一前缀</a:t>
            </a:r>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6873875" y="45085"/>
            <a:ext cx="22701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97B6A45-8577-4A8D-92DD-F098EF30BF56}"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59FE6EEE-6BAD-4F5E-A73F-6DF9344AB00C}"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F29B87F2-C5A8-499F-8BE6-B210A540A9BE}"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502B07-190B-4B2B-82B5-04576CCCE15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6488B6A-6B8D-447A-801B-90051788B02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200F48-DF98-410D-8B24-9DE9F715456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D245FD3-0460-4AAF-9621-38DB567DB36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E525615-1A14-4E43-B471-749BC0FEE6EA}"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FD3AFBE-3A74-4B5A-94A3-74C3BBE36030}"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E91AB-08FB-4756-823A-4A178884B80B}"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F5AAAB-C321-4BDD-97B5-D8A8E7BA876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E70100BC-356E-4CD0-83C7-E928FE7FB4A1}"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FCB525-EC3E-4954-B1BA-6679952D4C17}"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E9E6C6-072E-4CB7-811E-AD7B8F5DC3F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13D141-37FB-4F2E-8ED0-EDCA389B141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2004A85D-8374-4466-A762-AC00FF20AC3A}"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0EB8C3A8-96A5-4727-BA8F-A180279982ED}"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54772B1F-4DEA-4197-95C2-41DC0B95CC2C}"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C0F43902-A60E-4A29-990F-1C55CE974D9E}"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667AE24C-E48B-449E-BE23-185B84018974}"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89E6DAA8-37C9-411C-8283-3C089A684980}"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1526DA48-342A-45F4-87A0-184CE68114A8}"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EE89BB59-CEE1-4FE5-95FC-43F0DB4E0042}"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535C263B-628B-44C8-BB09-84B3DE21A649}"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AC8AF765-12E0-43F8-A726-FE5D641CDFD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高效</a:t>
            </a:r>
            <a:r>
              <a:rPr lang="en-US" altLang="zh-CN" dirty="0"/>
              <a:t>IP</a:t>
            </a:r>
            <a:r>
              <a:rPr lang="zh-CN" altLang="en-US" dirty="0"/>
              <a:t>路由查找实验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性能评估</a:t>
            </a:r>
            <a:endParaRPr lang="zh-CN" altLang="en-US" dirty="0"/>
          </a:p>
        </p:txBody>
      </p:sp>
      <p:sp>
        <p:nvSpPr>
          <p:cNvPr id="3" name="内容占位符 2"/>
          <p:cNvSpPr>
            <a:spLocks noGrp="1"/>
          </p:cNvSpPr>
          <p:nvPr>
            <p:ph idx="1"/>
          </p:nvPr>
        </p:nvSpPr>
        <p:spPr/>
        <p:txBody>
          <a:bodyPr/>
          <a:lstStyle/>
          <a:p>
            <a:r>
              <a:rPr lang="zh-CN" altLang="en-US" dirty="0"/>
              <a:t>内存开销</a:t>
            </a:r>
            <a:endParaRPr lang="en-US" altLang="zh-CN" dirty="0"/>
          </a:p>
          <a:p>
            <a:pPr lvl="1"/>
            <a:r>
              <a:rPr lang="zh-CN" altLang="en-US" dirty="0"/>
              <a:t>在</a:t>
            </a:r>
            <a:r>
              <a:rPr lang="en-US" altLang="zh-CN" dirty="0"/>
              <a:t>C</a:t>
            </a:r>
            <a:r>
              <a:rPr lang="zh-CN" altLang="en-US" dirty="0"/>
              <a:t>语言中，计算每次申请内存时的大小，内存开销为最终申请的所有内存大小之和</a:t>
            </a:r>
            <a:endParaRPr lang="en-US" altLang="zh-CN" dirty="0"/>
          </a:p>
          <a:p>
            <a:r>
              <a:rPr lang="zh-CN" altLang="en-US" dirty="0"/>
              <a:t>平均查找时间</a:t>
            </a:r>
            <a:endParaRPr lang="en-US" altLang="zh-CN" dirty="0"/>
          </a:p>
          <a:p>
            <a:pPr lvl="1"/>
            <a:r>
              <a:rPr lang="zh-CN" altLang="en-US" dirty="0"/>
              <a:t>在保证查找结果正确的前提下，将</a:t>
            </a:r>
            <a:r>
              <a:rPr lang="en-US" altLang="zh-CN" dirty="0"/>
              <a:t>forwarding-table.txt</a:t>
            </a:r>
            <a:r>
              <a:rPr lang="zh-CN" altLang="en-US" dirty="0"/>
              <a:t>中的</a:t>
            </a:r>
            <a:r>
              <a:rPr lang="en-US" altLang="zh-CN" dirty="0"/>
              <a:t>IP</a:t>
            </a:r>
            <a:r>
              <a:rPr lang="zh-CN" altLang="en-US" dirty="0"/>
              <a:t>地址作为输入，计算总的查找时间，再除以条目数</a:t>
            </a:r>
            <a:endParaRPr lang="en-US" altLang="zh-CN" dirty="0"/>
          </a:p>
          <a:p>
            <a:pPr marL="857250" lvl="2" indent="0">
              <a:buNone/>
            </a:pPr>
            <a:r>
              <a:rPr lang="en-US" altLang="zh-CN" sz="1600" dirty="0">
                <a:latin typeface="Courier New" panose="02070309020205020404" pitchFamily="49" charset="0"/>
                <a:cs typeface="Courier New" panose="02070309020205020404" pitchFamily="49" charset="0"/>
              </a:rPr>
              <a:t>input = </a:t>
            </a:r>
            <a:r>
              <a:rPr lang="en-US" altLang="zh-CN" sz="1600" dirty="0" err="1">
                <a:latin typeface="Courier New" panose="02070309020205020404" pitchFamily="49" charset="0"/>
                <a:cs typeface="Courier New" panose="02070309020205020404" pitchFamily="49" charset="0"/>
              </a:rPr>
              <a:t>read_all_data</a:t>
            </a:r>
            <a:r>
              <a:rPr lang="en-US" altLang="zh-CN" sz="1600" dirty="0">
                <a:latin typeface="Courier New" panose="02070309020205020404" pitchFamily="49" charset="0"/>
                <a:cs typeface="Courier New" panose="02070309020205020404" pitchFamily="49" charset="0"/>
              </a:rPr>
              <a:t>("forwarding-table.txt");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(&amp;tv1,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lookup_all_data</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trie</a:t>
            </a:r>
            <a:r>
              <a:rPr lang="en-US" altLang="zh-CN" sz="1600" dirty="0">
                <a:latin typeface="Courier New" panose="02070309020205020404" pitchFamily="49" charset="0"/>
                <a:cs typeface="Courier New" panose="02070309020205020404" pitchFamily="49" charset="0"/>
              </a:rPr>
              <a:t>, input);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(&amp;tv2,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fprintf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 "time per lookup: %.2lf ns.\n", \</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nano_time_diff</a:t>
            </a:r>
            <a:r>
              <a:rPr lang="en-US" altLang="zh-CN" sz="1600" dirty="0">
                <a:latin typeface="Courier New" panose="02070309020205020404" pitchFamily="49" charset="0"/>
                <a:cs typeface="Courier New" panose="02070309020205020404" pitchFamily="49" charset="0"/>
              </a:rPr>
              <a:t>(&amp;tv1, &amp;tv2) / length(input));</a:t>
            </a:r>
            <a:endParaRPr lang="zh-CN" altLang="en-US" sz="16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框架代码使用</a:t>
            </a:r>
            <a:endParaRPr lang="zh-CN" altLang="en-US" dirty="0"/>
          </a:p>
        </p:txBody>
      </p:sp>
      <p:sp>
        <p:nvSpPr>
          <p:cNvPr id="3" name="内容占位符 2"/>
          <p:cNvSpPr>
            <a:spLocks noGrp="1"/>
          </p:cNvSpPr>
          <p:nvPr>
            <p:ph idx="1"/>
          </p:nvPr>
        </p:nvSpPr>
        <p:spPr>
          <a:xfrm>
            <a:off x="369570" y="1445260"/>
            <a:ext cx="8458200" cy="5034915"/>
          </a:xfrm>
        </p:spPr>
        <p:txBody>
          <a:bodyPr/>
          <a:lstStyle/>
          <a:p>
            <a:r>
              <a:rPr lang="zh-CN" altLang="en-US" dirty="0"/>
              <a:t>完善位于</a:t>
            </a:r>
            <a:r>
              <a:rPr lang="en-US" altLang="zh-CN" dirty="0" err="1"/>
              <a:t>tree.c</a:t>
            </a:r>
            <a:r>
              <a:rPr lang="zh-CN" altLang="en-US" dirty="0"/>
              <a:t>的</a:t>
            </a:r>
            <a:r>
              <a:rPr lang="en-US" altLang="zh-CN" dirty="0"/>
              <a:t>5</a:t>
            </a:r>
            <a:r>
              <a:rPr lang="zh-CN" altLang="en-US" dirty="0"/>
              <a:t>个函数</a:t>
            </a:r>
            <a:r>
              <a:rPr lang="en-US" altLang="zh-CN" dirty="0"/>
              <a:t>(</a:t>
            </a:r>
            <a:r>
              <a:rPr lang="zh-CN" altLang="en-US" dirty="0"/>
              <a:t>调用方法见</a:t>
            </a:r>
            <a:r>
              <a:rPr lang="en-US" altLang="zh-CN" dirty="0" err="1"/>
              <a:t>main.c</a:t>
            </a:r>
            <a:r>
              <a:rPr lang="en-US" altLang="zh-CN" dirty="0"/>
              <a:t>)</a:t>
            </a:r>
            <a:endParaRPr lang="en-US" altLang="zh-CN" dirty="0"/>
          </a:p>
          <a:p>
            <a:pPr lvl="1"/>
            <a:r>
              <a:rPr lang="en-US" altLang="zh-CN" b="1" dirty="0"/>
              <a:t>void </a:t>
            </a:r>
            <a:r>
              <a:rPr lang="en-US" altLang="zh-CN" b="1" dirty="0" err="1"/>
              <a:t>create_tree</a:t>
            </a:r>
            <a:r>
              <a:rPr lang="en-US" altLang="zh-CN" b="1" dirty="0"/>
              <a:t>(const char* fname)</a:t>
            </a:r>
            <a:r>
              <a:rPr lang="en-US" altLang="zh-CN" dirty="0"/>
              <a:t>;/</a:t>
            </a:r>
            <a:r>
              <a:rPr lang="zh-CN" altLang="en-US" dirty="0"/>
              <a:t>创建基本的</a:t>
            </a:r>
            <a:r>
              <a:rPr lang="en-US" altLang="zh-CN" dirty="0" err="1"/>
              <a:t>ip</a:t>
            </a:r>
            <a:r>
              <a:rPr lang="zh-CN" altLang="en-US" dirty="0"/>
              <a:t>前缀树，表项来自</a:t>
            </a:r>
            <a:r>
              <a:rPr lang="en-US" altLang="zh-CN" dirty="0"/>
              <a:t>fname</a:t>
            </a:r>
            <a:r>
              <a:rPr lang="zh-CN" altLang="en-US" dirty="0"/>
              <a:t>，每一行格式为</a:t>
            </a:r>
            <a:r>
              <a:rPr lang="en-US" altLang="zh-CN" dirty="0"/>
              <a:t>(</a:t>
            </a:r>
            <a:r>
              <a:rPr lang="en-US" altLang="zh-CN" dirty="0" err="1"/>
              <a:t>ip</a:t>
            </a:r>
            <a:r>
              <a:rPr lang="en-US" altLang="zh-CN" dirty="0"/>
              <a:t>, </a:t>
            </a:r>
            <a:r>
              <a:rPr lang="en-US" altLang="zh-CN" dirty="0" err="1"/>
              <a:t>mask_len</a:t>
            </a:r>
            <a:r>
              <a:rPr lang="en-US" altLang="zh-CN" dirty="0"/>
              <a:t>, port)</a:t>
            </a:r>
            <a:endParaRPr lang="en-US" altLang="zh-CN" dirty="0"/>
          </a:p>
          <a:p>
            <a:pPr lvl="1"/>
            <a:r>
              <a:rPr lang="en-US" altLang="zh-CN" b="1" dirty="0">
                <a:sym typeface="+mn-ea"/>
              </a:rPr>
              <a:t>uint32_t*</a:t>
            </a:r>
            <a:r>
              <a:rPr lang="en-US" altLang="zh-CN" b="1" dirty="0"/>
              <a:t> </a:t>
            </a:r>
            <a:r>
              <a:rPr lang="en-US" altLang="zh-CN" b="1" dirty="0" err="1"/>
              <a:t>lookup_tree</a:t>
            </a:r>
            <a:r>
              <a:rPr lang="en-US" altLang="zh-CN" b="1" dirty="0"/>
              <a:t>(uint32_t* ip_vec)</a:t>
            </a:r>
            <a:r>
              <a:rPr lang="en-US" altLang="zh-CN" dirty="0"/>
              <a:t>;//</a:t>
            </a:r>
            <a:r>
              <a:rPr lang="zh-CN" altLang="en-US" dirty="0"/>
              <a:t>根据</a:t>
            </a:r>
            <a:r>
              <a:rPr lang="en-US" altLang="zh-CN" dirty="0" err="1"/>
              <a:t>create_tree</a:t>
            </a:r>
            <a:r>
              <a:rPr lang="zh-CN" altLang="en-US" dirty="0"/>
              <a:t>创建的前缀树，去查找</a:t>
            </a:r>
            <a:r>
              <a:rPr lang="en-US" altLang="zh-CN" dirty="0"/>
              <a:t>ip_vec</a:t>
            </a:r>
            <a:r>
              <a:rPr lang="zh-CN" altLang="en-US" dirty="0"/>
              <a:t>中每个</a:t>
            </a:r>
            <a:r>
              <a:rPr lang="en-US" altLang="zh-CN" dirty="0" err="1"/>
              <a:t>ip</a:t>
            </a:r>
            <a:r>
              <a:rPr lang="zh-CN" altLang="en-US" dirty="0"/>
              <a:t>对应的</a:t>
            </a:r>
            <a:r>
              <a:rPr lang="en-US" altLang="zh-CN" dirty="0"/>
              <a:t>port</a:t>
            </a:r>
            <a:r>
              <a:rPr lang="zh-CN" altLang="en-US" dirty="0"/>
              <a:t>，保存到数组内并返回，查询不到的条目设置结果为</a:t>
            </a:r>
            <a:r>
              <a:rPr lang="en-US" altLang="zh-CN" dirty="0"/>
              <a:t>-1</a:t>
            </a:r>
            <a:r>
              <a:rPr lang="zh-CN" altLang="en-US" dirty="0">
                <a:sym typeface="+mn-ea"/>
              </a:rPr>
              <a:t>，数组长度见</a:t>
            </a:r>
            <a:r>
              <a:rPr lang="en-US" altLang="zh-CN" dirty="0" err="1">
                <a:sym typeface="+mn-ea"/>
              </a:rPr>
              <a:t>tree.h</a:t>
            </a:r>
            <a:endParaRPr lang="en-US" altLang="zh-CN" dirty="0"/>
          </a:p>
          <a:p>
            <a:pPr lvl="1"/>
            <a:r>
              <a:rPr lang="en-US" altLang="zh-CN" b="1" dirty="0"/>
              <a:t>void </a:t>
            </a:r>
            <a:r>
              <a:rPr lang="en-US" altLang="zh-CN" b="1" dirty="0" err="1"/>
              <a:t>create_tree_advance</a:t>
            </a:r>
            <a:r>
              <a:rPr lang="en-US" altLang="zh-CN" b="1" dirty="0"/>
              <a:t>(const char *fname)</a:t>
            </a:r>
            <a:r>
              <a:rPr lang="en-US" altLang="zh-CN" dirty="0"/>
              <a:t>;//</a:t>
            </a:r>
            <a:r>
              <a:rPr lang="zh-CN" altLang="en-US" dirty="0"/>
              <a:t>功能同</a:t>
            </a:r>
            <a:r>
              <a:rPr lang="en-US" altLang="zh-CN" dirty="0" err="1"/>
              <a:t>create_tree</a:t>
            </a:r>
            <a:r>
              <a:rPr lang="zh-CN" altLang="en-US" dirty="0"/>
              <a:t>，优化版本</a:t>
            </a:r>
            <a:endParaRPr lang="en-US" altLang="zh-CN" dirty="0"/>
          </a:p>
          <a:p>
            <a:pPr lvl="1"/>
            <a:r>
              <a:rPr lang="en-US" altLang="zh-CN" b="1" dirty="0">
                <a:sym typeface="+mn-ea"/>
              </a:rPr>
              <a:t>uint32_t*</a:t>
            </a:r>
            <a:r>
              <a:rPr lang="en-US" altLang="zh-CN" b="1" dirty="0">
                <a:sym typeface="+mn-ea"/>
              </a:rPr>
              <a:t> </a:t>
            </a:r>
            <a:r>
              <a:rPr lang="en-US" altLang="zh-CN" b="1" dirty="0" err="1"/>
              <a:t>lookup_tree_advance</a:t>
            </a:r>
            <a:r>
              <a:rPr lang="en-US" altLang="zh-CN" b="1" dirty="0"/>
              <a:t>(uint32_t *ip_vec)</a:t>
            </a:r>
            <a:r>
              <a:rPr lang="en-US" altLang="zh-CN" dirty="0"/>
              <a:t>;//</a:t>
            </a:r>
            <a:r>
              <a:rPr lang="zh-CN" altLang="en-US" dirty="0"/>
              <a:t>功能同</a:t>
            </a:r>
            <a:r>
              <a:rPr lang="en-US" altLang="zh-CN" dirty="0" err="1"/>
              <a:t>lookup_tree</a:t>
            </a:r>
            <a:r>
              <a:rPr lang="zh-CN" altLang="en-US" dirty="0"/>
              <a:t>，优化版本</a:t>
            </a:r>
            <a:endParaRPr lang="zh-CN" altLang="en-US" dirty="0"/>
          </a:p>
          <a:p>
            <a:pPr lvl="1"/>
            <a:r>
              <a:rPr lang="en-US" altLang="zh-CN" b="1" dirty="0"/>
              <a:t>uint32_t* read_test_data(const char* lookup_file); </a:t>
            </a:r>
            <a:r>
              <a:rPr lang="en-US" altLang="zh-CN" dirty="0"/>
              <a:t>//</a:t>
            </a:r>
            <a:r>
              <a:rPr lang="zh-CN" altLang="en-US" dirty="0"/>
              <a:t>读取测试数据集</a:t>
            </a:r>
            <a:endParaRPr lang="en-US" altLang="zh-CN" b="1" dirty="0"/>
          </a:p>
          <a:p>
            <a:pPr lvl="1"/>
            <a:endParaRPr lang="en-US" altLang="zh-CN" b="1"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框架使用</a:t>
            </a:r>
            <a:endParaRPr lang="zh-CN" altLang="en-US"/>
          </a:p>
        </p:txBody>
      </p:sp>
      <p:sp>
        <p:nvSpPr>
          <p:cNvPr id="3" name="内容占位符 2"/>
          <p:cNvSpPr>
            <a:spLocks noGrp="1"/>
          </p:cNvSpPr>
          <p:nvPr>
            <p:ph idx="1"/>
          </p:nvPr>
        </p:nvSpPr>
        <p:spPr>
          <a:xfrm>
            <a:off x="457200" y="1351633"/>
            <a:ext cx="8229600" cy="5034843"/>
          </a:xfrm>
        </p:spPr>
        <p:txBody>
          <a:bodyPr/>
          <a:lstStyle/>
          <a:p>
            <a:r>
              <a:rPr lang="zh-CN" altLang="en-US" dirty="0"/>
              <a:t>注意事项</a:t>
            </a:r>
            <a:endParaRPr lang="en-US" altLang="zh-CN" dirty="0"/>
          </a:p>
          <a:p>
            <a:pPr lvl="1"/>
            <a:r>
              <a:rPr lang="zh-CN" altLang="en-US" dirty="0"/>
              <a:t>只需要修改</a:t>
            </a:r>
            <a:r>
              <a:rPr lang="en-US" altLang="zh-CN" dirty="0"/>
              <a:t>tree.c</a:t>
            </a:r>
            <a:r>
              <a:rPr lang="zh-CN" altLang="en-US" dirty="0"/>
              <a:t>，实现</a:t>
            </a:r>
            <a:r>
              <a:rPr lang="en-US" altLang="zh-CN" dirty="0"/>
              <a:t>5</a:t>
            </a:r>
            <a:r>
              <a:rPr lang="zh-CN" altLang="en-US" dirty="0"/>
              <a:t>个函数，调用方法见</a:t>
            </a:r>
            <a:r>
              <a:rPr lang="en-US" altLang="zh-CN" dirty="0" err="1"/>
              <a:t>main.c</a:t>
            </a:r>
            <a:r>
              <a:rPr lang="zh-CN" altLang="en-US" dirty="0"/>
              <a:t>。</a:t>
            </a:r>
            <a:r>
              <a:rPr lang="zh-CN" altLang="en-US" dirty="0">
                <a:solidFill>
                  <a:srgbClr val="FF0000"/>
                </a:solidFill>
              </a:rPr>
              <a:t>不要更改</a:t>
            </a:r>
            <a:r>
              <a:rPr lang="en-US" altLang="zh-CN" dirty="0" err="1">
                <a:solidFill>
                  <a:srgbClr val="FF0000"/>
                </a:solidFill>
              </a:rPr>
              <a:t>main.c</a:t>
            </a:r>
            <a:r>
              <a:rPr lang="zh-CN" altLang="en-US" dirty="0">
                <a:solidFill>
                  <a:srgbClr val="FF0000"/>
                </a:solidFill>
              </a:rPr>
              <a:t>以及增删文件。</a:t>
            </a:r>
            <a:endParaRPr lang="en-US" altLang="zh-CN" dirty="0">
              <a:solidFill>
                <a:srgbClr val="FF0000"/>
              </a:solidFill>
            </a:endParaRPr>
          </a:p>
          <a:p>
            <a:pPr lvl="1"/>
            <a:r>
              <a:rPr lang="zh-CN" altLang="en-US" dirty="0"/>
              <a:t>文件中，</a:t>
            </a:r>
            <a:endParaRPr lang="en-US" altLang="zh-CN" dirty="0"/>
          </a:p>
          <a:p>
            <a:pPr lvl="2"/>
            <a:r>
              <a:rPr lang="en-US" altLang="zh-CN" b="1" dirty="0" err="1"/>
              <a:t>tree.c</a:t>
            </a:r>
            <a:r>
              <a:rPr lang="zh-CN" altLang="en-US" dirty="0"/>
              <a:t>：前缀树相关函数</a:t>
            </a:r>
            <a:endParaRPr lang="en-US" altLang="zh-CN" dirty="0"/>
          </a:p>
          <a:p>
            <a:pPr lvl="2"/>
            <a:r>
              <a:rPr lang="en-US" altLang="zh-CN" b="1" dirty="0" err="1"/>
              <a:t>main.c</a:t>
            </a:r>
            <a:r>
              <a:rPr lang="zh-CN" altLang="en-US" dirty="0"/>
              <a:t>：调用函数并进行测试</a:t>
            </a:r>
            <a:endParaRPr lang="en-US" altLang="zh-CN" dirty="0"/>
          </a:p>
          <a:p>
            <a:pPr lvl="2"/>
            <a:r>
              <a:rPr lang="en-US" altLang="zh-CN" b="1" dirty="0" err="1"/>
              <a:t>util.c</a:t>
            </a:r>
            <a:r>
              <a:rPr lang="zh-CN" altLang="en-US" dirty="0"/>
              <a:t>：功能函数</a:t>
            </a:r>
            <a:endParaRPr lang="en-US" altLang="zh-CN" dirty="0"/>
          </a:p>
          <a:p>
            <a:pPr lvl="2"/>
            <a:r>
              <a:rPr lang="en-US" altLang="zh-CN" b="1" dirty="0"/>
              <a:t>forwarding-table.txt</a:t>
            </a:r>
            <a:r>
              <a:rPr lang="zh-CN" altLang="en-US" dirty="0"/>
              <a:t>用来生成树；</a:t>
            </a:r>
            <a:r>
              <a:rPr lang="en-US" altLang="zh-CN" b="1" dirty="0"/>
              <a:t>lookup_file.txt</a:t>
            </a:r>
            <a:r>
              <a:rPr lang="zh-CN" altLang="en-US" dirty="0"/>
              <a:t>中的</a:t>
            </a:r>
            <a:r>
              <a:rPr lang="en-US" altLang="zh-CN" dirty="0" err="1"/>
              <a:t>ip</a:t>
            </a:r>
            <a:r>
              <a:rPr lang="zh-CN" altLang="en-US" dirty="0"/>
              <a:t>用来测试；</a:t>
            </a:r>
            <a:r>
              <a:rPr lang="en-US" altLang="zh-CN" b="1" dirty="0"/>
              <a:t>compare_file.txt</a:t>
            </a:r>
            <a:r>
              <a:rPr lang="zh-CN" altLang="en-US" dirty="0"/>
              <a:t>中每一行对应</a:t>
            </a:r>
            <a:r>
              <a:rPr lang="en-US" altLang="zh-CN" dirty="0"/>
              <a:t>lookup_file.txt</a:t>
            </a:r>
            <a:r>
              <a:rPr lang="zh-CN" altLang="en-US" dirty="0"/>
              <a:t>中同一行的</a:t>
            </a:r>
            <a:r>
              <a:rPr lang="en-US" altLang="zh-CN" dirty="0"/>
              <a:t>port</a:t>
            </a:r>
            <a:endParaRPr lang="en-US" altLang="zh-CN" dirty="0"/>
          </a:p>
          <a:p>
            <a:pPr lvl="1"/>
            <a:r>
              <a:rPr lang="zh-CN" altLang="en-US" dirty="0"/>
              <a:t>若运行</a:t>
            </a:r>
            <a:r>
              <a:rPr lang="en-US" altLang="zh-CN" dirty="0"/>
              <a:t>./</a:t>
            </a:r>
            <a:r>
              <a:rPr lang="en-US" altLang="zh-CN" dirty="0" err="1"/>
              <a:t>ip_trie_tree</a:t>
            </a:r>
            <a:r>
              <a:rPr lang="zh-CN" altLang="en-US" dirty="0"/>
              <a:t>后显示</a:t>
            </a:r>
            <a:r>
              <a:rPr lang="en-US" altLang="zh-CN" dirty="0" err="1"/>
              <a:t>basic_pass</a:t>
            </a:r>
            <a:r>
              <a:rPr lang="zh-CN" altLang="en-US" dirty="0"/>
              <a:t>和</a:t>
            </a:r>
            <a:r>
              <a:rPr lang="en-US" altLang="zh-CN" dirty="0" err="1"/>
              <a:t>advance_pass</a:t>
            </a:r>
            <a:r>
              <a:rPr lang="zh-CN" altLang="en-US" dirty="0"/>
              <a:t>都为</a:t>
            </a:r>
            <a:r>
              <a:rPr lang="en-US" altLang="zh-CN" dirty="0"/>
              <a:t>1</a:t>
            </a:r>
            <a:r>
              <a:rPr lang="zh-CN" altLang="en-US" dirty="0"/>
              <a:t>，且</a:t>
            </a:r>
            <a:r>
              <a:rPr lang="en-US" altLang="zh-CN" dirty="0" err="1"/>
              <a:t>total_time</a:t>
            </a:r>
            <a:r>
              <a:rPr lang="zh-CN" altLang="en-US" dirty="0"/>
              <a:t>有</a:t>
            </a:r>
            <a:r>
              <a:rPr lang="en-US" altLang="zh-CN" dirty="0"/>
              <a:t>2</a:t>
            </a:r>
            <a:r>
              <a:rPr lang="zh-CN" altLang="en-US" dirty="0"/>
              <a:t>倍查询时间提升（具体见</a:t>
            </a:r>
            <a:r>
              <a:rPr lang="en-US" altLang="zh-CN" dirty="0"/>
              <a:t>OJ</a:t>
            </a:r>
            <a:r>
              <a:rPr lang="zh-CN" altLang="en-US" dirty="0"/>
              <a:t>提交界面），则为</a:t>
            </a:r>
            <a:r>
              <a:rPr lang="zh-CN" altLang="en-US" b="1" dirty="0"/>
              <a:t>通过</a:t>
            </a:r>
            <a:r>
              <a:rPr lang="zh-CN" altLang="en-US" dirty="0"/>
              <a:t>。</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路由查找效率</a:t>
            </a:r>
            <a:endParaRPr lang="zh-CN" altLang="en-US" dirty="0"/>
          </a:p>
        </p:txBody>
      </p:sp>
      <p:sp>
        <p:nvSpPr>
          <p:cNvPr id="3" name="内容占位符 2"/>
          <p:cNvSpPr>
            <a:spLocks noGrp="1"/>
          </p:cNvSpPr>
          <p:nvPr>
            <p:ph idx="1"/>
          </p:nvPr>
        </p:nvSpPr>
        <p:spPr/>
        <p:txBody>
          <a:bodyPr/>
          <a:lstStyle/>
          <a:p>
            <a:r>
              <a:rPr lang="en-US" altLang="zh-CN" dirty="0"/>
              <a:t>IP</a:t>
            </a:r>
            <a:r>
              <a:rPr lang="zh-CN" altLang="en-US" dirty="0"/>
              <a:t>路由查找效率</a:t>
            </a:r>
            <a:endParaRPr lang="en-US" altLang="zh-CN" dirty="0"/>
          </a:p>
          <a:p>
            <a:pPr lvl="1"/>
            <a:r>
              <a:rPr lang="zh-CN" altLang="en-US" dirty="0"/>
              <a:t>对于</a:t>
            </a:r>
            <a:r>
              <a:rPr lang="en-US" altLang="zh-CN" dirty="0"/>
              <a:t>40Gbps</a:t>
            </a:r>
            <a:r>
              <a:rPr lang="zh-CN" altLang="en-US" dirty="0"/>
              <a:t>链路，最小数据包长度</a:t>
            </a:r>
            <a:r>
              <a:rPr lang="en-US" altLang="zh-CN" dirty="0"/>
              <a:t>512bit</a:t>
            </a:r>
            <a:endParaRPr lang="en-US" altLang="zh-CN" dirty="0"/>
          </a:p>
          <a:p>
            <a:pPr lvl="2"/>
            <a:r>
              <a:rPr lang="zh-CN" altLang="en-US" dirty="0"/>
              <a:t>路由器查找转发能力应达到</a:t>
            </a:r>
            <a:r>
              <a:rPr lang="en-US" altLang="zh-CN" dirty="0"/>
              <a:t>80 </a:t>
            </a:r>
            <a:r>
              <a:rPr lang="en-US" altLang="zh-CN" dirty="0" err="1"/>
              <a:t>Mpps</a:t>
            </a:r>
            <a:endParaRPr lang="en-US" altLang="zh-CN" dirty="0"/>
          </a:p>
          <a:p>
            <a:pPr lvl="2"/>
            <a:r>
              <a:rPr lang="zh-CN" altLang="en-US" dirty="0"/>
              <a:t>一个数据包从到达到转发出去，最多</a:t>
            </a:r>
            <a:r>
              <a:rPr lang="en-US" altLang="zh-CN" dirty="0"/>
              <a:t>12.5 ns</a:t>
            </a:r>
            <a:endParaRPr lang="en-US" altLang="zh-CN" dirty="0"/>
          </a:p>
          <a:p>
            <a:r>
              <a:rPr lang="en-US" altLang="zh-CN" dirty="0"/>
              <a:t>IP</a:t>
            </a:r>
            <a:r>
              <a:rPr lang="zh-CN" altLang="en-US" dirty="0"/>
              <a:t>路由表前缀数目</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6" name="矩形 5"/>
          <p:cNvSpPr/>
          <p:nvPr/>
        </p:nvSpPr>
        <p:spPr>
          <a:xfrm>
            <a:off x="5656881" y="4537175"/>
            <a:ext cx="2986780" cy="369332"/>
          </a:xfrm>
          <a:prstGeom prst="rect">
            <a:avLst/>
          </a:prstGeom>
        </p:spPr>
        <p:txBody>
          <a:bodyPr wrap="none">
            <a:spAutoFit/>
          </a:bodyPr>
          <a:lstStyle/>
          <a:p>
            <a:r>
              <a:rPr lang="en-US" altLang="zh-CN" b="1" dirty="0"/>
              <a:t>From</a:t>
            </a:r>
            <a:r>
              <a:rPr lang="en-US" altLang="zh-CN" dirty="0"/>
              <a:t> http://bgp.potaroo.net/</a:t>
            </a:r>
            <a:endParaRPr lang="zh-CN" altLang="en-US" dirty="0"/>
          </a:p>
        </p:txBody>
      </p:sp>
      <p:sp>
        <p:nvSpPr>
          <p:cNvPr id="7" name="文本框 6"/>
          <p:cNvSpPr txBox="1"/>
          <p:nvPr/>
        </p:nvSpPr>
        <p:spPr>
          <a:xfrm>
            <a:off x="5757574" y="5082725"/>
            <a:ext cx="278539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rPr>
              <a:t>路由器转发实验中所用的线性查找方法根本不能应用于线速查找转发</a:t>
            </a:r>
            <a:endParaRPr lang="zh-CN" altLang="en-US" dirty="0">
              <a:solidFill>
                <a:srgbClr val="FF0000"/>
              </a:solidFill>
            </a:endParaRPr>
          </a:p>
        </p:txBody>
      </p:sp>
      <p:pic>
        <p:nvPicPr>
          <p:cNvPr id="100" name="图片 99"/>
          <p:cNvPicPr/>
          <p:nvPr/>
        </p:nvPicPr>
        <p:blipFill>
          <a:blip r:embed="rId1"/>
          <a:stretch>
            <a:fillRect/>
          </a:stretch>
        </p:blipFill>
        <p:spPr>
          <a:xfrm>
            <a:off x="561340" y="4047490"/>
            <a:ext cx="4657090" cy="24917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路由查找机制</a:t>
            </a:r>
            <a:endParaRPr lang="zh-CN" altLang="en-US" dirty="0"/>
          </a:p>
        </p:txBody>
      </p:sp>
      <p:sp>
        <p:nvSpPr>
          <p:cNvPr id="3" name="内容占位符 2"/>
          <p:cNvSpPr>
            <a:spLocks noGrp="1"/>
          </p:cNvSpPr>
          <p:nvPr>
            <p:ph idx="1"/>
          </p:nvPr>
        </p:nvSpPr>
        <p:spPr/>
        <p:txBody>
          <a:bodyPr/>
          <a:lstStyle/>
          <a:p>
            <a:pPr>
              <a:lnSpc>
                <a:spcPct val="130000"/>
              </a:lnSpc>
            </a:pPr>
            <a:r>
              <a:rPr lang="en-US" altLang="zh-CN" dirty="0"/>
              <a:t>IP</a:t>
            </a:r>
            <a:r>
              <a:rPr lang="zh-CN" altLang="en-US" dirty="0"/>
              <a:t>路由查找机制</a:t>
            </a:r>
            <a:endParaRPr lang="en-US" altLang="zh-CN" dirty="0"/>
          </a:p>
          <a:p>
            <a:pPr lvl="1">
              <a:lnSpc>
                <a:spcPct val="130000"/>
              </a:lnSpc>
            </a:pPr>
            <a:r>
              <a:rPr lang="en-US" altLang="zh-CN" dirty="0"/>
              <a:t>IP -&gt;</a:t>
            </a:r>
            <a:r>
              <a:rPr lang="zh-CN" altLang="en-US" dirty="0"/>
              <a:t> </a:t>
            </a:r>
            <a:r>
              <a:rPr lang="en-US" altLang="zh-CN" dirty="0"/>
              <a:t>(Destination, Prefix Length) -&gt; GW /</a:t>
            </a:r>
            <a:r>
              <a:rPr lang="zh-CN" altLang="en-US" dirty="0"/>
              <a:t> </a:t>
            </a:r>
            <a:r>
              <a:rPr lang="en-US" altLang="zh-CN" dirty="0"/>
              <a:t>Forward Interface</a:t>
            </a:r>
            <a:endParaRPr lang="en-US" altLang="zh-CN" dirty="0"/>
          </a:p>
          <a:p>
            <a:pPr>
              <a:lnSpc>
                <a:spcPct val="130000"/>
              </a:lnSpc>
            </a:pPr>
            <a:r>
              <a:rPr lang="en-US" altLang="zh-CN" dirty="0"/>
              <a:t>Hash</a:t>
            </a:r>
            <a:r>
              <a:rPr lang="zh-CN" altLang="en-US" dirty="0"/>
              <a:t>方法</a:t>
            </a:r>
            <a:endParaRPr lang="en-US" altLang="zh-CN" dirty="0"/>
          </a:p>
          <a:p>
            <a:pPr lvl="1">
              <a:lnSpc>
                <a:spcPct val="130000"/>
              </a:lnSpc>
            </a:pPr>
            <a:r>
              <a:rPr lang="zh-CN" altLang="en-US" dirty="0"/>
              <a:t>空间开销与前缀数目成正比，时间开销为</a:t>
            </a:r>
            <a:r>
              <a:rPr lang="en-US" altLang="zh-CN" dirty="0"/>
              <a:t>O(1)</a:t>
            </a:r>
            <a:endParaRPr lang="en-US" altLang="zh-CN" dirty="0"/>
          </a:p>
          <a:p>
            <a:pPr lvl="1">
              <a:lnSpc>
                <a:spcPct val="130000"/>
              </a:lnSpc>
            </a:pPr>
            <a:r>
              <a:rPr lang="zh-CN" altLang="en-US" dirty="0"/>
              <a:t>待查询的</a:t>
            </a:r>
            <a:r>
              <a:rPr lang="en-US" altLang="zh-CN" dirty="0"/>
              <a:t>IP</a:t>
            </a:r>
            <a:r>
              <a:rPr lang="zh-CN" altLang="en-US" dirty="0"/>
              <a:t>地址空间为</a:t>
            </a:r>
            <a:r>
              <a:rPr lang="en-US" altLang="zh-CN" dirty="0"/>
              <a:t>2^32</a:t>
            </a:r>
            <a:endParaRPr lang="en-US" altLang="zh-CN" dirty="0"/>
          </a:p>
          <a:p>
            <a:pPr>
              <a:lnSpc>
                <a:spcPct val="130000"/>
              </a:lnSpc>
            </a:pPr>
            <a:r>
              <a:rPr lang="zh-CN" altLang="en-US" dirty="0"/>
              <a:t>前缀树查找</a:t>
            </a:r>
            <a:endParaRPr lang="en-US" altLang="zh-CN" dirty="0"/>
          </a:p>
          <a:p>
            <a:pPr lvl="1">
              <a:lnSpc>
                <a:spcPct val="130000"/>
              </a:lnSpc>
            </a:pPr>
            <a:r>
              <a:rPr lang="en-US" altLang="zh-CN" dirty="0"/>
              <a:t>IP</a:t>
            </a:r>
            <a:r>
              <a:rPr lang="zh-CN" altLang="en-US" dirty="0"/>
              <a:t>地址前缀中的每一位，是前缀树的一个节点</a:t>
            </a:r>
            <a:endParaRPr lang="en-US" altLang="zh-CN" dirty="0"/>
          </a:p>
          <a:p>
            <a:pPr lvl="2">
              <a:lnSpc>
                <a:spcPct val="130000"/>
              </a:lnSpc>
            </a:pPr>
            <a:r>
              <a:rPr lang="zh-CN" altLang="en-US" dirty="0"/>
              <a:t>查找时从树的根节点开始遍历，逐位匹配，直到节点无相应子节点</a:t>
            </a:r>
            <a:endParaRPr lang="en-US" altLang="zh-CN" dirty="0"/>
          </a:p>
          <a:p>
            <a:pPr lvl="2">
              <a:lnSpc>
                <a:spcPct val="130000"/>
              </a:lnSpc>
            </a:pPr>
            <a:r>
              <a:rPr lang="zh-CN" altLang="en-US" dirty="0"/>
              <a:t>时间开销为</a:t>
            </a:r>
            <a:r>
              <a:rPr lang="en-US" altLang="zh-CN" dirty="0"/>
              <a:t>O(1)</a:t>
            </a:r>
            <a:r>
              <a:rPr lang="zh-CN" altLang="en-US" dirty="0"/>
              <a:t>，空间开销与前缀数目成正比</a:t>
            </a:r>
            <a:endParaRPr lang="en-US" altLang="zh-CN" dirty="0"/>
          </a:p>
          <a:p>
            <a:pPr lvl="1">
              <a:lnSpc>
                <a:spcPct val="130000"/>
              </a:lnSpc>
            </a:pPr>
            <a:r>
              <a:rPr lang="zh-CN" altLang="en-US" dirty="0"/>
              <a:t>由于</a:t>
            </a:r>
            <a:r>
              <a:rPr lang="en-US" altLang="zh-CN" dirty="0"/>
              <a:t>CIDR</a:t>
            </a:r>
            <a:r>
              <a:rPr lang="zh-CN" altLang="en-US" dirty="0"/>
              <a:t>机制，一</a:t>
            </a:r>
            <a:r>
              <a:rPr lang="en-US" altLang="zh-CN" dirty="0"/>
              <a:t>IP</a:t>
            </a:r>
            <a:r>
              <a:rPr lang="zh-CN" altLang="en-US" dirty="0"/>
              <a:t>前缀可能包含另一</a:t>
            </a:r>
            <a:r>
              <a:rPr lang="en-US" altLang="zh-CN" dirty="0"/>
              <a:t>IP</a:t>
            </a:r>
            <a:r>
              <a:rPr lang="zh-CN" altLang="en-US" dirty="0"/>
              <a:t>前缀</a:t>
            </a:r>
            <a:endParaRPr lang="en-US" altLang="zh-CN" dirty="0"/>
          </a:p>
          <a:p>
            <a:pPr lvl="2">
              <a:lnSpc>
                <a:spcPct val="130000"/>
              </a:lnSpc>
            </a:pPr>
            <a:r>
              <a:rPr lang="zh-CN" altLang="en-US" dirty="0"/>
              <a:t>例如，</a:t>
            </a:r>
            <a:r>
              <a:rPr lang="en-US" altLang="zh-CN" dirty="0"/>
              <a:t>128.0.0.0/1</a:t>
            </a:r>
            <a:r>
              <a:rPr lang="zh-CN" altLang="en-US" dirty="0"/>
              <a:t>与</a:t>
            </a:r>
            <a:r>
              <a:rPr lang="en-US" altLang="zh-CN" dirty="0"/>
              <a:t>192.0.0.0/3</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基于前缀树的</a:t>
            </a:r>
            <a:r>
              <a:rPr lang="en-US" altLang="zh-CN" dirty="0"/>
              <a:t>IP</a:t>
            </a:r>
            <a:r>
              <a:rPr lang="zh-CN" altLang="en-US" dirty="0"/>
              <a:t>查找</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0.0.0.0/1,</a:t>
            </a:r>
            <a:r>
              <a:rPr lang="zh-CN" altLang="en-US" dirty="0"/>
              <a:t> </a:t>
            </a:r>
            <a:r>
              <a:rPr lang="en-US" altLang="zh-CN" dirty="0"/>
              <a:t>128.0.0.0/1,</a:t>
            </a:r>
            <a:r>
              <a:rPr lang="zh-CN" altLang="en-US" dirty="0"/>
              <a:t> </a:t>
            </a:r>
            <a:r>
              <a:rPr lang="en-US" altLang="zh-CN" dirty="0"/>
              <a:t>192.0.0.0/3</a:t>
            </a:r>
            <a:r>
              <a:rPr lang="zh-CN" altLang="en-US" dirty="0"/>
              <a:t>构成的前缀树如下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a:t>
            </a:r>
            <a:r>
              <a:rPr lang="en-US" altLang="zh-CN" dirty="0"/>
              <a:t>forwarding-table.txt</a:t>
            </a:r>
            <a:r>
              <a:rPr lang="zh-CN" altLang="en-US" dirty="0"/>
              <a:t>数据集</a:t>
            </a:r>
            <a:r>
              <a:rPr lang="en-US" altLang="zh-CN" dirty="0"/>
              <a:t>(Network, Prefix Length, Port)</a:t>
            </a:r>
            <a:r>
              <a:rPr lang="zh-CN" altLang="en-US" dirty="0"/>
              <a:t>构建查找结构和进行查找测试</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44" name="椭圆 43"/>
          <p:cNvSpPr/>
          <p:nvPr/>
        </p:nvSpPr>
        <p:spPr>
          <a:xfrm>
            <a:off x="2833607" y="2074221"/>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08143" y="289592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159072" y="289592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a:off x="3520415" y="3704490"/>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3159072" y="443939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箭头连接符 48"/>
          <p:cNvCxnSpPr>
            <a:stCxn id="44" idx="4"/>
            <a:endCxn id="45" idx="0"/>
          </p:cNvCxnSpPr>
          <p:nvPr/>
        </p:nvCxnSpPr>
        <p:spPr>
          <a:xfrm flipH="1">
            <a:off x="2670876" y="2404852"/>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4"/>
            <a:endCxn id="46" idx="0"/>
          </p:cNvCxnSpPr>
          <p:nvPr/>
        </p:nvCxnSpPr>
        <p:spPr>
          <a:xfrm>
            <a:off x="2996340" y="2404852"/>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6" idx="4"/>
            <a:endCxn id="47" idx="0"/>
          </p:cNvCxnSpPr>
          <p:nvPr/>
        </p:nvCxnSpPr>
        <p:spPr>
          <a:xfrm>
            <a:off x="3321805" y="3226554"/>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7" idx="4"/>
            <a:endCxn id="48" idx="0"/>
          </p:cNvCxnSpPr>
          <p:nvPr/>
        </p:nvCxnSpPr>
        <p:spPr>
          <a:xfrm flipH="1">
            <a:off x="3321805" y="4035121"/>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484536" y="2895923"/>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54" name="文本框 53"/>
          <p:cNvSpPr txBox="1"/>
          <p:nvPr/>
        </p:nvSpPr>
        <p:spPr>
          <a:xfrm>
            <a:off x="1527730" y="28782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55" name="文本框 54"/>
          <p:cNvSpPr txBox="1"/>
          <p:nvPr/>
        </p:nvSpPr>
        <p:spPr>
          <a:xfrm>
            <a:off x="3690896" y="4485569"/>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56" name="文本框 55"/>
          <p:cNvSpPr txBox="1"/>
          <p:nvPr/>
        </p:nvSpPr>
        <p:spPr>
          <a:xfrm>
            <a:off x="2520031" y="2380627"/>
            <a:ext cx="301686" cy="369332"/>
          </a:xfrm>
          <a:prstGeom prst="rect">
            <a:avLst/>
          </a:prstGeom>
          <a:noFill/>
        </p:spPr>
        <p:txBody>
          <a:bodyPr wrap="none" rtlCol="0">
            <a:spAutoFit/>
          </a:bodyPr>
          <a:lstStyle/>
          <a:p>
            <a:r>
              <a:rPr lang="en-US" altLang="zh-CN" dirty="0"/>
              <a:t>0</a:t>
            </a:r>
            <a:endParaRPr lang="zh-CN" altLang="en-US" dirty="0"/>
          </a:p>
        </p:txBody>
      </p:sp>
      <p:sp>
        <p:nvSpPr>
          <p:cNvPr id="57" name="文本框 56"/>
          <p:cNvSpPr txBox="1"/>
          <p:nvPr/>
        </p:nvSpPr>
        <p:spPr>
          <a:xfrm>
            <a:off x="3226479" y="2380627"/>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p:cNvSpPr txBox="1"/>
          <p:nvPr/>
        </p:nvSpPr>
        <p:spPr>
          <a:xfrm>
            <a:off x="3582153" y="3231745"/>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p:cNvSpPr txBox="1"/>
          <p:nvPr/>
        </p:nvSpPr>
        <p:spPr>
          <a:xfrm>
            <a:off x="3218729" y="3962803"/>
            <a:ext cx="301686" cy="369332"/>
          </a:xfrm>
          <a:prstGeom prst="rect">
            <a:avLst/>
          </a:prstGeom>
          <a:noFill/>
        </p:spPr>
        <p:txBody>
          <a:bodyPr wrap="square" rtlCol="0">
            <a:spAutoFit/>
          </a:bodyPr>
          <a:lstStyle/>
          <a:p>
            <a:r>
              <a:rPr lang="en-US" altLang="zh-CN" dirty="0"/>
              <a:t>0</a:t>
            </a:r>
            <a:endParaRPr lang="zh-CN" altLang="en-US" dirty="0"/>
          </a:p>
        </p:txBody>
      </p:sp>
      <p:sp>
        <p:nvSpPr>
          <p:cNvPr id="13" name="箭头: 右 12"/>
          <p:cNvSpPr/>
          <p:nvPr/>
        </p:nvSpPr>
        <p:spPr>
          <a:xfrm flipH="1">
            <a:off x="5424267" y="2878276"/>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p:cNvSpPr/>
          <p:nvPr/>
        </p:nvSpPr>
        <p:spPr>
          <a:xfrm flipH="1">
            <a:off x="5424267" y="3691704"/>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p:cNvSpPr/>
          <p:nvPr/>
        </p:nvSpPr>
        <p:spPr>
          <a:xfrm flipH="1">
            <a:off x="5424267" y="442661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6250983" y="2845542"/>
            <a:ext cx="1351652" cy="369332"/>
          </a:xfrm>
          <a:prstGeom prst="rect">
            <a:avLst/>
          </a:prstGeom>
          <a:noFill/>
        </p:spPr>
        <p:txBody>
          <a:bodyPr wrap="none" rtlCol="0">
            <a:spAutoFit/>
          </a:bodyPr>
          <a:lstStyle/>
          <a:p>
            <a:r>
              <a:rPr lang="en-US" altLang="zh-CN" dirty="0"/>
              <a:t>IP: 128.0.0.1</a:t>
            </a:r>
            <a:endParaRPr lang="zh-CN" altLang="en-US" dirty="0"/>
          </a:p>
        </p:txBody>
      </p:sp>
      <p:sp>
        <p:nvSpPr>
          <p:cNvPr id="62" name="文本框 61"/>
          <p:cNvSpPr txBox="1"/>
          <p:nvPr/>
        </p:nvSpPr>
        <p:spPr>
          <a:xfrm>
            <a:off x="6279551" y="3665789"/>
            <a:ext cx="1351652" cy="369332"/>
          </a:xfrm>
          <a:prstGeom prst="rect">
            <a:avLst/>
          </a:prstGeom>
          <a:noFill/>
        </p:spPr>
        <p:txBody>
          <a:bodyPr wrap="none" rtlCol="0">
            <a:spAutoFit/>
          </a:bodyPr>
          <a:lstStyle/>
          <a:p>
            <a:r>
              <a:rPr lang="en-US" altLang="zh-CN" dirty="0"/>
              <a:t>IP: 224.0.0.1</a:t>
            </a:r>
            <a:endParaRPr lang="zh-CN" altLang="en-US" dirty="0"/>
          </a:p>
        </p:txBody>
      </p:sp>
      <p:sp>
        <p:nvSpPr>
          <p:cNvPr id="63" name="文本框 62"/>
          <p:cNvSpPr txBox="1"/>
          <p:nvPr/>
        </p:nvSpPr>
        <p:spPr>
          <a:xfrm>
            <a:off x="6279551" y="4413481"/>
            <a:ext cx="1351652" cy="369332"/>
          </a:xfrm>
          <a:prstGeom prst="rect">
            <a:avLst/>
          </a:prstGeom>
          <a:noFill/>
        </p:spPr>
        <p:txBody>
          <a:bodyPr wrap="none" rtlCol="0">
            <a:spAutoFit/>
          </a:bodyPr>
          <a:lstStyle/>
          <a:p>
            <a:r>
              <a:rPr lang="en-US" altLang="zh-CN" dirty="0"/>
              <a:t>IP: 192.0.0.1</a:t>
            </a:r>
            <a:endParaRPr lang="zh-CN" altLang="en-US" dirty="0"/>
          </a:p>
        </p:txBody>
      </p:sp>
      <p:grpSp>
        <p:nvGrpSpPr>
          <p:cNvPr id="64" name="组合 63"/>
          <p:cNvGrpSpPr/>
          <p:nvPr/>
        </p:nvGrpSpPr>
        <p:grpSpPr>
          <a:xfrm>
            <a:off x="727099" y="3769530"/>
            <a:ext cx="1992807" cy="862750"/>
            <a:chOff x="6135281" y="5029843"/>
            <a:chExt cx="1992807" cy="862750"/>
          </a:xfrm>
        </p:grpSpPr>
        <p:sp>
          <p:nvSpPr>
            <p:cNvPr id="65" name="椭圆 64"/>
            <p:cNvSpPr/>
            <p:nvPr/>
          </p:nvSpPr>
          <p:spPr>
            <a:xfrm>
              <a:off x="6138706" y="5068544"/>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135281" y="553647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6676857" y="5029843"/>
              <a:ext cx="1451231" cy="369332"/>
            </a:xfrm>
            <a:prstGeom prst="rect">
              <a:avLst/>
            </a:prstGeom>
            <a:noFill/>
          </p:spPr>
          <p:txBody>
            <a:bodyPr wrap="none" rtlCol="0">
              <a:spAutoFit/>
            </a:bodyPr>
            <a:lstStyle/>
            <a:p>
              <a:r>
                <a:rPr lang="en-US" altLang="zh-CN" dirty="0"/>
                <a:t>Internal node</a:t>
              </a:r>
              <a:endParaRPr lang="zh-CN" altLang="en-US" dirty="0"/>
            </a:p>
          </p:txBody>
        </p:sp>
        <p:sp>
          <p:nvSpPr>
            <p:cNvPr id="68" name="文本框 67"/>
            <p:cNvSpPr txBox="1"/>
            <p:nvPr/>
          </p:nvSpPr>
          <p:spPr>
            <a:xfrm>
              <a:off x="6676857" y="5523261"/>
              <a:ext cx="1317861" cy="369332"/>
            </a:xfrm>
            <a:prstGeom prst="rect">
              <a:avLst/>
            </a:prstGeom>
            <a:noFill/>
          </p:spPr>
          <p:txBody>
            <a:bodyPr wrap="none" rtlCol="0">
              <a:spAutoFit/>
            </a:bodyPr>
            <a:lstStyle/>
            <a:p>
              <a:r>
                <a:rPr lang="en-US" altLang="zh-CN"/>
                <a:t>Match </a:t>
              </a:r>
              <a:r>
                <a:rPr lang="en-US" altLang="zh-CN" dirty="0"/>
                <a:t>node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P spid="61" grpId="0" animBg="1"/>
      <p:bldP spid="14"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830" y="457200"/>
            <a:ext cx="8229600" cy="811560"/>
          </a:xfrm>
        </p:spPr>
        <p:txBody>
          <a:bodyPr/>
          <a:lstStyle/>
          <a:p>
            <a:r>
              <a:rPr lang="zh-CN" altLang="en-US" dirty="0"/>
              <a:t>前缀树优化</a:t>
            </a:r>
            <a:endParaRPr lang="zh-CN" altLang="en-US" dirty="0"/>
          </a:p>
        </p:txBody>
      </p:sp>
      <p:sp>
        <p:nvSpPr>
          <p:cNvPr id="3" name="内容占位符 2"/>
          <p:cNvSpPr>
            <a:spLocks noGrp="1"/>
          </p:cNvSpPr>
          <p:nvPr>
            <p:ph idx="1"/>
          </p:nvPr>
        </p:nvSpPr>
        <p:spPr/>
        <p:txBody>
          <a:bodyPr/>
          <a:lstStyle/>
          <a:p>
            <a:r>
              <a:rPr lang="zh-CN" altLang="en-US" dirty="0"/>
              <a:t>减少数据结构大小</a:t>
            </a:r>
            <a:endParaRPr lang="en-US" altLang="zh-CN" dirty="0"/>
          </a:p>
          <a:p>
            <a:pPr lvl="1"/>
            <a:r>
              <a:rPr lang="zh-CN" altLang="en-US" dirty="0"/>
              <a:t>数据结构越小，访问数据时</a:t>
            </a:r>
            <a:r>
              <a:rPr lang="en-US" altLang="zh-CN" dirty="0"/>
              <a:t>Cache</a:t>
            </a:r>
            <a:r>
              <a:rPr lang="zh-CN" altLang="en-US" dirty="0"/>
              <a:t>命中的概率越高</a:t>
            </a:r>
            <a:endParaRPr lang="en-US" altLang="zh-CN" dirty="0"/>
          </a:p>
          <a:p>
            <a:endParaRPr lang="en-US" altLang="zh-CN" dirty="0"/>
          </a:p>
          <a:p>
            <a:r>
              <a:rPr lang="zh-CN" altLang="en-US" dirty="0"/>
              <a:t>减少内存访问足迹</a:t>
            </a:r>
            <a:endParaRPr lang="en-US" altLang="zh-CN" dirty="0"/>
          </a:p>
          <a:p>
            <a:pPr lvl="1"/>
            <a:r>
              <a:rPr lang="zh-CN" altLang="en-US" dirty="0"/>
              <a:t>内存访问足迹越少，需要的</a:t>
            </a:r>
            <a:r>
              <a:rPr lang="en-US" altLang="zh-CN" dirty="0"/>
              <a:t>CPU</a:t>
            </a:r>
            <a:r>
              <a:rPr lang="zh-CN" altLang="en-US" dirty="0"/>
              <a:t>指令周期数越少</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前缀树优化举例一</a:t>
            </a:r>
            <a:endParaRPr lang="zh-CN" altLang="en-US" dirty="0"/>
          </a:p>
        </p:txBody>
      </p:sp>
      <p:sp>
        <p:nvSpPr>
          <p:cNvPr id="3" name="内容占位符 2"/>
          <p:cNvSpPr>
            <a:spLocks noGrp="1"/>
          </p:cNvSpPr>
          <p:nvPr>
            <p:ph idx="1"/>
          </p:nvPr>
        </p:nvSpPr>
        <p:spPr>
          <a:xfrm>
            <a:off x="415871" y="1401311"/>
            <a:ext cx="8229600" cy="998704"/>
          </a:xfrm>
        </p:spPr>
        <p:txBody>
          <a:bodyPr/>
          <a:lstStyle/>
          <a:p>
            <a:r>
              <a:rPr lang="zh-CN" altLang="en-US" sz="2000" dirty="0"/>
              <a:t>在下图中，对于一个</a:t>
            </a:r>
            <a:r>
              <a:rPr lang="en-US" altLang="zh-CN" sz="2000" dirty="0"/>
              <a:t>IP</a:t>
            </a:r>
            <a:r>
              <a:rPr lang="zh-CN" altLang="en-US" sz="2000" dirty="0"/>
              <a:t>，如果匹配到</a:t>
            </a:r>
            <a:r>
              <a:rPr lang="en-US" altLang="zh-CN" sz="2000" dirty="0"/>
              <a:t>192.0.0.0/3</a:t>
            </a:r>
            <a:r>
              <a:rPr lang="zh-CN" altLang="en-US" sz="2000" dirty="0"/>
              <a:t>节点，则可以匹配从</a:t>
            </a:r>
            <a:r>
              <a:rPr lang="en-US" altLang="zh-CN" sz="2000" dirty="0"/>
              <a:t>128.0.0.0/1</a:t>
            </a:r>
            <a:r>
              <a:rPr lang="zh-CN" altLang="en-US" sz="2000" dirty="0"/>
              <a:t>到</a:t>
            </a:r>
            <a:r>
              <a:rPr lang="en-US" altLang="zh-CN" sz="2000" dirty="0"/>
              <a:t>192.0.0.0/3</a:t>
            </a:r>
            <a:r>
              <a:rPr lang="zh-CN" altLang="en-US" sz="2000" dirty="0"/>
              <a:t>之间的所有节点</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21" name="组合 20"/>
          <p:cNvGrpSpPr/>
          <p:nvPr/>
        </p:nvGrpSpPr>
        <p:grpSpPr>
          <a:xfrm>
            <a:off x="613329" y="2400015"/>
            <a:ext cx="3309634" cy="2749902"/>
            <a:chOff x="1036950" y="1454289"/>
            <a:chExt cx="3309634" cy="2749902"/>
          </a:xfrm>
        </p:grpSpPr>
        <p:sp>
          <p:nvSpPr>
            <p:cNvPr id="5" name="椭圆 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3029635" y="3084558"/>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2668292" y="3819466"/>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p:cNvCxnSpPr>
              <a:stCxn id="5" idx="4"/>
              <a:endCxn id="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4"/>
              <a:endCxn id="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4"/>
              <a:endCxn id="9" idx="0"/>
            </p:cNvCxnSpPr>
            <p:nvPr/>
          </p:nvCxnSpPr>
          <p:spPr>
            <a:xfrm flipH="1">
              <a:off x="2831025" y="3415189"/>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5" name="文本框 14"/>
            <p:cNvSpPr txBox="1"/>
            <p:nvPr/>
          </p:nvSpPr>
          <p:spPr>
            <a:xfrm>
              <a:off x="1036950" y="2258344"/>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16" name="文本框 15"/>
            <p:cNvSpPr txBox="1"/>
            <p:nvPr/>
          </p:nvSpPr>
          <p:spPr>
            <a:xfrm>
              <a:off x="3200116" y="3865637"/>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17" name="文本框 1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18" name="文本框 1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p:cNvSpPr txBox="1"/>
            <p:nvPr/>
          </p:nvSpPr>
          <p:spPr>
            <a:xfrm>
              <a:off x="2727949" y="3342871"/>
              <a:ext cx="301686" cy="369332"/>
            </a:xfrm>
            <a:prstGeom prst="rect">
              <a:avLst/>
            </a:prstGeom>
            <a:noFill/>
          </p:spPr>
          <p:txBody>
            <a:bodyPr wrap="square" rtlCol="0">
              <a:spAutoFit/>
            </a:bodyPr>
            <a:lstStyle/>
            <a:p>
              <a:r>
                <a:rPr lang="en-US" altLang="zh-CN" dirty="0"/>
                <a:t>0</a:t>
              </a:r>
              <a:endParaRPr lang="zh-CN" altLang="en-US" dirty="0"/>
            </a:p>
          </p:txBody>
        </p:sp>
      </p:grpSp>
      <p:sp>
        <p:nvSpPr>
          <p:cNvPr id="22" name="椭圆 21"/>
          <p:cNvSpPr/>
          <p:nvPr/>
        </p:nvSpPr>
        <p:spPr>
          <a:xfrm>
            <a:off x="2252136" y="3364989"/>
            <a:ext cx="804842" cy="163026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p:cNvSpPr/>
          <p:nvPr/>
        </p:nvSpPr>
        <p:spPr>
          <a:xfrm>
            <a:off x="4112215" y="3742205"/>
            <a:ext cx="511444" cy="40851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5207212" y="2768675"/>
            <a:ext cx="3479588" cy="1968757"/>
            <a:chOff x="1062780" y="1454289"/>
            <a:chExt cx="3479588" cy="1968757"/>
          </a:xfrm>
        </p:grpSpPr>
        <p:sp>
          <p:nvSpPr>
            <p:cNvPr id="25" name="椭圆 2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3029635" y="308455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p:cNvCxnSpPr>
              <a:stCxn id="25" idx="4"/>
              <a:endCxn id="2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35" name="文本框 34"/>
            <p:cNvSpPr txBox="1"/>
            <p:nvPr/>
          </p:nvSpPr>
          <p:spPr>
            <a:xfrm>
              <a:off x="1062780" y="22686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36" name="文本框 35"/>
            <p:cNvSpPr txBox="1"/>
            <p:nvPr/>
          </p:nvSpPr>
          <p:spPr>
            <a:xfrm>
              <a:off x="3395900" y="3084492"/>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37" name="文本框 3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grpSp>
      <p:sp>
        <p:nvSpPr>
          <p:cNvPr id="42" name="内容占位符 2"/>
          <p:cNvSpPr txBox="1"/>
          <p:nvPr/>
        </p:nvSpPr>
        <p:spPr bwMode="auto">
          <a:xfrm>
            <a:off x="473054" y="5287321"/>
            <a:ext cx="8418163" cy="99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lnSpc>
                <a:spcPct val="150000"/>
              </a:lnSpc>
              <a:spcBef>
                <a:spcPts val="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50" indent="-285750" algn="l" rtl="0" eaLnBrk="1" fontAlgn="base" hangingPunct="1">
              <a:lnSpc>
                <a:spcPct val="150000"/>
              </a:lnSpc>
              <a:spcBef>
                <a:spcPts val="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3000" indent="-228600" algn="l" rtl="0" eaLnBrk="1" fontAlgn="base" hangingPunct="1">
              <a:lnSpc>
                <a:spcPct val="150000"/>
              </a:lnSpc>
              <a:spcBef>
                <a:spcPts val="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200" indent="-228600" algn="l" rtl="0" eaLnBrk="1" fontAlgn="base" hangingPunct="1">
              <a:lnSpc>
                <a:spcPct val="150000"/>
              </a:lnSpc>
              <a:spcBef>
                <a:spcPts val="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400" indent="-228600" algn="l" rtl="0" eaLnBrk="1" fontAlgn="base" hangingPunct="1">
              <a:lnSpc>
                <a:spcPct val="150000"/>
              </a:lnSpc>
              <a:spcBef>
                <a:spcPts val="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r>
              <a:rPr lang="zh-CN" altLang="en-US" sz="2000" kern="0" dirty="0"/>
              <a:t>对只有一个子节点的分支进行压缩，消除不必要的中间节点</a:t>
            </a:r>
            <a:endParaRPr lang="en-US" altLang="zh-CN" sz="2000" kern="0" dirty="0"/>
          </a:p>
          <a:p>
            <a:r>
              <a:rPr lang="zh-CN" altLang="en-US" sz="2000" kern="0" dirty="0"/>
              <a:t>需要在匹配节点中保存需要匹配的比特数（即压缩节点数</a:t>
            </a:r>
            <a:r>
              <a:rPr lang="en-US" altLang="zh-CN" sz="2000" kern="0" dirty="0"/>
              <a:t>+1</a:t>
            </a:r>
            <a:r>
              <a:rPr lang="zh-CN" altLang="en-US" sz="2000" kern="0" dirty="0"/>
              <a:t>）</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前缀树优化举例二</a:t>
            </a:r>
            <a:endParaRPr lang="zh-CN" altLang="en-US" dirty="0"/>
          </a:p>
        </p:txBody>
      </p:sp>
      <p:sp>
        <p:nvSpPr>
          <p:cNvPr id="3" name="内容占位符 2"/>
          <p:cNvSpPr>
            <a:spLocks noGrp="1"/>
          </p:cNvSpPr>
          <p:nvPr>
            <p:ph idx="1"/>
          </p:nvPr>
        </p:nvSpPr>
        <p:spPr>
          <a:xfrm>
            <a:off x="457200" y="1444978"/>
            <a:ext cx="8229600" cy="1263127"/>
          </a:xfrm>
        </p:spPr>
        <p:txBody>
          <a:bodyPr/>
          <a:lstStyle/>
          <a:p>
            <a:r>
              <a:rPr lang="zh-CN" altLang="en-US" dirty="0"/>
              <a:t>多</a:t>
            </a:r>
            <a:r>
              <a:rPr lang="en-US" altLang="zh-CN" dirty="0"/>
              <a:t>bit</a:t>
            </a:r>
            <a:r>
              <a:rPr lang="zh-CN" altLang="en-US" dirty="0"/>
              <a:t>前缀树</a:t>
            </a:r>
            <a:r>
              <a:rPr lang="en-US" altLang="zh-CN" dirty="0"/>
              <a:t>(multi-bit </a:t>
            </a:r>
            <a:r>
              <a:rPr lang="en-US" altLang="zh-CN" dirty="0" err="1"/>
              <a:t>trie</a:t>
            </a:r>
            <a:r>
              <a:rPr lang="en-US" altLang="zh-CN" dirty="0"/>
              <a:t>)</a:t>
            </a:r>
            <a:r>
              <a:rPr lang="zh-CN" altLang="en-US" dirty="0"/>
              <a:t>：前缀树中每次不只匹配</a:t>
            </a:r>
            <a:r>
              <a:rPr lang="en-US" altLang="zh-CN" dirty="0"/>
              <a:t>1 bit</a:t>
            </a:r>
            <a:r>
              <a:rPr lang="zh-CN" altLang="en-US" dirty="0"/>
              <a:t>，而是多</a:t>
            </a:r>
            <a:r>
              <a:rPr lang="en-US" altLang="zh-CN" dirty="0"/>
              <a:t>bit</a:t>
            </a:r>
            <a:r>
              <a:rPr lang="zh-CN" altLang="en-US" dirty="0"/>
              <a:t>一起匹配，可以减少内存访问足迹</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63686" y="3045449"/>
            <a:ext cx="3437419" cy="2856463"/>
            <a:chOff x="93205" y="2466846"/>
            <a:chExt cx="3437419" cy="2856463"/>
          </a:xfrm>
        </p:grpSpPr>
        <p:sp>
          <p:nvSpPr>
            <p:cNvPr id="6" name="椭圆 5"/>
            <p:cNvSpPr/>
            <p:nvPr/>
          </p:nvSpPr>
          <p:spPr>
            <a:xfrm>
              <a:off x="1733227"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07763" y="328854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58692"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p:cNvSpPr/>
            <p:nvPr/>
          </p:nvSpPr>
          <p:spPr>
            <a:xfrm>
              <a:off x="1082298" y="413243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p:cNvSpPr/>
            <p:nvPr/>
          </p:nvSpPr>
          <p:spPr>
            <a:xfrm>
              <a:off x="1733228" y="413243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1" name="椭圆 10"/>
            <p:cNvSpPr/>
            <p:nvPr/>
          </p:nvSpPr>
          <p:spPr>
            <a:xfrm>
              <a:off x="1468464" y="49722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直接箭头连接符 11"/>
            <p:cNvCxnSpPr>
              <a:stCxn id="6" idx="4"/>
              <a:endCxn id="7" idx="0"/>
            </p:cNvCxnSpPr>
            <p:nvPr/>
          </p:nvCxnSpPr>
          <p:spPr>
            <a:xfrm flipH="1">
              <a:off x="1570496" y="2797477"/>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8" idx="0"/>
            </p:cNvCxnSpPr>
            <p:nvPr/>
          </p:nvCxnSpPr>
          <p:spPr>
            <a:xfrm>
              <a:off x="1895960" y="2797477"/>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9" idx="0"/>
            </p:cNvCxnSpPr>
            <p:nvPr/>
          </p:nvCxnSpPr>
          <p:spPr>
            <a:xfrm flipH="1">
              <a:off x="1245031" y="3619180"/>
              <a:ext cx="325465" cy="51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4"/>
              <a:endCxn id="10" idx="0"/>
            </p:cNvCxnSpPr>
            <p:nvPr/>
          </p:nvCxnSpPr>
          <p:spPr>
            <a:xfrm>
              <a:off x="1570496" y="3619180"/>
              <a:ext cx="325465" cy="51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a:endCxn id="11" idx="0"/>
            </p:cNvCxnSpPr>
            <p:nvPr/>
          </p:nvCxnSpPr>
          <p:spPr>
            <a:xfrm flipH="1">
              <a:off x="1631197" y="4463065"/>
              <a:ext cx="264764" cy="50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384156" y="3288548"/>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8" name="文本框 17"/>
            <p:cNvSpPr txBox="1"/>
            <p:nvPr/>
          </p:nvSpPr>
          <p:spPr>
            <a:xfrm>
              <a:off x="2076090" y="413243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9" name="文本框 18"/>
            <p:cNvSpPr txBox="1"/>
            <p:nvPr/>
          </p:nvSpPr>
          <p:spPr>
            <a:xfrm>
              <a:off x="93205" y="4137051"/>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20" name="文本框 19"/>
            <p:cNvSpPr txBox="1"/>
            <p:nvPr/>
          </p:nvSpPr>
          <p:spPr>
            <a:xfrm>
              <a:off x="434560" y="4984755"/>
              <a:ext cx="1042273" cy="338554"/>
            </a:xfrm>
            <a:prstGeom prst="rect">
              <a:avLst/>
            </a:prstGeom>
            <a:noFill/>
          </p:spPr>
          <p:txBody>
            <a:bodyPr wrap="none" rtlCol="0">
              <a:spAutoFit/>
            </a:bodyPr>
            <a:lstStyle/>
            <a:p>
              <a:r>
                <a:rPr lang="en-US" altLang="zh-CN" sz="1600" dirty="0"/>
                <a:t>64.0.0.0/3</a:t>
              </a:r>
              <a:endParaRPr lang="zh-CN" altLang="en-US" sz="1600" dirty="0"/>
            </a:p>
          </p:txBody>
        </p:sp>
        <p:sp>
          <p:nvSpPr>
            <p:cNvPr id="21" name="文本框 20"/>
            <p:cNvSpPr txBox="1"/>
            <p:nvPr/>
          </p:nvSpPr>
          <p:spPr>
            <a:xfrm>
              <a:off x="1419651" y="277325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2126099" y="277325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p:cNvSpPr txBox="1"/>
            <p:nvPr/>
          </p:nvSpPr>
          <p:spPr>
            <a:xfrm>
              <a:off x="1080769" y="3638630"/>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p:cNvSpPr txBox="1"/>
            <p:nvPr/>
          </p:nvSpPr>
          <p:spPr>
            <a:xfrm>
              <a:off x="1787217" y="3638630"/>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p:cNvSpPr txBox="1"/>
            <p:nvPr/>
          </p:nvSpPr>
          <p:spPr>
            <a:xfrm>
              <a:off x="1469870" y="4470008"/>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6" name="组合 25"/>
          <p:cNvGrpSpPr/>
          <p:nvPr/>
        </p:nvGrpSpPr>
        <p:grpSpPr>
          <a:xfrm>
            <a:off x="5531036" y="3536521"/>
            <a:ext cx="2583543" cy="2006400"/>
            <a:chOff x="5835678" y="2466846"/>
            <a:chExt cx="2583543" cy="2006400"/>
          </a:xfrm>
        </p:grpSpPr>
        <p:sp>
          <p:nvSpPr>
            <p:cNvPr id="27" name="椭圆 26"/>
            <p:cNvSpPr/>
            <p:nvPr/>
          </p:nvSpPr>
          <p:spPr>
            <a:xfrm>
              <a:off x="7094846"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52477"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9" name="椭圆 28"/>
            <p:cNvSpPr/>
            <p:nvPr/>
          </p:nvSpPr>
          <p:spPr>
            <a:xfrm>
              <a:off x="6786074" y="329647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p:cNvSpPr/>
            <p:nvPr/>
          </p:nvSpPr>
          <p:spPr>
            <a:xfrm>
              <a:off x="7419671" y="329421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1" name="椭圆 30"/>
            <p:cNvSpPr/>
            <p:nvPr/>
          </p:nvSpPr>
          <p:spPr>
            <a:xfrm>
              <a:off x="8053267" y="328854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2" name="直接箭头连接符 31"/>
            <p:cNvCxnSpPr>
              <a:stCxn id="27" idx="3"/>
              <a:endCxn id="28" idx="0"/>
            </p:cNvCxnSpPr>
            <p:nvPr/>
          </p:nvCxnSpPr>
          <p:spPr>
            <a:xfrm flipH="1">
              <a:off x="6315210" y="2749057"/>
              <a:ext cx="827299" cy="539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3"/>
              <a:endCxn id="29" idx="0"/>
            </p:cNvCxnSpPr>
            <p:nvPr/>
          </p:nvCxnSpPr>
          <p:spPr>
            <a:xfrm flipH="1">
              <a:off x="6948807" y="2749057"/>
              <a:ext cx="193702" cy="547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5"/>
              <a:endCxn id="30" idx="0"/>
            </p:cNvCxnSpPr>
            <p:nvPr/>
          </p:nvCxnSpPr>
          <p:spPr>
            <a:xfrm>
              <a:off x="7372648" y="2749057"/>
              <a:ext cx="209756" cy="54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5"/>
              <a:endCxn id="31" idx="0"/>
            </p:cNvCxnSpPr>
            <p:nvPr/>
          </p:nvCxnSpPr>
          <p:spPr>
            <a:xfrm>
              <a:off x="7372648" y="2749057"/>
              <a:ext cx="843352" cy="539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35678" y="41346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7" name="椭圆 36"/>
            <p:cNvSpPr/>
            <p:nvPr/>
          </p:nvSpPr>
          <p:spPr>
            <a:xfrm>
              <a:off x="6469275" y="41426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40" name="直接箭头连接符 39"/>
            <p:cNvCxnSpPr>
              <a:stCxn id="29" idx="3"/>
              <a:endCxn id="36" idx="0"/>
            </p:cNvCxnSpPr>
            <p:nvPr/>
          </p:nvCxnSpPr>
          <p:spPr>
            <a:xfrm flipH="1">
              <a:off x="5998411" y="3578682"/>
              <a:ext cx="835326" cy="556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3"/>
              <a:endCxn id="37" idx="0"/>
            </p:cNvCxnSpPr>
            <p:nvPr/>
          </p:nvCxnSpPr>
          <p:spPr>
            <a:xfrm flipH="1">
              <a:off x="6632008" y="3578682"/>
              <a:ext cx="201729" cy="56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140671" y="2923021"/>
              <a:ext cx="418704" cy="369332"/>
            </a:xfrm>
            <a:prstGeom prst="rect">
              <a:avLst/>
            </a:prstGeom>
            <a:noFill/>
          </p:spPr>
          <p:txBody>
            <a:bodyPr wrap="none" rtlCol="0">
              <a:spAutoFit/>
            </a:bodyPr>
            <a:lstStyle/>
            <a:p>
              <a:r>
                <a:rPr lang="en-US" altLang="zh-CN" dirty="0"/>
                <a:t>00</a:t>
              </a:r>
              <a:endParaRPr lang="zh-CN" altLang="en-US" dirty="0"/>
            </a:p>
          </p:txBody>
        </p:sp>
        <p:sp>
          <p:nvSpPr>
            <p:cNvPr id="45" name="文本框 44"/>
            <p:cNvSpPr txBox="1"/>
            <p:nvPr/>
          </p:nvSpPr>
          <p:spPr>
            <a:xfrm>
              <a:off x="6640675" y="2923021"/>
              <a:ext cx="418704" cy="369332"/>
            </a:xfrm>
            <a:prstGeom prst="rect">
              <a:avLst/>
            </a:prstGeom>
            <a:noFill/>
          </p:spPr>
          <p:txBody>
            <a:bodyPr wrap="none" rtlCol="0">
              <a:spAutoFit/>
            </a:bodyPr>
            <a:lstStyle/>
            <a:p>
              <a:r>
                <a:rPr lang="en-US" altLang="zh-CN" dirty="0"/>
                <a:t>01</a:t>
              </a:r>
              <a:endParaRPr lang="zh-CN" altLang="en-US" dirty="0"/>
            </a:p>
          </p:txBody>
        </p:sp>
        <p:sp>
          <p:nvSpPr>
            <p:cNvPr id="46" name="文本框 45"/>
            <p:cNvSpPr txBox="1"/>
            <p:nvPr/>
          </p:nvSpPr>
          <p:spPr>
            <a:xfrm>
              <a:off x="7471831" y="2923021"/>
              <a:ext cx="418704" cy="369332"/>
            </a:xfrm>
            <a:prstGeom prst="rect">
              <a:avLst/>
            </a:prstGeom>
            <a:noFill/>
          </p:spPr>
          <p:txBody>
            <a:bodyPr wrap="none" rtlCol="0">
              <a:spAutoFit/>
            </a:bodyPr>
            <a:lstStyle/>
            <a:p>
              <a:r>
                <a:rPr lang="en-US" altLang="zh-CN" dirty="0"/>
                <a:t>10</a:t>
              </a:r>
              <a:endParaRPr lang="zh-CN" altLang="en-US" dirty="0"/>
            </a:p>
          </p:txBody>
        </p:sp>
        <p:sp>
          <p:nvSpPr>
            <p:cNvPr id="47" name="文本框 46"/>
            <p:cNvSpPr txBox="1"/>
            <p:nvPr/>
          </p:nvSpPr>
          <p:spPr>
            <a:xfrm>
              <a:off x="8000517" y="2923021"/>
              <a:ext cx="418704" cy="369332"/>
            </a:xfrm>
            <a:prstGeom prst="rect">
              <a:avLst/>
            </a:prstGeom>
            <a:noFill/>
          </p:spPr>
          <p:txBody>
            <a:bodyPr wrap="none" rtlCol="0">
              <a:spAutoFit/>
            </a:bodyPr>
            <a:lstStyle/>
            <a:p>
              <a:r>
                <a:rPr lang="en-US" altLang="zh-CN" dirty="0"/>
                <a:t>11</a:t>
              </a:r>
              <a:endParaRPr lang="zh-CN" altLang="en-US" dirty="0"/>
            </a:p>
          </p:txBody>
        </p:sp>
        <p:sp>
          <p:nvSpPr>
            <p:cNvPr id="48" name="文本框 47"/>
            <p:cNvSpPr txBox="1"/>
            <p:nvPr/>
          </p:nvSpPr>
          <p:spPr>
            <a:xfrm>
              <a:off x="5835678" y="3794207"/>
              <a:ext cx="418704" cy="369332"/>
            </a:xfrm>
            <a:prstGeom prst="rect">
              <a:avLst/>
            </a:prstGeom>
            <a:noFill/>
          </p:spPr>
          <p:txBody>
            <a:bodyPr wrap="none" rtlCol="0">
              <a:spAutoFit/>
            </a:bodyPr>
            <a:lstStyle/>
            <a:p>
              <a:r>
                <a:rPr lang="en-US" altLang="zh-CN" dirty="0"/>
                <a:t>00</a:t>
              </a:r>
              <a:endParaRPr lang="zh-CN" altLang="en-US" dirty="0"/>
            </a:p>
          </p:txBody>
        </p:sp>
        <p:sp>
          <p:nvSpPr>
            <p:cNvPr id="49" name="文本框 48"/>
            <p:cNvSpPr txBox="1"/>
            <p:nvPr/>
          </p:nvSpPr>
          <p:spPr>
            <a:xfrm>
              <a:off x="6335682" y="3794207"/>
              <a:ext cx="418704" cy="369332"/>
            </a:xfrm>
            <a:prstGeom prst="rect">
              <a:avLst/>
            </a:prstGeom>
            <a:noFill/>
          </p:spPr>
          <p:txBody>
            <a:bodyPr wrap="none" rtlCol="0">
              <a:spAutoFit/>
            </a:bodyPr>
            <a:lstStyle/>
            <a:p>
              <a:r>
                <a:rPr lang="en-US" altLang="zh-CN" dirty="0"/>
                <a:t>01</a:t>
              </a:r>
              <a:endParaRPr lang="zh-CN" altLang="en-US" dirty="0"/>
            </a:p>
          </p:txBody>
        </p:sp>
      </p:grpSp>
      <p:sp>
        <p:nvSpPr>
          <p:cNvPr id="57" name="箭头: 右 56"/>
          <p:cNvSpPr/>
          <p:nvPr/>
        </p:nvSpPr>
        <p:spPr>
          <a:xfrm>
            <a:off x="4215644" y="4304863"/>
            <a:ext cx="511527" cy="452329"/>
          </a:xfrm>
          <a:prstGeom prst="rightArrow">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463378" y="1444978"/>
            <a:ext cx="8680622" cy="5034843"/>
          </a:xfrm>
        </p:spPr>
        <p:txBody>
          <a:bodyPr/>
          <a:lstStyle/>
          <a:p>
            <a:r>
              <a:rPr lang="zh-CN" altLang="en-US" dirty="0"/>
              <a:t>实现最基本的前缀树查找</a:t>
            </a:r>
            <a:endParaRPr lang="en-US" altLang="zh-CN" dirty="0"/>
          </a:p>
          <a:p>
            <a:r>
              <a:rPr lang="zh-CN" altLang="en-US" dirty="0"/>
              <a:t>调研并实现某种</a:t>
            </a:r>
            <a:r>
              <a:rPr lang="en-US" altLang="zh-CN" dirty="0"/>
              <a:t>IP</a:t>
            </a:r>
            <a:r>
              <a:rPr lang="zh-CN" altLang="en-US" dirty="0"/>
              <a:t>前缀查找方案</a:t>
            </a:r>
            <a:endParaRPr lang="en-US" altLang="zh-CN" dirty="0"/>
          </a:p>
          <a:p>
            <a:pPr lvl="1"/>
            <a:r>
              <a:rPr lang="zh-CN" altLang="en-US" dirty="0"/>
              <a:t>参考文献：</a:t>
            </a:r>
            <a:r>
              <a:rPr lang="en-US" altLang="zh-CN" dirty="0" err="1"/>
              <a:t>Poptrie</a:t>
            </a:r>
            <a:r>
              <a:rPr lang="en-US" altLang="zh-CN" dirty="0"/>
              <a:t>: A Compressed </a:t>
            </a:r>
            <a:r>
              <a:rPr lang="en-US" altLang="zh-CN" dirty="0" err="1"/>
              <a:t>Trie</a:t>
            </a:r>
            <a:r>
              <a:rPr lang="en-US" altLang="zh-CN" dirty="0"/>
              <a:t> with Population Count for Fast and Scalable Software IP Routing Table Lookup, ACM SIGCOMM, 2015</a:t>
            </a:r>
            <a:endParaRPr lang="en-US" altLang="zh-CN" dirty="0"/>
          </a:p>
          <a:p>
            <a:pPr lvl="1"/>
            <a:r>
              <a:rPr lang="zh-CN" altLang="en-US" dirty="0"/>
              <a:t>不限于上述文献，甚至可以不是前缀树结构</a:t>
            </a:r>
            <a:endParaRPr lang="en-US" altLang="zh-CN" dirty="0"/>
          </a:p>
          <a:p>
            <a:r>
              <a:rPr lang="zh-CN" altLang="en-US" dirty="0"/>
              <a:t>基于</a:t>
            </a:r>
            <a:r>
              <a:rPr lang="en-US" altLang="zh-CN" dirty="0"/>
              <a:t>forwarding-table.txt</a:t>
            </a:r>
            <a:r>
              <a:rPr lang="zh-CN" altLang="en-US" dirty="0"/>
              <a:t>数据集</a:t>
            </a:r>
            <a:r>
              <a:rPr lang="en-US" altLang="zh-CN" dirty="0"/>
              <a:t>(Network, Prefix Length, Port)</a:t>
            </a:r>
            <a:endParaRPr lang="en-US" altLang="zh-CN" dirty="0"/>
          </a:p>
          <a:p>
            <a:pPr lvl="1"/>
            <a:r>
              <a:rPr lang="zh-CN" altLang="en-US" dirty="0"/>
              <a:t>本实验只考虑静态数据集，不考虑表的添加或更新</a:t>
            </a:r>
            <a:endParaRPr lang="en-US" altLang="zh-CN" dirty="0"/>
          </a:p>
          <a:p>
            <a:pPr lvl="1"/>
            <a:r>
              <a:rPr lang="zh-CN" altLang="en-US" dirty="0"/>
              <a:t>以前缀树查找结果为基准，检查所实现的</a:t>
            </a:r>
            <a:r>
              <a:rPr lang="en-US" altLang="zh-CN" dirty="0"/>
              <a:t>IP</a:t>
            </a:r>
            <a:r>
              <a:rPr lang="zh-CN" altLang="en-US" dirty="0"/>
              <a:t>前缀查找是否正确</a:t>
            </a:r>
            <a:endParaRPr lang="en-US" altLang="zh-CN" dirty="0"/>
          </a:p>
          <a:p>
            <a:pPr lvl="2"/>
            <a:r>
              <a:rPr lang="zh-CN" altLang="en-US" dirty="0"/>
              <a:t>可以将</a:t>
            </a:r>
            <a:r>
              <a:rPr lang="en-US" altLang="zh-CN" dirty="0"/>
              <a:t>forwarding-table.txt</a:t>
            </a:r>
            <a:r>
              <a:rPr lang="zh-CN" altLang="en-US" dirty="0"/>
              <a:t>中的</a:t>
            </a:r>
            <a:r>
              <a:rPr lang="en-US" altLang="zh-CN" dirty="0"/>
              <a:t>IP</a:t>
            </a:r>
            <a:r>
              <a:rPr lang="zh-CN" altLang="en-US" dirty="0"/>
              <a:t>地址作为查找的输入</a:t>
            </a:r>
            <a:endParaRPr lang="en-US" altLang="zh-CN" dirty="0"/>
          </a:p>
          <a:p>
            <a:pPr lvl="1"/>
            <a:r>
              <a:rPr lang="zh-CN" altLang="en-US" dirty="0"/>
              <a:t>对比基本前缀树和所实现</a:t>
            </a:r>
            <a:r>
              <a:rPr lang="en-US" altLang="zh-CN" dirty="0"/>
              <a:t>IP</a:t>
            </a:r>
            <a:r>
              <a:rPr lang="zh-CN" altLang="en-US" dirty="0"/>
              <a:t>前缀查找的性能</a:t>
            </a:r>
            <a:endParaRPr lang="en-US" altLang="zh-CN" dirty="0"/>
          </a:p>
          <a:p>
            <a:pPr lvl="2"/>
            <a:r>
              <a:rPr lang="zh-CN" altLang="en-US" dirty="0"/>
              <a:t>内存开销、平均单次查找时间</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CIDR</a:t>
            </a:r>
            <a:r>
              <a:rPr lang="zh-CN" altLang="en-US" dirty="0"/>
              <a:t>机制，将数据集中的</a:t>
            </a:r>
            <a:r>
              <a:rPr lang="en-US" altLang="zh-CN" dirty="0"/>
              <a:t>IP</a:t>
            </a:r>
            <a:r>
              <a:rPr lang="zh-CN" altLang="en-US" dirty="0"/>
              <a:t>输入查询，所得结果不一定等于该条目中的端口</a:t>
            </a:r>
            <a:endParaRPr lang="en-US" altLang="zh-CN" dirty="0"/>
          </a:p>
          <a:p>
            <a:pPr lvl="1"/>
            <a:r>
              <a:rPr lang="zh-CN" altLang="en-US" dirty="0"/>
              <a:t>例如，如果存在如下两个条目：</a:t>
            </a:r>
            <a:endParaRPr lang="en-US" altLang="zh-CN" dirty="0"/>
          </a:p>
          <a:p>
            <a:pPr lvl="2"/>
            <a:r>
              <a:rPr lang="en-US" altLang="zh-CN" dirty="0"/>
              <a:t>128.0.0.0, 1, 3;       128.0.0.0, 2, 4;</a:t>
            </a:r>
            <a:endParaRPr lang="en-US" altLang="zh-CN" dirty="0"/>
          </a:p>
          <a:p>
            <a:pPr lvl="1"/>
            <a:r>
              <a:rPr lang="zh-CN" altLang="en-US" dirty="0"/>
              <a:t>输入</a:t>
            </a:r>
            <a:r>
              <a:rPr lang="en-US" altLang="zh-CN" dirty="0"/>
              <a:t>IP</a:t>
            </a:r>
            <a:r>
              <a:rPr lang="zh-CN" altLang="en-US" dirty="0"/>
              <a:t>地址</a:t>
            </a:r>
            <a:r>
              <a:rPr lang="en-US" altLang="zh-CN" dirty="0"/>
              <a:t>128.0.0.0</a:t>
            </a:r>
            <a:r>
              <a:rPr lang="zh-CN" altLang="en-US" dirty="0"/>
              <a:t>进行查询，返回端口值应为</a:t>
            </a:r>
            <a:r>
              <a:rPr lang="en-US" altLang="zh-CN" dirty="0"/>
              <a:t>4</a:t>
            </a:r>
            <a:endParaRPr lang="en-US" altLang="zh-CN" dirty="0"/>
          </a:p>
          <a:p>
            <a:r>
              <a:rPr lang="zh-CN" altLang="en-US" dirty="0"/>
              <a:t>数据集中存在重叠冲突的情况，所构造的查询数据结构应该能够处理这种问题</a:t>
            </a:r>
            <a:endParaRPr lang="en-US" altLang="zh-CN" dirty="0"/>
          </a:p>
          <a:p>
            <a:pPr lvl="1"/>
            <a:r>
              <a:rPr lang="zh-CN" altLang="en-US" dirty="0"/>
              <a:t>例如，数据集中存在类似条目：</a:t>
            </a:r>
            <a:endParaRPr lang="en-US" altLang="zh-CN" dirty="0"/>
          </a:p>
          <a:p>
            <a:pPr lvl="2"/>
            <a:r>
              <a:rPr lang="en-US" altLang="zh-CN" dirty="0"/>
              <a:t>128.0.0.0,  1,  3;       128.0.0.0, 2, 4;       192.0.0.0, 2, 5;</a:t>
            </a:r>
            <a:endParaRPr lang="en-US" altLang="zh-CN" dirty="0"/>
          </a:p>
          <a:p>
            <a:pPr lvl="1"/>
            <a:r>
              <a:rPr lang="zh-CN" altLang="en-US" dirty="0"/>
              <a:t>即第一个条目中的网络对应于后两个条目中的网络，但后两个条目的转出端口与第一个的端口完全不同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NTM2NTZlNDJlY2JjODRiN2ExYmFlZWMyYWVkMDUzOWEifQ=="/>
  <p:tag name="KSO_WPP_MARK_KEY" val="f19600ac-7ae9-4b47-9c4f-d52eea52a7bd"/>
  <p:tag name="commondata" val="eyJoZGlkIjoiZTllZGQyYTgzMDVhZjVmMWU0ODdmMDlmNGY5MThhMGU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2740</Words>
  <Application>WPS 演示</Application>
  <PresentationFormat>全屏显示(4:3)</PresentationFormat>
  <Paragraphs>241</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Arial Black</vt:lpstr>
      <vt:lpstr>Times New Roman</vt:lpstr>
      <vt:lpstr>黑体</vt:lpstr>
      <vt:lpstr>Calibri</vt:lpstr>
      <vt:lpstr>微软雅黑</vt:lpstr>
      <vt:lpstr>Courier New</vt:lpstr>
      <vt:lpstr>Arial Unicode MS</vt:lpstr>
      <vt:lpstr>Pixel</vt:lpstr>
      <vt:lpstr>自定义设计方案</vt:lpstr>
      <vt:lpstr>高效IP路由查找实验</vt:lpstr>
      <vt:lpstr>IP路由查找效率</vt:lpstr>
      <vt:lpstr>IP路由查找机制</vt:lpstr>
      <vt:lpstr>基于前缀树的IP查找</vt:lpstr>
      <vt:lpstr>前缀树优化</vt:lpstr>
      <vt:lpstr>前缀树优化举例一</vt:lpstr>
      <vt:lpstr>前缀树优化举例二</vt:lpstr>
      <vt:lpstr>实验内容</vt:lpstr>
      <vt:lpstr>注意事项</vt:lpstr>
      <vt:lpstr>性能评估</vt:lpstr>
      <vt:lpstr>框架代码使用</vt:lpstr>
      <vt:lpstr>框架使用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cp:lastModifiedBy>
  <cp:revision>1982</cp:revision>
  <dcterms:created xsi:type="dcterms:W3CDTF">2017-02-15T05:09:00Z</dcterms:created>
  <dcterms:modified xsi:type="dcterms:W3CDTF">2023-11-08T10:27:17Z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9B578129EEC949E48DE44CF5B214A3F2</vt:lpwstr>
  </property>
  <property fmtid="{D5CDD505-2E9C-101B-9397-08002B2CF9AE}" pid="3" name="KSOProductBuildVer">
    <vt:lpwstr>2052-12.1.0.15712</vt:lpwstr>
  </property>
</Properties>
</file>