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6" r:id="rId3"/>
    <p:sldId id="258" r:id="rId4"/>
    <p:sldId id="283" r:id="rId5"/>
    <p:sldId id="284" r:id="rId6"/>
    <p:sldId id="285" r:id="rId7"/>
    <p:sldId id="286" r:id="rId8"/>
    <p:sldId id="288" r:id="rId9"/>
    <p:sldId id="287" r:id="rId10"/>
    <p:sldId id="272" r:id="rId11"/>
    <p:sldId id="264" r:id="rId12"/>
    <p:sldId id="267" r:id="rId13"/>
    <p:sldId id="271" r:id="rId14"/>
    <p:sldId id="274" r:id="rId15"/>
    <p:sldId id="273" r:id="rId16"/>
    <p:sldId id="275" r:id="rId17"/>
    <p:sldId id="268" r:id="rId18"/>
    <p:sldId id="282" r:id="rId19"/>
    <p:sldId id="276" r:id="rId20"/>
    <p:sldId id="277" r:id="rId21"/>
    <p:sldId id="269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4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1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6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30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0B6E7-10EA-4BAE-8694-A5A5CAA17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计算机网络研研讨课第三阶段总结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786D-1FD4-490E-97F3-242A21270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范子墨</a:t>
            </a:r>
          </a:p>
        </p:txBody>
      </p:sp>
    </p:spTree>
    <p:extLst>
      <p:ext uri="{BB962C8B-B14F-4D97-AF65-F5344CB8AC3E}">
        <p14:creationId xmlns:p14="http://schemas.microsoft.com/office/powerpoint/2010/main" val="386889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92" y="1824881"/>
            <a:ext cx="11864808" cy="48807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实验结果：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构造多个路由器节点，在一个终端节点上 </a:t>
            </a:r>
            <a:r>
              <a:rPr lang="en-US" altLang="zh-CN" dirty="0"/>
              <a:t>traceroute </a:t>
            </a:r>
            <a:r>
              <a:rPr lang="zh-CN" altLang="en-US" dirty="0"/>
              <a:t>另一节点，能够正确输出路径上每个节点的 </a:t>
            </a:r>
            <a:r>
              <a:rPr lang="en-US" altLang="zh-CN" dirty="0"/>
              <a:t>IP </a:t>
            </a:r>
            <a:r>
              <a:rPr lang="zh-CN" altLang="en-US" dirty="0"/>
              <a:t>信息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867358-725E-4D87-A930-C7649DEF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55483"/>
            <a:ext cx="5324475" cy="1809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64C3B4-5D83-4AE8-8F48-5797E37D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08" y="2066925"/>
            <a:ext cx="6591300" cy="11739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1B8F28-28BD-4EB6-9C98-BB81B1E69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920578"/>
            <a:ext cx="8362888" cy="17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6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185C7-609D-4163-AA58-647C90E7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38769-3915-40A6-8AFE-BA2F21B8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48807" cy="3678303"/>
          </a:xfrm>
        </p:spPr>
        <p:txBody>
          <a:bodyPr/>
          <a:lstStyle/>
          <a:p>
            <a:r>
              <a:rPr lang="zh-CN" altLang="en-US" dirty="0"/>
              <a:t>遇到的问题：</a:t>
            </a:r>
            <a:endParaRPr lang="en-US" altLang="zh-CN" dirty="0"/>
          </a:p>
          <a:p>
            <a:r>
              <a:rPr lang="zh-CN" altLang="en-US" dirty="0"/>
              <a:t>指针使用，遇到了一些没有见过的指针用法，通过定义指向指针加偏移量的指针，从而进行数据包的拆分，从而修改。</a:t>
            </a:r>
            <a:endParaRPr lang="en-US" altLang="zh-CN" dirty="0"/>
          </a:p>
          <a:p>
            <a:r>
              <a:rPr lang="zh-CN" altLang="en-US" dirty="0"/>
              <a:t>字节序转换函数错误：</a:t>
            </a:r>
            <a:r>
              <a:rPr lang="en-US" altLang="zh-CN" dirty="0"/>
              <a:t>else if(</a:t>
            </a:r>
            <a:r>
              <a:rPr lang="en-US" altLang="zh-CN" dirty="0" err="1"/>
              <a:t>ntohl</a:t>
            </a:r>
            <a:r>
              <a:rPr lang="en-US" altLang="zh-CN" dirty="0"/>
              <a:t>(</a:t>
            </a:r>
            <a:r>
              <a:rPr lang="en-US" altLang="zh-CN" dirty="0" err="1"/>
              <a:t>eth_arp</a:t>
            </a:r>
            <a:r>
              <a:rPr lang="en-US" altLang="zh-CN" dirty="0"/>
              <a:t>-&gt;</a:t>
            </a:r>
            <a:r>
              <a:rPr lang="en-US" altLang="zh-CN" dirty="0" err="1"/>
              <a:t>arp_op</a:t>
            </a:r>
            <a:r>
              <a:rPr lang="en-US" altLang="zh-CN" dirty="0"/>
              <a:t>) == ARPOP_REQUEST)</a:t>
            </a:r>
            <a:r>
              <a:rPr lang="zh-CN" altLang="en-US" dirty="0"/>
              <a:t>，应使用</a:t>
            </a:r>
            <a:r>
              <a:rPr lang="en-US" altLang="zh-CN" dirty="0" err="1"/>
              <a:t>ntohs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感想：本次实验正好在计网期中考试之后完成，由于计网的期中复习，对于计网知识整体加深了理解，因此实验的理论知识部分比较顺利，主要函数实现比较多，需要整体梳理思路而后对每个函数进行实现。</a:t>
            </a:r>
          </a:p>
        </p:txBody>
      </p:sp>
    </p:spTree>
    <p:extLst>
      <p:ext uri="{BB962C8B-B14F-4D97-AF65-F5344CB8AC3E}">
        <p14:creationId xmlns:p14="http://schemas.microsoft.com/office/powerpoint/2010/main" val="63497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实验内容：</a:t>
            </a:r>
            <a:endParaRPr lang="en-US" altLang="zh-CN" sz="2000" dirty="0"/>
          </a:p>
          <a:p>
            <a:r>
              <a:rPr lang="zh-CN" altLang="en-US" sz="2000" dirty="0"/>
              <a:t>构建一致性链路状态数据库：邻居发现与管理、链路状态信息洪泛</a:t>
            </a:r>
            <a:endParaRPr lang="en-US" altLang="zh-CN" sz="2000" dirty="0"/>
          </a:p>
          <a:p>
            <a:r>
              <a:rPr lang="zh-CN" altLang="en-US" sz="2000" dirty="0"/>
              <a:t>网络路由计算：最短路径算法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4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58" y="1715956"/>
            <a:ext cx="11448883" cy="51420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总体设计思路：</a:t>
            </a:r>
            <a:endParaRPr lang="en-US" altLang="zh-CN" sz="2000" dirty="0"/>
          </a:p>
          <a:p>
            <a:r>
              <a:rPr lang="zh-CN" altLang="en-US" sz="2000" dirty="0"/>
              <a:t>基于上一个实验，对数据包进行进一步的分类处理。若目的地址与接口地址匹配，则增 加判断上层协议是否是 </a:t>
            </a:r>
            <a:r>
              <a:rPr lang="en-US" altLang="zh-CN" sz="2000" dirty="0"/>
              <a:t>IPPROTO_MOSPF </a:t>
            </a:r>
            <a:r>
              <a:rPr lang="zh-CN" altLang="en-US" sz="2000" dirty="0"/>
              <a:t>字段，将其交给 </a:t>
            </a:r>
            <a:r>
              <a:rPr lang="en-US" altLang="zh-CN" sz="2000" dirty="0" err="1"/>
              <a:t>handle_mospf_packet</a:t>
            </a:r>
            <a:r>
              <a:rPr lang="en-US" altLang="zh-CN" sz="2000" dirty="0"/>
              <a:t> </a:t>
            </a:r>
            <a:r>
              <a:rPr lang="zh-CN" altLang="en-US" sz="2000" dirty="0"/>
              <a:t>函数进行 处理。若目的地址与接口地址不匹配，则判断是否为等于多播 </a:t>
            </a:r>
            <a:r>
              <a:rPr lang="en-US" altLang="zh-CN" sz="2000" dirty="0"/>
              <a:t>OSPF </a:t>
            </a:r>
            <a:r>
              <a:rPr lang="zh-CN" altLang="en-US" sz="2000" dirty="0"/>
              <a:t>所使用的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 </a:t>
            </a:r>
            <a:r>
              <a:rPr lang="en-US" altLang="zh-CN" sz="2000" dirty="0" err="1"/>
              <a:t>MOSPF_ALLSPFRouters</a:t>
            </a:r>
            <a:r>
              <a:rPr lang="en-US" altLang="zh-CN" sz="2000" dirty="0"/>
              <a:t> </a:t>
            </a:r>
            <a:r>
              <a:rPr lang="zh-CN" altLang="en-US" sz="2000" dirty="0"/>
              <a:t>， 若 等 于 ， 则 断 言 其 为 多 播 </a:t>
            </a:r>
            <a:r>
              <a:rPr lang="en-US" altLang="zh-CN" sz="2000" dirty="0"/>
              <a:t>OSPF </a:t>
            </a:r>
            <a:r>
              <a:rPr lang="zh-CN" altLang="en-US" sz="2000" dirty="0"/>
              <a:t>数 据 包 ， 同 样 交 由 </a:t>
            </a:r>
            <a:r>
              <a:rPr lang="en-US" altLang="zh-CN" sz="2000" dirty="0" err="1"/>
              <a:t>handle_mospf_packet</a:t>
            </a:r>
            <a:r>
              <a:rPr lang="en-US" altLang="zh-CN" sz="2000" dirty="0"/>
              <a:t> </a:t>
            </a:r>
            <a:r>
              <a:rPr lang="zh-CN" altLang="en-US" sz="2000" dirty="0"/>
              <a:t>函数进行处理。如果目的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地址既不等于接口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地址，也不等于 </a:t>
            </a:r>
            <a:r>
              <a:rPr lang="en-US" altLang="zh-CN" sz="2000" dirty="0" err="1"/>
              <a:t>MOSPF_ALLSPFRouters</a:t>
            </a:r>
            <a:r>
              <a:rPr lang="en-US" altLang="zh-CN" sz="2000" dirty="0"/>
              <a:t> </a:t>
            </a:r>
            <a:r>
              <a:rPr lang="zh-CN" altLang="en-US" sz="2000" dirty="0"/>
              <a:t>， 则 说 明 这 个 数 据 包 需 要 进 行 路 由 转 发 ， 将 其 交 给 </a:t>
            </a:r>
            <a:r>
              <a:rPr lang="en-US" altLang="zh-CN" sz="2000" dirty="0" err="1"/>
              <a:t>ip_forward_packet</a:t>
            </a:r>
            <a:r>
              <a:rPr lang="en-US" altLang="zh-CN" sz="2000" dirty="0"/>
              <a:t> </a:t>
            </a:r>
            <a:r>
              <a:rPr lang="zh-CN" altLang="en-US" sz="2000" dirty="0"/>
              <a:t>函数进行进一步处理。这里需要自己将上个实验中对路由转发的处理代码 复制到 </a:t>
            </a:r>
            <a:r>
              <a:rPr lang="en-US" altLang="zh-CN" sz="2000" dirty="0" err="1"/>
              <a:t>ip_forward</a:t>
            </a:r>
            <a:r>
              <a:rPr lang="en-US" altLang="zh-CN" sz="2000" dirty="0"/>
              <a:t> </a:t>
            </a:r>
            <a:r>
              <a:rPr lang="zh-CN" altLang="en-US" sz="2000" dirty="0"/>
              <a:t>函数中。 </a:t>
            </a:r>
            <a:endParaRPr lang="en-US" altLang="zh-CN" sz="2000" dirty="0"/>
          </a:p>
          <a:p>
            <a:r>
              <a:rPr lang="zh-CN" altLang="en-US" sz="2000" dirty="0"/>
              <a:t>在 </a:t>
            </a:r>
            <a:r>
              <a:rPr lang="en-US" altLang="zh-CN" sz="2000" dirty="0" err="1"/>
              <a:t>handle_mospf_packet</a:t>
            </a:r>
            <a:r>
              <a:rPr lang="en-US" altLang="zh-CN" sz="2000" dirty="0"/>
              <a:t> </a:t>
            </a:r>
            <a:r>
              <a:rPr lang="zh-CN" altLang="en-US" sz="2000" dirty="0"/>
              <a:t>函数中，首先检验该数据包是否有错误，而后根据 </a:t>
            </a:r>
            <a:r>
              <a:rPr lang="en-US" altLang="zh-CN" sz="2000" dirty="0" err="1"/>
              <a:t>mospf</a:t>
            </a:r>
            <a:r>
              <a:rPr lang="en-US" altLang="zh-CN" sz="2000" dirty="0"/>
              <a:t>-&gt;type </a:t>
            </a:r>
            <a:r>
              <a:rPr lang="zh-CN" altLang="en-US" sz="2000" dirty="0"/>
              <a:t>进行分类。如果是 </a:t>
            </a:r>
            <a:r>
              <a:rPr lang="en-US" altLang="zh-CN" sz="2000" dirty="0"/>
              <a:t>MOSPF_TYPE_HELLO </a:t>
            </a:r>
            <a:r>
              <a:rPr lang="zh-CN" altLang="en-US" sz="2000" dirty="0"/>
              <a:t>类型，则为 </a:t>
            </a:r>
            <a:r>
              <a:rPr lang="en-US" altLang="zh-CN" sz="2000" dirty="0"/>
              <a:t>hello </a:t>
            </a:r>
            <a:r>
              <a:rPr lang="zh-CN" altLang="en-US" sz="2000" dirty="0"/>
              <a:t>数据包，跳转至 </a:t>
            </a:r>
            <a:r>
              <a:rPr lang="en-US" altLang="zh-CN" sz="2000" dirty="0" err="1"/>
              <a:t>handle_mospf_hello</a:t>
            </a:r>
            <a:r>
              <a:rPr lang="zh-CN" altLang="en-US" sz="2000" dirty="0"/>
              <a:t>。 若是 </a:t>
            </a:r>
            <a:r>
              <a:rPr lang="en-US" altLang="zh-CN" sz="2000" dirty="0"/>
              <a:t>MOSPF_TYPE_LSU </a:t>
            </a:r>
            <a:r>
              <a:rPr lang="zh-CN" altLang="en-US" sz="2000" dirty="0"/>
              <a:t>类型数据包，则调用 </a:t>
            </a:r>
            <a:r>
              <a:rPr lang="en-US" altLang="zh-CN" sz="2000" dirty="0" err="1"/>
              <a:t>handle_mospf_lsu</a:t>
            </a:r>
            <a:r>
              <a:rPr lang="en-US" altLang="zh-CN" sz="2000" dirty="0"/>
              <a:t> </a:t>
            </a:r>
            <a:r>
              <a:rPr lang="zh-CN" altLang="en-US" sz="2000" dirty="0"/>
              <a:t>函数处理。 </a:t>
            </a:r>
            <a:endParaRPr lang="en-US" altLang="zh-CN" sz="2000" dirty="0"/>
          </a:p>
          <a:p>
            <a:r>
              <a:rPr lang="en-US" altLang="zh-CN" sz="2000" dirty="0" err="1"/>
              <a:t>handle_mospf_lsu</a:t>
            </a:r>
            <a:r>
              <a:rPr lang="en-US" altLang="zh-CN" sz="2000" dirty="0"/>
              <a:t> </a:t>
            </a:r>
            <a:r>
              <a:rPr lang="zh-CN" altLang="en-US" sz="2000" dirty="0"/>
              <a:t>会处理三类 </a:t>
            </a:r>
            <a:r>
              <a:rPr lang="en-US" altLang="zh-CN" sz="2000" dirty="0" err="1"/>
              <a:t>lsu</a:t>
            </a:r>
            <a:r>
              <a:rPr lang="en-US" altLang="zh-CN" sz="2000" dirty="0"/>
              <a:t> </a:t>
            </a:r>
            <a:r>
              <a:rPr lang="zh-CN" altLang="en-US" sz="2000" dirty="0"/>
              <a:t>消息，包括新的链路状态信息、原有状态信息的定期 发送、已记录或过期的状态信息。根据数据包，对本路由器的链路状态数据库进行更新。而 后由于洪泛链路，因此在处理好消息后，如果 </a:t>
            </a:r>
            <a:r>
              <a:rPr lang="en-US" altLang="zh-CN" sz="2000" dirty="0"/>
              <a:t>TTL </a:t>
            </a:r>
            <a:r>
              <a:rPr lang="zh-CN" altLang="en-US" sz="2000" dirty="0"/>
              <a:t>值还大于 </a:t>
            </a:r>
            <a:r>
              <a:rPr lang="en-US" altLang="zh-CN" sz="2000" dirty="0"/>
              <a:t>0</a:t>
            </a:r>
            <a:r>
              <a:rPr lang="zh-CN" altLang="en-US" sz="2000" dirty="0"/>
              <a:t>，向除本端口以外的端口转发 消息，一层层传递下去。 </a:t>
            </a:r>
            <a:endParaRPr lang="en-US" altLang="zh-CN" sz="2000" dirty="0"/>
          </a:p>
          <a:p>
            <a:r>
              <a:rPr lang="zh-CN" altLang="en-US" sz="2000" dirty="0"/>
              <a:t>与此同时，每个节点需要周期性发送 </a:t>
            </a:r>
            <a:r>
              <a:rPr lang="en-US" altLang="zh-CN" sz="2000" dirty="0"/>
              <a:t>MOSPF Hello</a:t>
            </a:r>
            <a:r>
              <a:rPr lang="zh-CN" altLang="en-US" sz="2000" dirty="0"/>
              <a:t>（ </a:t>
            </a:r>
            <a:r>
              <a:rPr lang="en-US" altLang="zh-CN" sz="2000" dirty="0"/>
              <a:t>hello-interval </a:t>
            </a:r>
            <a:r>
              <a:rPr lang="zh-CN" altLang="en-US" sz="2000" dirty="0"/>
              <a:t>：</a:t>
            </a:r>
            <a:r>
              <a:rPr lang="en-US" altLang="zh-CN" sz="2000" dirty="0"/>
              <a:t>5 </a:t>
            </a:r>
            <a:r>
              <a:rPr lang="zh-CN" altLang="en-US" sz="2000" dirty="0"/>
              <a:t>秒）宣告自己的 存在，同时周期性发送 </a:t>
            </a:r>
            <a:r>
              <a:rPr lang="en-US" altLang="zh-CN" sz="2000" dirty="0"/>
              <a:t>MOSPF LSU </a:t>
            </a:r>
            <a:r>
              <a:rPr lang="zh-CN" altLang="en-US" sz="2000" dirty="0"/>
              <a:t>数据包。此外，要定期检查邻居列表和 </a:t>
            </a:r>
            <a:r>
              <a:rPr lang="en-US" altLang="zh-CN" sz="2000" dirty="0"/>
              <a:t>MOSPF </a:t>
            </a:r>
            <a:r>
              <a:rPr lang="zh-CN" altLang="en-US" sz="2000" dirty="0"/>
              <a:t>数据库 表。由于本次实验没有默认路由表，因此需要根据 </a:t>
            </a:r>
            <a:r>
              <a:rPr lang="en-US" altLang="zh-CN" sz="2000" dirty="0"/>
              <a:t>Dijkstra </a:t>
            </a:r>
            <a:r>
              <a:rPr lang="zh-CN" altLang="en-US" sz="2000" dirty="0"/>
              <a:t>算法进行路由表的生成。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08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9531"/>
            <a:ext cx="11029615" cy="1248504"/>
          </a:xfrm>
        </p:spPr>
        <p:txBody>
          <a:bodyPr/>
          <a:lstStyle/>
          <a:p>
            <a:r>
              <a:rPr lang="zh-CN" altLang="en-US" sz="2000" dirty="0"/>
              <a:t>实验结果：</a:t>
            </a:r>
            <a:endParaRPr lang="en-US" altLang="zh-CN" sz="2000" dirty="0"/>
          </a:p>
          <a:p>
            <a:r>
              <a:rPr lang="zh-CN" altLang="en-US" sz="2000" dirty="0"/>
              <a:t>生成链路库，可以从下图结合右图看出数据链路库生成正确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A65BE5-D95D-4311-8DF9-08EB1140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02" y="168813"/>
            <a:ext cx="6008508" cy="2080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A932C7-5E1B-4CD2-ACBE-3514DA2B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5" y="2810197"/>
            <a:ext cx="8982063" cy="40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3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09199"/>
            <a:ext cx="11029615" cy="3678303"/>
          </a:xfrm>
        </p:spPr>
        <p:txBody>
          <a:bodyPr/>
          <a:lstStyle/>
          <a:p>
            <a:r>
              <a:rPr lang="zh-CN" altLang="en-US" sz="2000" dirty="0"/>
              <a:t>实验结果：</a:t>
            </a:r>
            <a:endParaRPr lang="en-US" altLang="zh-CN" sz="2000" dirty="0"/>
          </a:p>
          <a:p>
            <a:r>
              <a:rPr lang="zh-CN" altLang="en-US" sz="2000" dirty="0"/>
              <a:t>在节点 </a:t>
            </a:r>
            <a:r>
              <a:rPr lang="en-US" altLang="zh-CN" sz="2000" dirty="0"/>
              <a:t>h1 </a:t>
            </a:r>
            <a:r>
              <a:rPr lang="zh-CN" altLang="en-US" sz="2000" dirty="0"/>
              <a:t>上 </a:t>
            </a:r>
            <a:r>
              <a:rPr lang="en-US" altLang="zh-CN" sz="2000" dirty="0"/>
              <a:t>ping/traceroute </a:t>
            </a:r>
            <a:r>
              <a:rPr lang="zh-CN" altLang="en-US" sz="2000" dirty="0"/>
              <a:t>节点 </a:t>
            </a:r>
            <a:r>
              <a:rPr lang="en-US" altLang="zh-CN" sz="2000" dirty="0"/>
              <a:t>h2 6. </a:t>
            </a:r>
            <a:r>
              <a:rPr lang="zh-CN" altLang="en-US" sz="2000" dirty="0"/>
              <a:t>关掉某节点或链路，等一段时间后，再次用 </a:t>
            </a:r>
            <a:r>
              <a:rPr lang="en-US" altLang="zh-CN" sz="2000" dirty="0"/>
              <a:t>h1 </a:t>
            </a:r>
            <a:r>
              <a:rPr lang="zh-CN" altLang="en-US" sz="2000" dirty="0"/>
              <a:t>去 </a:t>
            </a:r>
            <a:r>
              <a:rPr lang="en-US" altLang="zh-CN" sz="2000" dirty="0"/>
              <a:t>traceroute </a:t>
            </a:r>
            <a:r>
              <a:rPr lang="zh-CN" altLang="en-US" sz="2000" dirty="0"/>
              <a:t>节点 </a:t>
            </a:r>
            <a:r>
              <a:rPr lang="en-US" altLang="zh-CN" sz="2000" dirty="0"/>
              <a:t>h2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95A8D1-AA2A-41B5-827C-DA75E389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3330599"/>
            <a:ext cx="6010276" cy="34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203581"/>
            <a:ext cx="3376445" cy="425767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实验感想：</a:t>
            </a:r>
            <a:endParaRPr lang="en-US" altLang="zh-CN" sz="2000" dirty="0"/>
          </a:p>
          <a:p>
            <a:r>
              <a:rPr lang="zh-CN" altLang="en-US" sz="2000" dirty="0"/>
              <a:t>本次实验中</a:t>
            </a:r>
            <a:r>
              <a:rPr lang="en-US" altLang="zh-CN" sz="2000" dirty="0" err="1"/>
              <a:t>mospf</a:t>
            </a:r>
            <a:r>
              <a:rPr lang="zh-CN" altLang="en-US" sz="2000" dirty="0"/>
              <a:t>与计算机网络理论课同步进行，每个结点建立完成的网络图即链路状态数据库，而后每个节点单独计算到其它节点的最短路径，生成路由表。洪泛链路的概念比较新颖，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算法在之前的数据结构中已经接触过。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591FB-155F-4DCC-B6DB-CEE42C94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180497"/>
            <a:ext cx="7353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3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实验十：高效</a:t>
            </a:r>
            <a:r>
              <a:rPr lang="en-US" altLang="zh-CN" dirty="0"/>
              <a:t>IP</a:t>
            </a:r>
            <a:r>
              <a:rPr lang="zh-CN" altLang="en-US" dirty="0"/>
              <a:t>路由查找实验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zh-CN" altLang="en-US" dirty="0"/>
              <a:t>构建基本前缀树和优化前缀树</a:t>
            </a:r>
            <a:endParaRPr lang="en-US" altLang="zh-CN" dirty="0"/>
          </a:p>
          <a:p>
            <a:r>
              <a:rPr lang="zh-CN" altLang="en-US" dirty="0"/>
              <a:t>代码思路：基本前缀树即构建二叉树。优化前缀树基于文献和</a:t>
            </a:r>
            <a:r>
              <a:rPr lang="en-US" altLang="zh-CN" dirty="0"/>
              <a:t>PPT</a:t>
            </a:r>
            <a:r>
              <a:rPr lang="zh-CN" altLang="en-US" dirty="0"/>
              <a:t>有多种思路，比如说减少数据结构大小或者减少内存访问足迹等。先构建一个多</a:t>
            </a:r>
            <a:r>
              <a:rPr lang="en-US" altLang="zh-CN" dirty="0"/>
              <a:t>bit </a:t>
            </a:r>
            <a:r>
              <a:rPr lang="zh-CN" altLang="en-US" dirty="0"/>
              <a:t>前缀树，每次匹配 </a:t>
            </a:r>
            <a:r>
              <a:rPr lang="en-US" altLang="zh-CN" dirty="0"/>
              <a:t>2bit</a:t>
            </a:r>
            <a:r>
              <a:rPr lang="zh-CN" altLang="en-US" dirty="0"/>
              <a:t>。同时考虑到参考文献中提到的直接指向，因此将首次匹配设置为</a:t>
            </a:r>
            <a:r>
              <a:rPr lang="en-US" altLang="zh-CN" dirty="0"/>
              <a:t>16bit</a:t>
            </a:r>
            <a:r>
              <a:rPr lang="zh-CN" altLang="en-US" dirty="0"/>
              <a:t>。此外，在实现了上述前缀树后，想进一步加快速度，压缩节点，但是在运行过程中仍然存在问题，因此这里只做大致思路记录。参考基础前缀树的数据结构，优化前缀树增加 </a:t>
            </a:r>
            <a:r>
              <a:rPr lang="en-US" altLang="zh-CN" dirty="0" err="1"/>
              <a:t>is_odd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compress </a:t>
            </a:r>
            <a:r>
              <a:rPr lang="zh-CN" altLang="en-US" dirty="0"/>
              <a:t>变量，分别作为 </a:t>
            </a:r>
            <a:r>
              <a:rPr lang="en-US" altLang="zh-CN" dirty="0"/>
              <a:t>2bit</a:t>
            </a:r>
            <a:r>
              <a:rPr lang="zh-CN" altLang="en-US" dirty="0"/>
              <a:t>前缀树匹配和压缩节点时的一个参考量。</a:t>
            </a:r>
          </a:p>
        </p:txBody>
      </p:sp>
    </p:spTree>
    <p:extLst>
      <p:ext uri="{BB962C8B-B14F-4D97-AF65-F5344CB8AC3E}">
        <p14:creationId xmlns:p14="http://schemas.microsoft.com/office/powerpoint/2010/main" val="260568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C4BD6-5227-4437-A168-8F20CEC5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实验十：高效</a:t>
            </a:r>
            <a:r>
              <a:rPr lang="en-US" altLang="zh-CN" dirty="0"/>
              <a:t>IP</a:t>
            </a:r>
            <a:r>
              <a:rPr lang="zh-CN" altLang="en-US" dirty="0"/>
              <a:t>路由查找实验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93AC5-50CF-42B5-8219-ACA6A52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057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遇到的问题：压缩节点的优化还未完全完成。修改</a:t>
            </a:r>
            <a:r>
              <a:rPr lang="en-US" altLang="zh-CN" sz="2400" dirty="0"/>
              <a:t>main</a:t>
            </a:r>
            <a:r>
              <a:rPr lang="zh-CN" altLang="en-US" sz="2400"/>
              <a:t>函数输出错误的条目发现仅有一条错误，但是还未找到错误出现在哪里。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869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C4BD6-5227-4437-A168-8F20CEC5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实验十：高效</a:t>
            </a:r>
            <a:r>
              <a:rPr lang="en-US" altLang="zh-CN" dirty="0"/>
              <a:t>IP</a:t>
            </a:r>
            <a:r>
              <a:rPr lang="zh-CN" altLang="en-US" dirty="0"/>
              <a:t>路由查找实验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93AC5-50CF-42B5-8219-ACA6A52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/>
          <a:lstStyle/>
          <a:p>
            <a:r>
              <a:rPr lang="zh-CN" altLang="en-US" dirty="0"/>
              <a:t>优化结果：首次匹配长度经过测试后</a:t>
            </a:r>
            <a:r>
              <a:rPr lang="en-US" altLang="zh-CN" dirty="0"/>
              <a:t>16bit</a:t>
            </a:r>
            <a:r>
              <a:rPr lang="zh-CN" altLang="en-US" dirty="0"/>
              <a:t>时间最短，因此使用</a:t>
            </a:r>
            <a:r>
              <a:rPr lang="en-US" altLang="zh-CN" dirty="0"/>
              <a:t>16bit</a:t>
            </a:r>
            <a:r>
              <a:rPr lang="zh-CN" altLang="en-US" dirty="0"/>
              <a:t>。但是由于虚拟机设置问题，导致虽然可能已经通过</a:t>
            </a:r>
            <a:r>
              <a:rPr lang="en-US" altLang="zh-CN" dirty="0"/>
              <a:t>OJ</a:t>
            </a:r>
            <a:r>
              <a:rPr lang="zh-CN" altLang="en-US" dirty="0"/>
              <a:t>测试，但显示在虚拟机上的时间仍然很长，只能看出速度提升到了原来的三倍左右。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E6470F-86E8-4962-B4D4-8728E57C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3538537"/>
            <a:ext cx="7677150" cy="27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83B36-C1D7-465B-ADEF-23EF1F6C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3093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F427E-FD1B-4AA6-88E6-5E8E7BD3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3162133" cy="36783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网络传输机制实验一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网络传输机制实验二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网络传输机制实验三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CB37C-1A3A-4372-998B-4DD985BF966B}"/>
              </a:ext>
            </a:extLst>
          </p:cNvPr>
          <p:cNvSpPr txBox="1"/>
          <p:nvPr/>
        </p:nvSpPr>
        <p:spPr>
          <a:xfrm>
            <a:off x="5100638" y="3429000"/>
            <a:ext cx="584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000" dirty="0"/>
              <a:t>这三个实验都是在之前数据包的处理基础上添加对于</a:t>
            </a:r>
            <a:r>
              <a:rPr lang="en-US" altLang="zh-CN" sz="2000" dirty="0"/>
              <a:t>TCP</a:t>
            </a:r>
            <a:r>
              <a:rPr lang="zh-CN" altLang="en-US" sz="2000" dirty="0"/>
              <a:t>协议的处理，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65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C4BD6-5227-4437-A168-8F20CEC5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实验十：高效</a:t>
            </a:r>
            <a:r>
              <a:rPr lang="en-US" altLang="zh-CN" dirty="0"/>
              <a:t>IP</a:t>
            </a:r>
            <a:r>
              <a:rPr lang="zh-CN" altLang="en-US" dirty="0"/>
              <a:t>路由查找实验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93AC5-50CF-42B5-8219-ACA6A52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057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实验感想：由于大量使用指针，以及代码书写的不规范，因此会出现很多</a:t>
            </a:r>
            <a:r>
              <a:rPr lang="en-US" altLang="zh-CN" sz="2400" dirty="0"/>
              <a:t>core dumped</a:t>
            </a:r>
            <a:r>
              <a:rPr lang="zh-CN" altLang="en-US" sz="2400" dirty="0"/>
              <a:t>，即数组越界，在实验过程中比较恼火。本次实验和算法关联较大，对于二叉树和如何优化二叉树有了更深入的理解。</a:t>
            </a:r>
          </a:p>
        </p:txBody>
      </p:sp>
    </p:spTree>
    <p:extLst>
      <p:ext uri="{BB962C8B-B14F-4D97-AF65-F5344CB8AC3E}">
        <p14:creationId xmlns:p14="http://schemas.microsoft.com/office/powerpoint/2010/main" val="285009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实验十一：网络地址转换实验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en-US" altLang="zh-CN" dirty="0"/>
              <a:t>NT</a:t>
            </a:r>
            <a:r>
              <a:rPr lang="zh-CN" altLang="en-US" dirty="0"/>
              <a:t>映射表管理：维护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r>
              <a:rPr lang="zh-CN" altLang="en-US" dirty="0"/>
              <a:t>数据包的翻译操作：对到达的合法数据包，进行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转换操作，更新头部字段，并转发数据包；对于到达的非法数据包，回复</a:t>
            </a:r>
            <a:r>
              <a:rPr lang="en-US" altLang="zh-CN" dirty="0"/>
              <a:t>ICMP Destination Host Unreachable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31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实验十一：网络地址转换实验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4" y="2180496"/>
            <a:ext cx="11225044" cy="4420329"/>
          </a:xfrm>
        </p:spPr>
        <p:txBody>
          <a:bodyPr>
            <a:normAutofit/>
          </a:bodyPr>
          <a:lstStyle/>
          <a:p>
            <a:r>
              <a:rPr lang="zh-CN" altLang="en-US" dirty="0"/>
              <a:t>代码思路：</a:t>
            </a:r>
            <a:endParaRPr lang="en-US" altLang="zh-CN" dirty="0"/>
          </a:p>
          <a:p>
            <a:r>
              <a:rPr lang="zh-CN" altLang="en-US" dirty="0"/>
              <a:t>首先依据原有代码，可以看到在 </a:t>
            </a:r>
            <a:r>
              <a:rPr lang="en-US" altLang="zh-CN" dirty="0"/>
              <a:t>main </a:t>
            </a:r>
            <a:r>
              <a:rPr lang="zh-CN" altLang="en-US" dirty="0"/>
              <a:t>函数中引出两个本次实验相关的函数，一个是 </a:t>
            </a:r>
            <a:r>
              <a:rPr lang="en-US" altLang="zh-CN" dirty="0" err="1"/>
              <a:t>nat_init</a:t>
            </a:r>
            <a:r>
              <a:rPr lang="zh-CN" altLang="en-US" dirty="0"/>
              <a:t>，一个是 </a:t>
            </a:r>
            <a:r>
              <a:rPr lang="en-US" altLang="zh-CN" dirty="0" err="1"/>
              <a:t>ustack_run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ustack_run</a:t>
            </a:r>
            <a:r>
              <a:rPr lang="en-US" altLang="zh-CN" dirty="0"/>
              <a:t> </a:t>
            </a:r>
            <a:r>
              <a:rPr lang="zh-CN" altLang="en-US" dirty="0"/>
              <a:t>中会持续接收数据包，如果是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数据包，则会跳转到 </a:t>
            </a:r>
            <a:r>
              <a:rPr lang="en-US" altLang="zh-CN" dirty="0" err="1"/>
              <a:t>handle_ip_packet</a:t>
            </a:r>
            <a:r>
              <a:rPr lang="en-US" altLang="zh-CN" dirty="0"/>
              <a:t> </a:t>
            </a:r>
            <a:r>
              <a:rPr lang="zh-CN" altLang="en-US" dirty="0"/>
              <a:t>函 数中处理。在 </a:t>
            </a:r>
            <a:r>
              <a:rPr lang="en-US" altLang="zh-CN" dirty="0" err="1"/>
              <a:t>handle_ip_packet</a:t>
            </a:r>
            <a:r>
              <a:rPr lang="en-US" altLang="zh-CN" dirty="0"/>
              <a:t> </a:t>
            </a:r>
            <a:r>
              <a:rPr lang="zh-CN" altLang="en-US" dirty="0"/>
              <a:t>函数中，如果不是目的地址为本接口的 </a:t>
            </a:r>
            <a:r>
              <a:rPr lang="en-US" altLang="zh-CN" dirty="0"/>
              <a:t>ICMP </a:t>
            </a:r>
            <a:r>
              <a:rPr lang="zh-CN" altLang="en-US" dirty="0"/>
              <a:t>包的话，均会 跳转至</a:t>
            </a:r>
            <a:r>
              <a:rPr lang="en-US" altLang="zh-CN" dirty="0" err="1"/>
              <a:t>nat_translate_packet</a:t>
            </a:r>
            <a:r>
              <a:rPr lang="zh-CN" altLang="en-US" dirty="0"/>
              <a:t>函数处理。在</a:t>
            </a:r>
            <a:r>
              <a:rPr lang="en-US" altLang="zh-CN" dirty="0" err="1"/>
              <a:t>nat_translate_packet</a:t>
            </a:r>
            <a:r>
              <a:rPr lang="zh-CN" altLang="en-US" dirty="0"/>
              <a:t>函数中首先判断数据包的方向， 而后如果是无效方向则发送 </a:t>
            </a:r>
            <a:r>
              <a:rPr lang="en-US" altLang="zh-CN" dirty="0" err="1"/>
              <a:t>icmp</a:t>
            </a:r>
            <a:r>
              <a:rPr lang="zh-CN" altLang="en-US" dirty="0"/>
              <a:t>，如果协议不是 </a:t>
            </a:r>
            <a:r>
              <a:rPr lang="en-US" altLang="zh-CN" dirty="0"/>
              <a:t>TCP </a:t>
            </a:r>
            <a:r>
              <a:rPr lang="zh-CN" altLang="en-US" dirty="0"/>
              <a:t>则记录错误日志，最后进行网络地址 转换，即跳转到 </a:t>
            </a:r>
            <a:r>
              <a:rPr lang="en-US" altLang="zh-CN" dirty="0" err="1"/>
              <a:t>do_translation</a:t>
            </a:r>
            <a:r>
              <a:rPr lang="en-US" altLang="zh-CN" dirty="0"/>
              <a:t> </a:t>
            </a:r>
            <a:r>
              <a:rPr lang="zh-CN" altLang="en-US" dirty="0"/>
              <a:t>函数中。在该函数中，如果该数据包在 </a:t>
            </a:r>
            <a:r>
              <a:rPr lang="en-US" altLang="zh-CN" dirty="0"/>
              <a:t>NAT </a:t>
            </a:r>
            <a:r>
              <a:rPr lang="zh-CN" altLang="en-US" dirty="0"/>
              <a:t>中有对应连接映 射，则直接处理即可。若该数据包的方向为 </a:t>
            </a:r>
            <a:r>
              <a:rPr lang="en-US" altLang="zh-CN" dirty="0"/>
              <a:t>DIR_OUT</a:t>
            </a:r>
            <a:r>
              <a:rPr lang="zh-CN" altLang="en-US" dirty="0"/>
              <a:t>，且为该 </a:t>
            </a:r>
            <a:r>
              <a:rPr lang="en-US" altLang="zh-CN" dirty="0"/>
              <a:t>TCP </a:t>
            </a:r>
            <a:r>
              <a:rPr lang="zh-CN" altLang="en-US" dirty="0"/>
              <a:t>连接的第一个数据包（请 求连接数据包），</a:t>
            </a:r>
            <a:r>
              <a:rPr lang="en-US" altLang="zh-CN" dirty="0"/>
              <a:t>NAT </a:t>
            </a:r>
            <a:r>
              <a:rPr lang="zh-CN" altLang="en-US" dirty="0"/>
              <a:t>中没有对应连接映射 </a:t>
            </a:r>
            <a:r>
              <a:rPr lang="en-US" altLang="zh-CN" dirty="0"/>
              <a:t>(SNAT)</a:t>
            </a:r>
            <a:r>
              <a:rPr lang="zh-CN" altLang="en-US" dirty="0"/>
              <a:t>，则分配端口，创建新的映射项。若该 数据包的方向为 </a:t>
            </a:r>
            <a:r>
              <a:rPr lang="en-US" altLang="zh-CN" dirty="0"/>
              <a:t>DIR_IN</a:t>
            </a:r>
            <a:r>
              <a:rPr lang="zh-CN" altLang="en-US" dirty="0"/>
              <a:t>，为该 </a:t>
            </a:r>
            <a:r>
              <a:rPr lang="en-US" altLang="zh-CN" dirty="0"/>
              <a:t>TCP 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 </a:t>
            </a:r>
            <a:r>
              <a:rPr lang="zh-CN" altLang="en-US" dirty="0"/>
              <a:t>中没有对应连接映射，但有 对应处理规则 </a:t>
            </a:r>
            <a:r>
              <a:rPr lang="en-US" altLang="zh-CN" dirty="0"/>
              <a:t>(DNAT)</a:t>
            </a:r>
            <a:r>
              <a:rPr lang="zh-CN" altLang="en-US" dirty="0"/>
              <a:t>，则新建映射项。最终将处理好的数据包发送。 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nat_init</a:t>
            </a:r>
            <a:r>
              <a:rPr lang="en-US" altLang="zh-CN" dirty="0"/>
              <a:t> </a:t>
            </a:r>
            <a:r>
              <a:rPr lang="zh-CN" altLang="en-US" dirty="0"/>
              <a:t>的函数中，会在 </a:t>
            </a:r>
            <a:r>
              <a:rPr lang="en-US" altLang="zh-CN" dirty="0" err="1"/>
              <a:t>parse_config</a:t>
            </a:r>
            <a:r>
              <a:rPr lang="en-US" altLang="zh-CN" dirty="0"/>
              <a:t> </a:t>
            </a:r>
            <a:r>
              <a:rPr lang="zh-CN" altLang="en-US" dirty="0"/>
              <a:t>函数中对配置文件进行解析，同时新创一个线 程，在 </a:t>
            </a:r>
            <a:r>
              <a:rPr lang="en-US" altLang="zh-CN" dirty="0" err="1"/>
              <a:t>nat_timeout</a:t>
            </a:r>
            <a:r>
              <a:rPr lang="en-US" altLang="zh-CN" dirty="0"/>
              <a:t> </a:t>
            </a:r>
            <a:r>
              <a:rPr lang="zh-CN" altLang="en-US" dirty="0"/>
              <a:t>中定时清理已完成的 </a:t>
            </a:r>
            <a:r>
              <a:rPr lang="en-US" altLang="zh-CN" dirty="0"/>
              <a:t>NAT </a:t>
            </a:r>
            <a:r>
              <a:rPr lang="zh-CN" altLang="en-US" dirty="0"/>
              <a:t>映射。</a:t>
            </a:r>
          </a:p>
        </p:txBody>
      </p:sp>
    </p:spTree>
    <p:extLst>
      <p:ext uri="{BB962C8B-B14F-4D97-AF65-F5344CB8AC3E}">
        <p14:creationId xmlns:p14="http://schemas.microsoft.com/office/powerpoint/2010/main" val="320687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实验十一：网络地址转换实验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4" y="2180497"/>
            <a:ext cx="11225044" cy="1248504"/>
          </a:xfrm>
        </p:spPr>
        <p:txBody>
          <a:bodyPr>
            <a:normAutofit/>
          </a:bodyPr>
          <a:lstStyle/>
          <a:p>
            <a:r>
              <a:rPr lang="zh-CN" altLang="en-US" dirty="0"/>
              <a:t>实验结果：以</a:t>
            </a:r>
            <a:r>
              <a:rPr lang="en-US" altLang="zh-CN" dirty="0"/>
              <a:t>DNAT</a:t>
            </a:r>
            <a:r>
              <a:rPr lang="zh-CN" altLang="en-US" dirty="0"/>
              <a:t>为例，在</a:t>
            </a:r>
            <a:r>
              <a:rPr lang="en-US" altLang="zh-CN" dirty="0"/>
              <a:t>h3</a:t>
            </a:r>
            <a:r>
              <a:rPr lang="zh-CN" altLang="en-US" dirty="0"/>
              <a:t>上分别请求</a:t>
            </a:r>
            <a:r>
              <a:rPr lang="en-US" altLang="zh-CN" dirty="0"/>
              <a:t>h1</a:t>
            </a:r>
            <a:r>
              <a:rPr lang="zh-CN" altLang="en-US" dirty="0"/>
              <a:t>和</a:t>
            </a:r>
            <a:r>
              <a:rPr lang="en-US" altLang="zh-CN" dirty="0"/>
              <a:t>h2</a:t>
            </a:r>
            <a:r>
              <a:rPr lang="zh-CN" altLang="en-US" dirty="0"/>
              <a:t>页面，可以看到</a:t>
            </a:r>
            <a:r>
              <a:rPr lang="en-US" altLang="zh-CN" dirty="0"/>
              <a:t>TCP</a:t>
            </a:r>
            <a:r>
              <a:rPr lang="zh-CN" altLang="en-US" dirty="0"/>
              <a:t>连接正常建立到关闭的过程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A46D37-4ADB-4FD6-8E3D-393FC3DB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78" y="2917613"/>
            <a:ext cx="4660417" cy="39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5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实验十一：网络地址转换实验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4" y="2180496"/>
            <a:ext cx="11225044" cy="4420329"/>
          </a:xfrm>
        </p:spPr>
        <p:txBody>
          <a:bodyPr>
            <a:normAutofit/>
          </a:bodyPr>
          <a:lstStyle/>
          <a:p>
            <a:r>
              <a:rPr lang="zh-CN" altLang="en-US" dirty="0"/>
              <a:t>实验感想：</a:t>
            </a:r>
            <a:endParaRPr lang="en-US" altLang="zh-CN" dirty="0"/>
          </a:p>
          <a:p>
            <a:r>
              <a:rPr lang="zh-CN" altLang="en-US" dirty="0"/>
              <a:t>本次实验相对简单，代码量也较少。整体实验比较顺利。</a:t>
            </a:r>
          </a:p>
        </p:txBody>
      </p:sp>
    </p:spTree>
    <p:extLst>
      <p:ext uri="{BB962C8B-B14F-4D97-AF65-F5344CB8AC3E}">
        <p14:creationId xmlns:p14="http://schemas.microsoft.com/office/powerpoint/2010/main" val="170867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0B6E7-10EA-4BAE-8694-A5A5CAA17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786D-1FD4-490E-97F3-242A21270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范子墨</a:t>
            </a:r>
          </a:p>
        </p:txBody>
      </p:sp>
    </p:spTree>
    <p:extLst>
      <p:ext uri="{BB962C8B-B14F-4D97-AF65-F5344CB8AC3E}">
        <p14:creationId xmlns:p14="http://schemas.microsoft.com/office/powerpoint/2010/main" val="41345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实验十二：网络传输机制实验一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26" y="2447451"/>
            <a:ext cx="11864808" cy="48807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实验内容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数据包处理：建立连接、断开连接、处理异常情况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数据收发：数据传输、流量控制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35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实验十二：网络传输机制实验一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1450" y="1157288"/>
            <a:ext cx="12487984" cy="61708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实验思路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首先依据原有代码，在 </a:t>
            </a:r>
            <a:r>
              <a:rPr lang="en-US" altLang="zh-CN" dirty="0"/>
              <a:t>main </a:t>
            </a:r>
            <a:r>
              <a:rPr lang="zh-CN" altLang="en-US" dirty="0"/>
              <a:t>函数中首先调用函数初始化用户态协议栈、路由表和 </a:t>
            </a:r>
            <a:r>
              <a:rPr lang="en-US" altLang="zh-CN" dirty="0"/>
              <a:t>TCP </a:t>
            </a:r>
            <a:r>
              <a:rPr lang="zh-CN" altLang="en-US" dirty="0"/>
              <a:t>协议栈，在初始化用户态协议栈 </a:t>
            </a:r>
            <a:r>
              <a:rPr lang="en-US" altLang="zh-CN" dirty="0" err="1"/>
              <a:t>init_tcp_stack</a:t>
            </a:r>
            <a:r>
              <a:rPr lang="en-US" altLang="zh-CN" dirty="0"/>
              <a:t> </a:t>
            </a:r>
            <a:r>
              <a:rPr lang="zh-CN" altLang="en-US" dirty="0"/>
              <a:t>函数中，它创建了一个新的线程用于扫描并处 理 </a:t>
            </a:r>
            <a:r>
              <a:rPr lang="en-US" altLang="zh-CN" dirty="0"/>
              <a:t>TCP </a:t>
            </a:r>
            <a:r>
              <a:rPr lang="zh-CN" altLang="en-US" dirty="0"/>
              <a:t>定时器列表（</a:t>
            </a:r>
            <a:r>
              <a:rPr lang="en-US" altLang="zh-CN" dirty="0" err="1"/>
              <a:t>tcp_scan_timer_list</a:t>
            </a:r>
            <a:r>
              <a:rPr lang="en-US" altLang="zh-CN" dirty="0"/>
              <a:t> </a:t>
            </a:r>
            <a:r>
              <a:rPr lang="zh-CN" altLang="en-US" dirty="0"/>
              <a:t>函数），这个函数实现了从 </a:t>
            </a:r>
            <a:r>
              <a:rPr lang="en-US" altLang="zh-CN" dirty="0"/>
              <a:t>TIME_WAIT </a:t>
            </a:r>
            <a:r>
              <a:rPr lang="zh-CN" altLang="en-US" dirty="0"/>
              <a:t>到 </a:t>
            </a:r>
            <a:r>
              <a:rPr lang="en-US" altLang="zh-CN" dirty="0"/>
              <a:t>CLOSED </a:t>
            </a:r>
            <a:r>
              <a:rPr lang="zh-CN" altLang="en-US" dirty="0"/>
              <a:t>状态转换。而后调用 </a:t>
            </a:r>
            <a:r>
              <a:rPr lang="en-US" altLang="zh-CN" dirty="0" err="1"/>
              <a:t>run_application</a:t>
            </a:r>
            <a:r>
              <a:rPr lang="en-US" altLang="zh-CN" dirty="0"/>
              <a:t> </a:t>
            </a:r>
            <a:r>
              <a:rPr lang="zh-CN" altLang="en-US" dirty="0"/>
              <a:t>函数，传递输入参数后根据创造参数创造新的线程，新 线程调用 </a:t>
            </a:r>
            <a:r>
              <a:rPr lang="en-US" altLang="zh-CN" dirty="0" err="1"/>
              <a:t>tcp_server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 err="1"/>
              <a:t>tcp_client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  <a:r>
              <a:rPr lang="en-US" altLang="zh-CN" dirty="0"/>
              <a:t>main </a:t>
            </a:r>
            <a:r>
              <a:rPr lang="zh-CN" altLang="en-US" dirty="0"/>
              <a:t>函数中最后调用 </a:t>
            </a:r>
            <a:r>
              <a:rPr lang="en-US" altLang="zh-CN" dirty="0" err="1"/>
              <a:t>ustack_run</a:t>
            </a:r>
            <a:r>
              <a:rPr lang="en-US" altLang="zh-CN" dirty="0"/>
              <a:t> </a:t>
            </a:r>
            <a:r>
              <a:rPr lang="zh-CN" altLang="en-US" dirty="0"/>
              <a:t>函数监听网络接 口上的数据包并最后调用 </a:t>
            </a:r>
            <a:r>
              <a:rPr lang="en-US" altLang="zh-CN" dirty="0" err="1"/>
              <a:t>handle_packet</a:t>
            </a:r>
            <a:r>
              <a:rPr lang="en-US" altLang="zh-CN" dirty="0"/>
              <a:t> </a:t>
            </a:r>
            <a:r>
              <a:rPr lang="zh-CN" altLang="en-US" dirty="0"/>
              <a:t>函数处理，</a:t>
            </a:r>
            <a:r>
              <a:rPr lang="en-US" altLang="zh-CN" dirty="0" err="1"/>
              <a:t>handle_packet</a:t>
            </a:r>
            <a:r>
              <a:rPr lang="en-US" altLang="zh-CN" dirty="0"/>
              <a:t> </a:t>
            </a:r>
            <a:r>
              <a:rPr lang="zh-CN" altLang="en-US" dirty="0"/>
              <a:t>可以跳到 </a:t>
            </a:r>
            <a:r>
              <a:rPr lang="en-US" altLang="zh-CN" dirty="0" err="1"/>
              <a:t>handle_ip_packet</a:t>
            </a:r>
            <a:r>
              <a:rPr lang="zh-CN" altLang="en-US" dirty="0"/>
              <a:t>， 判断上层协议为 </a:t>
            </a:r>
            <a:r>
              <a:rPr lang="en-US" altLang="zh-CN" dirty="0"/>
              <a:t>TCP </a:t>
            </a:r>
            <a:r>
              <a:rPr lang="zh-CN" altLang="en-US" dirty="0"/>
              <a:t>后，调用 </a:t>
            </a:r>
            <a:r>
              <a:rPr lang="en-US" altLang="zh-CN" dirty="0" err="1"/>
              <a:t>handle_tcp_packet</a:t>
            </a:r>
            <a:r>
              <a:rPr lang="en-US" altLang="zh-CN" dirty="0"/>
              <a:t> </a:t>
            </a:r>
            <a:r>
              <a:rPr lang="zh-CN" altLang="en-US" dirty="0"/>
              <a:t>进行处理。 在 </a:t>
            </a:r>
            <a:r>
              <a:rPr lang="en-US" altLang="zh-CN" dirty="0" err="1"/>
              <a:t>tcp_server</a:t>
            </a:r>
            <a:r>
              <a:rPr lang="en-US" altLang="zh-CN" dirty="0"/>
              <a:t> </a:t>
            </a:r>
            <a:r>
              <a:rPr lang="zh-CN" altLang="en-US" dirty="0"/>
              <a:t>函数中，初始化 </a:t>
            </a:r>
            <a:r>
              <a:rPr lang="en-US" altLang="zh-CN" dirty="0"/>
              <a:t>TCP </a:t>
            </a:r>
            <a:r>
              <a:rPr lang="zh-CN" altLang="en-US" dirty="0"/>
              <a:t>套接字，调用 </a:t>
            </a:r>
            <a:r>
              <a:rPr lang="en-US" altLang="zh-CN" dirty="0" err="1"/>
              <a:t>tcp_sock_bind</a:t>
            </a:r>
            <a:r>
              <a:rPr lang="en-US" altLang="zh-CN" dirty="0"/>
              <a:t> </a:t>
            </a:r>
            <a:r>
              <a:rPr lang="zh-CN" altLang="en-US" dirty="0"/>
              <a:t>函数将套接字的源端口 设置为参数传入的端口号，调用 </a:t>
            </a:r>
            <a:r>
              <a:rPr lang="en-US" altLang="zh-CN" dirty="0" err="1"/>
              <a:t>tcp_sock_listen</a:t>
            </a:r>
            <a:r>
              <a:rPr lang="en-US" altLang="zh-CN" dirty="0"/>
              <a:t> </a:t>
            </a:r>
            <a:r>
              <a:rPr lang="zh-CN" altLang="en-US" dirty="0"/>
              <a:t>函数监听，使用 </a:t>
            </a:r>
            <a:r>
              <a:rPr lang="en-US" altLang="zh-CN" dirty="0" err="1"/>
              <a:t>tcp_sock_accept</a:t>
            </a:r>
            <a:r>
              <a:rPr lang="en-US" altLang="zh-CN" dirty="0"/>
              <a:t> </a:t>
            </a:r>
            <a:r>
              <a:rPr lang="zh-CN" altLang="en-US" dirty="0"/>
              <a:t>函数更改 </a:t>
            </a:r>
            <a:r>
              <a:rPr lang="en-US" altLang="zh-CN" dirty="0"/>
              <a:t>tsk </a:t>
            </a:r>
            <a:r>
              <a:rPr lang="zh-CN" altLang="en-US" dirty="0"/>
              <a:t>状态并赋给 </a:t>
            </a:r>
            <a:r>
              <a:rPr lang="en-US" altLang="zh-CN" dirty="0" err="1"/>
              <a:t>csk</a:t>
            </a:r>
            <a:r>
              <a:rPr lang="zh-CN" altLang="en-US" dirty="0"/>
              <a:t>，接受连接，最后调用 </a:t>
            </a:r>
            <a:r>
              <a:rPr lang="en-US" altLang="zh-CN" dirty="0" err="1"/>
              <a:t>tcp_sock_close</a:t>
            </a:r>
            <a:r>
              <a:rPr lang="en-US" altLang="zh-CN" dirty="0"/>
              <a:t> </a:t>
            </a:r>
            <a:r>
              <a:rPr lang="zh-CN" altLang="en-US" dirty="0"/>
              <a:t>关闭连接。关闭连接。在 </a:t>
            </a:r>
            <a:r>
              <a:rPr lang="en-US" altLang="zh-CN" dirty="0" err="1"/>
              <a:t>TCP_client</a:t>
            </a:r>
            <a:r>
              <a:rPr lang="en-US" altLang="zh-CN" dirty="0"/>
              <a:t> </a:t>
            </a:r>
            <a:r>
              <a:rPr lang="zh-CN" altLang="en-US" dirty="0"/>
              <a:t>函 数中，分配 </a:t>
            </a:r>
            <a:r>
              <a:rPr lang="en-US" altLang="zh-CN" dirty="0"/>
              <a:t>TCP </a:t>
            </a:r>
            <a:r>
              <a:rPr lang="zh-CN" altLang="en-US" dirty="0"/>
              <a:t>套接字，连接服务器，进行数据传输最后关闭连接。 在 </a:t>
            </a:r>
            <a:r>
              <a:rPr lang="en-US" altLang="zh-CN" dirty="0" err="1"/>
              <a:t>tcp_client</a:t>
            </a:r>
            <a:r>
              <a:rPr lang="en-US" altLang="zh-CN" dirty="0"/>
              <a:t> </a:t>
            </a:r>
            <a:r>
              <a:rPr lang="zh-CN" altLang="en-US" dirty="0"/>
              <a:t>函数中，初始化套接字，而后调用 </a:t>
            </a:r>
            <a:r>
              <a:rPr lang="en-US" altLang="zh-CN" dirty="0" err="1"/>
              <a:t>tcp_sock_connect</a:t>
            </a:r>
            <a:r>
              <a:rPr lang="en-US" altLang="zh-CN" dirty="0"/>
              <a:t> </a:t>
            </a:r>
            <a:r>
              <a:rPr lang="zh-CN" altLang="en-US" dirty="0"/>
              <a:t>函数，建立连接请求， 最后调用 </a:t>
            </a:r>
            <a:r>
              <a:rPr lang="en-US" altLang="zh-CN" dirty="0" err="1"/>
              <a:t>tcp_sock_close</a:t>
            </a:r>
            <a:r>
              <a:rPr lang="en-US" altLang="zh-CN" dirty="0"/>
              <a:t> </a:t>
            </a:r>
            <a:r>
              <a:rPr lang="zh-CN" altLang="en-US" dirty="0"/>
              <a:t>关闭连接。 对于 </a:t>
            </a:r>
            <a:r>
              <a:rPr lang="en-US" altLang="zh-CN" dirty="0"/>
              <a:t>TCP </a:t>
            </a:r>
            <a:r>
              <a:rPr lang="zh-CN" altLang="en-US" dirty="0"/>
              <a:t>数据包的处理，在 </a:t>
            </a:r>
            <a:r>
              <a:rPr lang="en-US" altLang="zh-CN" dirty="0" err="1"/>
              <a:t>handle_tcp_packet</a:t>
            </a:r>
            <a:r>
              <a:rPr lang="en-US" altLang="zh-CN" dirty="0"/>
              <a:t> </a:t>
            </a:r>
            <a:r>
              <a:rPr lang="zh-CN" altLang="en-US" dirty="0"/>
              <a:t>中首先会初始化一个 </a:t>
            </a:r>
            <a:r>
              <a:rPr lang="en-US" altLang="zh-CN" dirty="0" err="1"/>
              <a:t>tcp_cb</a:t>
            </a:r>
            <a:r>
              <a:rPr lang="en-US" altLang="zh-CN" dirty="0"/>
              <a:t> </a:t>
            </a:r>
            <a:r>
              <a:rPr lang="zh-CN" altLang="en-US" dirty="0"/>
              <a:t>的结构体， 该结构体中包含了 </a:t>
            </a:r>
            <a:r>
              <a:rPr lang="en-US" altLang="zh-CN" dirty="0"/>
              <a:t>TCP </a:t>
            </a:r>
            <a:r>
              <a:rPr lang="zh-CN" altLang="en-US" dirty="0"/>
              <a:t>报文的相关信息（如源地址源端口号、目的地址目的端口号等），而 后使用 </a:t>
            </a:r>
            <a:r>
              <a:rPr lang="en-US" altLang="zh-CN" dirty="0" err="1"/>
              <a:t>tcp_sock_lookup</a:t>
            </a:r>
            <a:r>
              <a:rPr lang="en-US" altLang="zh-CN" dirty="0"/>
              <a:t> </a:t>
            </a:r>
            <a:r>
              <a:rPr lang="zh-CN" altLang="en-US" dirty="0"/>
              <a:t>函数查找与 </a:t>
            </a:r>
            <a:r>
              <a:rPr lang="en-US" altLang="zh-CN" dirty="0" err="1"/>
              <a:t>tcp</a:t>
            </a:r>
            <a:r>
              <a:rPr lang="en-US" altLang="zh-CN" dirty="0"/>
              <a:t> </a:t>
            </a:r>
            <a:r>
              <a:rPr lang="zh-CN" altLang="en-US" dirty="0"/>
              <a:t>报文相关联的套接字。最终调用 </a:t>
            </a:r>
            <a:r>
              <a:rPr lang="en-US" altLang="zh-CN" dirty="0" err="1"/>
              <a:t>tcp_process</a:t>
            </a:r>
            <a:r>
              <a:rPr lang="en-US" altLang="zh-CN" dirty="0"/>
              <a:t> </a:t>
            </a:r>
            <a:r>
              <a:rPr lang="zh-CN" altLang="en-US" dirty="0"/>
              <a:t>函数处 理 </a:t>
            </a:r>
            <a:r>
              <a:rPr lang="en-US" altLang="zh-CN" dirty="0" err="1"/>
              <a:t>tcp</a:t>
            </a:r>
            <a:r>
              <a:rPr lang="en-US" altLang="zh-CN" dirty="0"/>
              <a:t> </a:t>
            </a:r>
            <a:r>
              <a:rPr lang="zh-CN" altLang="en-US" dirty="0"/>
              <a:t>报文，</a:t>
            </a:r>
            <a:r>
              <a:rPr lang="en-US" altLang="zh-CN" dirty="0" err="1"/>
              <a:t>tcp_process</a:t>
            </a:r>
            <a:r>
              <a:rPr lang="en-US" altLang="zh-CN" dirty="0"/>
              <a:t> </a:t>
            </a:r>
            <a:r>
              <a:rPr lang="zh-CN" altLang="en-US" dirty="0"/>
              <a:t>会根据报文内容和套接字当前状态进行回复，并进行状态转换。</a:t>
            </a:r>
          </a:p>
        </p:txBody>
      </p:sp>
    </p:spTree>
    <p:extLst>
      <p:ext uri="{BB962C8B-B14F-4D97-AF65-F5344CB8AC3E}">
        <p14:creationId xmlns:p14="http://schemas.microsoft.com/office/powerpoint/2010/main" val="55467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实验十二：网络传输机制实验一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8781"/>
            <a:ext cx="12323679" cy="561365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实验难点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信号量同步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wait_connect</a:t>
            </a:r>
            <a:r>
              <a:rPr lang="en-US" altLang="zh-CN" dirty="0"/>
              <a:t> </a:t>
            </a:r>
            <a:r>
              <a:rPr lang="zh-CN" altLang="en-US" dirty="0"/>
              <a:t>用于在套接字建立连接之前进行同步，因此在 </a:t>
            </a:r>
            <a:r>
              <a:rPr lang="en-US" altLang="zh-CN" dirty="0"/>
              <a:t>client </a:t>
            </a:r>
            <a:r>
              <a:rPr lang="zh-CN" altLang="en-US" dirty="0"/>
              <a:t>端发送连接请求后挂 起（</a:t>
            </a:r>
            <a:r>
              <a:rPr lang="en-US" altLang="zh-CN" dirty="0"/>
              <a:t>CLOSED </a:t>
            </a:r>
            <a:r>
              <a:rPr lang="zh-CN" altLang="en-US" dirty="0"/>
              <a:t>状态变为 </a:t>
            </a:r>
            <a:r>
              <a:rPr lang="en-US" altLang="zh-CN" dirty="0"/>
              <a:t>SYN_SENT </a:t>
            </a:r>
            <a:r>
              <a:rPr lang="zh-CN" altLang="en-US" dirty="0"/>
              <a:t>状态），在收到 </a:t>
            </a:r>
            <a:r>
              <a:rPr lang="en-US" altLang="zh-CN" dirty="0"/>
              <a:t>ACK|SYN </a:t>
            </a:r>
            <a:r>
              <a:rPr lang="zh-CN" altLang="en-US" dirty="0"/>
              <a:t>包之后说明连接 </a:t>
            </a:r>
            <a:r>
              <a:rPr lang="en-US" altLang="zh-CN" dirty="0"/>
              <a:t>client </a:t>
            </a:r>
            <a:r>
              <a:rPr lang="zh-CN" altLang="en-US" dirty="0"/>
              <a:t>端连接 已成功建立（</a:t>
            </a:r>
            <a:r>
              <a:rPr lang="en-US" altLang="zh-CN" dirty="0"/>
              <a:t>SYN_SENT </a:t>
            </a:r>
            <a:r>
              <a:rPr lang="zh-CN" altLang="en-US" dirty="0"/>
              <a:t>状态变为 </a:t>
            </a:r>
            <a:r>
              <a:rPr lang="en-US" altLang="zh-CN" dirty="0"/>
              <a:t>ESTABLISHED </a:t>
            </a:r>
            <a:r>
              <a:rPr lang="zh-CN" altLang="en-US" dirty="0"/>
              <a:t>状态），因此唤醒该线程。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wait_accept</a:t>
            </a:r>
            <a:r>
              <a:rPr lang="en-US" altLang="zh-CN" dirty="0"/>
              <a:t> </a:t>
            </a:r>
            <a:r>
              <a:rPr lang="zh-CN" altLang="en-US" dirty="0"/>
              <a:t>相对于 </a:t>
            </a:r>
            <a:r>
              <a:rPr lang="en-US" altLang="zh-CN" dirty="0" err="1"/>
              <a:t>wait_connect</a:t>
            </a:r>
            <a:r>
              <a:rPr lang="en-US" altLang="zh-CN" dirty="0"/>
              <a:t> </a:t>
            </a:r>
            <a:r>
              <a:rPr lang="zh-CN" altLang="en-US" dirty="0"/>
              <a:t>来说用在 </a:t>
            </a:r>
            <a:r>
              <a:rPr lang="en-US" altLang="zh-CN" dirty="0"/>
              <a:t>server </a:t>
            </a:r>
            <a:r>
              <a:rPr lang="zh-CN" altLang="en-US" dirty="0"/>
              <a:t>端，当无连接请求时被挂起（处在 </a:t>
            </a:r>
            <a:r>
              <a:rPr lang="en-US" altLang="zh-CN" dirty="0"/>
              <a:t>SYN_RECV </a:t>
            </a:r>
            <a:r>
              <a:rPr lang="zh-CN" altLang="en-US" dirty="0"/>
              <a:t>状态），当收到 </a:t>
            </a:r>
            <a:r>
              <a:rPr lang="en-US" altLang="zh-CN" dirty="0"/>
              <a:t>client </a:t>
            </a:r>
            <a:r>
              <a:rPr lang="zh-CN" altLang="en-US" dirty="0"/>
              <a:t>端发送的 </a:t>
            </a:r>
            <a:r>
              <a:rPr lang="en-US" altLang="zh-CN" dirty="0"/>
              <a:t>ACK </a:t>
            </a:r>
            <a:r>
              <a:rPr lang="zh-CN" altLang="en-US" dirty="0"/>
              <a:t>包的时候被唤醒（有 </a:t>
            </a:r>
            <a:r>
              <a:rPr lang="en-US" altLang="zh-CN" dirty="0"/>
              <a:t>SYN_RECV </a:t>
            </a:r>
            <a:r>
              <a:rPr lang="zh-CN" altLang="en-US" dirty="0"/>
              <a:t>转换到 </a:t>
            </a:r>
            <a:r>
              <a:rPr lang="en-US" altLang="zh-CN" dirty="0"/>
              <a:t>ESTABLISHED </a:t>
            </a:r>
            <a:r>
              <a:rPr lang="zh-CN" altLang="en-US" dirty="0"/>
              <a:t>状态），此时建立连接的三次招手已经完成。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wait_recv</a:t>
            </a:r>
            <a:r>
              <a:rPr lang="en-US" altLang="zh-CN" dirty="0"/>
              <a:t> </a:t>
            </a:r>
            <a:r>
              <a:rPr lang="zh-CN" altLang="en-US" dirty="0"/>
              <a:t>在接收到的缓冲区为空时被挂起，当收到数据时唤醒。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 </a:t>
            </a:r>
            <a:r>
              <a:rPr lang="en-US" altLang="zh-CN" dirty="0" err="1"/>
              <a:t>wait_send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server </a:t>
            </a:r>
            <a:r>
              <a:rPr lang="zh-CN" altLang="en-US" dirty="0"/>
              <a:t>端接收窗口大小不足时被挂起，收到 </a:t>
            </a:r>
            <a:r>
              <a:rPr lang="en-US" altLang="zh-CN" dirty="0"/>
              <a:t>PSH|ACK </a:t>
            </a:r>
            <a:r>
              <a:rPr lang="zh-CN" altLang="en-US" dirty="0"/>
              <a:t>包时进行确认，判断 窗口大小是否足够，若足够则唤醒。</a:t>
            </a:r>
          </a:p>
        </p:txBody>
      </p:sp>
    </p:spTree>
    <p:extLst>
      <p:ext uri="{BB962C8B-B14F-4D97-AF65-F5344CB8AC3E}">
        <p14:creationId xmlns:p14="http://schemas.microsoft.com/office/powerpoint/2010/main" val="138685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实验十二：网络传输机制实验一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8781"/>
            <a:ext cx="12323679" cy="56136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接收到包后没有进行状态转换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CLOSE_WAIT</a:t>
            </a:r>
            <a:r>
              <a:rPr lang="zh-CN" altLang="en-US" dirty="0"/>
              <a:t>状态转换为</a:t>
            </a:r>
            <a:r>
              <a:rPr lang="en-US" altLang="zh-CN" dirty="0"/>
              <a:t>LAST_ACK</a:t>
            </a:r>
            <a:r>
              <a:rPr lang="zh-CN" altLang="en-US" dirty="0"/>
              <a:t>应发送</a:t>
            </a:r>
            <a:r>
              <a:rPr lang="en-US" altLang="zh-CN" dirty="0"/>
              <a:t>FIN|ACK</a:t>
            </a:r>
            <a:r>
              <a:rPr lang="zh-CN" altLang="en-US" dirty="0"/>
              <a:t>包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Server</a:t>
            </a:r>
            <a:r>
              <a:rPr lang="zh-CN" altLang="en-US" dirty="0"/>
              <a:t>端无法退出进程（错误三再斟酌一下，</a:t>
            </a:r>
            <a:r>
              <a:rPr lang="en-US" altLang="zh-CN" dirty="0" err="1"/>
              <a:t>wake_up</a:t>
            </a:r>
            <a:r>
              <a:rPr lang="en-US" altLang="zh-CN" dirty="0"/>
              <a:t>/</a:t>
            </a:r>
            <a:r>
              <a:rPr lang="en-US" altLang="zh-CN" err="1"/>
              <a:t>waot</a:t>
            </a:r>
            <a:r>
              <a:rPr lang="en-US" altLang="zh-CN"/>
              <a:t>_exit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结束文件错误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05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实验十二：网络传输机制实验一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8781"/>
            <a:ext cx="12323679" cy="56136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感想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由于在上个实验中使用到了哈希表映射的方式，因此这个实验中哈希表的使用比较得心 应手，不会感觉到陌生。在实验中，对于线程同步的理解加深了许多。以及本次实验中由于 三次实验的内容不同，因此对于自己要写什么有些许迷茫，老师给出的 </a:t>
            </a:r>
            <a:r>
              <a:rPr lang="en-US" altLang="zh-CN" dirty="0" err="1"/>
              <a:t>apps.c</a:t>
            </a:r>
            <a:r>
              <a:rPr lang="en-US" altLang="zh-CN" dirty="0"/>
              <a:t> </a:t>
            </a:r>
            <a:r>
              <a:rPr lang="zh-CN" altLang="en-US"/>
              <a:t>文件中也有小 小的问题。另一个难点在于老师其实给出了很多已经实现的功能封装在函数中，但是就像散 落的拼图碎片，需要自己理解后并在实验中拼起来，有点困难。整个实验算得上是到现在最 为艰难的实验，耗费了很长的时间。在本地运行的时候，可能由于线程之间的同步完成的不 是很好，导致代码有时能跑出结果有时候不能，让本就艰难的实验雪上加霜。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15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实验十四：网络传输机制实验二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8781"/>
            <a:ext cx="12323679" cy="56136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内核版本的</a:t>
            </a:r>
            <a:r>
              <a:rPr lang="en-US" altLang="zh-CN" dirty="0"/>
              <a:t>client</a:t>
            </a:r>
            <a:r>
              <a:rPr lang="zh-CN" altLang="en-US" dirty="0"/>
              <a:t>端</a:t>
            </a:r>
            <a:r>
              <a:rPr lang="en-US" altLang="zh-CN" dirty="0"/>
              <a:t>FIN</a:t>
            </a:r>
            <a:r>
              <a:rPr lang="zh-CN" altLang="en-US" dirty="0"/>
              <a:t>包会包含数据，因此</a:t>
            </a:r>
            <a:r>
              <a:rPr lang="en-US" altLang="zh-CN" dirty="0"/>
              <a:t>FIN</a:t>
            </a:r>
            <a:r>
              <a:rPr lang="zh-CN" altLang="en-US" dirty="0"/>
              <a:t>包的处理逻辑需要改变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83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实验十四：网络传输机制实验二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8781"/>
            <a:ext cx="12323679" cy="56136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感想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由于在上个实验中使用到了哈希表映射的方式，因此这个实验中哈希表的使用比较得心 应手，不会感觉到陌生。在实验中，对于线程同步的理解加深了许多。以及本次实验中由于 三次实验的内容不同，因此对于自己要写什么有些许迷茫，老师给出的 </a:t>
            </a:r>
            <a:r>
              <a:rPr lang="en-US" altLang="zh-CN" dirty="0" err="1"/>
              <a:t>apps.c</a:t>
            </a:r>
            <a:r>
              <a:rPr lang="en-US" altLang="zh-CN" dirty="0"/>
              <a:t> </a:t>
            </a:r>
            <a:r>
              <a:rPr lang="zh-CN" altLang="en-US" dirty="0"/>
              <a:t>文件中也有小 小的问题。另一个难点在于老师其实给出了很多已经实现的功能封装在函数中，但是就像散 落的拼图碎片，需要自己理解后并在实验中拼起来，有点困难。整个实验算得上是到现在最 为艰难的实验，耗费了很长的时间。在本地运行的时候，可能由于线程之间的同步完成的不 是很好，导致代码有时能跑出结果有时候不能，让本就艰难的实验雪上加霜。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688821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197</TotalTime>
  <Words>2623</Words>
  <Application>Microsoft Office PowerPoint</Application>
  <PresentationFormat>宽屏</PresentationFormat>
  <Paragraphs>94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Gill Sans MT</vt:lpstr>
      <vt:lpstr>Wingdings 2</vt:lpstr>
      <vt:lpstr>红利</vt:lpstr>
      <vt:lpstr>计算机网络研研讨课第三阶段总结</vt:lpstr>
      <vt:lpstr>目录</vt:lpstr>
      <vt:lpstr>实验十二：网络传输机制实验一</vt:lpstr>
      <vt:lpstr>实验十二：网络传输机制实验一</vt:lpstr>
      <vt:lpstr>实验十二：网络传输机制实验一</vt:lpstr>
      <vt:lpstr>实验十二：网络传输机制实验一</vt:lpstr>
      <vt:lpstr>实验十二：网络传输机制实验一</vt:lpstr>
      <vt:lpstr>实验十四：网络传输机制实验二</vt:lpstr>
      <vt:lpstr>实验十四：网络传输机制实验二</vt:lpstr>
      <vt:lpstr>实验七：路由器转发实验</vt:lpstr>
      <vt:lpstr>实验七：路由器转发实验</vt:lpstr>
      <vt:lpstr>实验九：网络路由实验</vt:lpstr>
      <vt:lpstr>实验九：网络路由实验</vt:lpstr>
      <vt:lpstr>实验九：网络路由实验</vt:lpstr>
      <vt:lpstr>实验九：网络路由实验</vt:lpstr>
      <vt:lpstr>实验九：网络路由实验</vt:lpstr>
      <vt:lpstr>实验十：高效IP路由查找实验</vt:lpstr>
      <vt:lpstr>实验十：高效IP路由查找实验</vt:lpstr>
      <vt:lpstr>实验十：高效IP路由查找实验</vt:lpstr>
      <vt:lpstr>实验十：高效IP路由查找实验</vt:lpstr>
      <vt:lpstr>实验十一：网络地址转换实验</vt:lpstr>
      <vt:lpstr>实验十一：网络地址转换实验</vt:lpstr>
      <vt:lpstr>实验十一：网络地址转换实验</vt:lpstr>
      <vt:lpstr>实验十一：网络地址转换实验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计算机网络研研讨课第二阶段总结</dc:title>
  <dc:creator>leona fan</dc:creator>
  <cp:lastModifiedBy>leona fan</cp:lastModifiedBy>
  <cp:revision>51</cp:revision>
  <dcterms:created xsi:type="dcterms:W3CDTF">2023-11-28T10:18:28Z</dcterms:created>
  <dcterms:modified xsi:type="dcterms:W3CDTF">2023-12-14T13:41:01Z</dcterms:modified>
</cp:coreProperties>
</file>