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6" r:id="rId3"/>
    <p:sldId id="258" r:id="rId4"/>
    <p:sldId id="270" r:id="rId5"/>
    <p:sldId id="272" r:id="rId6"/>
    <p:sldId id="264" r:id="rId7"/>
    <p:sldId id="267" r:id="rId8"/>
    <p:sldId id="271" r:id="rId9"/>
    <p:sldId id="274" r:id="rId10"/>
    <p:sldId id="273" r:id="rId11"/>
    <p:sldId id="275" r:id="rId12"/>
    <p:sldId id="268" r:id="rId13"/>
    <p:sldId id="282" r:id="rId14"/>
    <p:sldId id="276" r:id="rId15"/>
    <p:sldId id="277" r:id="rId16"/>
    <p:sldId id="269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4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1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57BD08-80E9-49A2-9AC4-62B99F0EE15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278FD54-4016-4BE8-82ED-1206CDC959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E7-10EA-4BAE-8694-A5A5CAA1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计算机网络研研讨课第二阶段总结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786D-1FD4-490E-97F3-242A21270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范子墨</a:t>
            </a:r>
          </a:p>
        </p:txBody>
      </p:sp>
    </p:spTree>
    <p:extLst>
      <p:ext uri="{BB962C8B-B14F-4D97-AF65-F5344CB8AC3E}">
        <p14:creationId xmlns:p14="http://schemas.microsoft.com/office/powerpoint/2010/main" val="386889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9199"/>
            <a:ext cx="11029615" cy="3678303"/>
          </a:xfrm>
        </p:spPr>
        <p:txBody>
          <a:bodyPr/>
          <a:lstStyle/>
          <a:p>
            <a:r>
              <a:rPr lang="zh-CN" altLang="en-US" sz="2000" dirty="0"/>
              <a:t>实验结果：</a:t>
            </a:r>
            <a:endParaRPr lang="en-US" altLang="zh-CN" sz="2000" dirty="0"/>
          </a:p>
          <a:p>
            <a:r>
              <a:rPr lang="zh-CN" altLang="en-US" sz="2000" dirty="0"/>
              <a:t>在节点 </a:t>
            </a:r>
            <a:r>
              <a:rPr lang="en-US" altLang="zh-CN" sz="2000" dirty="0"/>
              <a:t>h1 </a:t>
            </a:r>
            <a:r>
              <a:rPr lang="zh-CN" altLang="en-US" sz="2000" dirty="0"/>
              <a:t>上 </a:t>
            </a:r>
            <a:r>
              <a:rPr lang="en-US" altLang="zh-CN" sz="2000" dirty="0"/>
              <a:t>ping/traceroute </a:t>
            </a:r>
            <a:r>
              <a:rPr lang="zh-CN" altLang="en-US" sz="2000" dirty="0"/>
              <a:t>节点 </a:t>
            </a:r>
            <a:r>
              <a:rPr lang="en-US" altLang="zh-CN" sz="2000" dirty="0"/>
              <a:t>h2 6. </a:t>
            </a:r>
            <a:r>
              <a:rPr lang="zh-CN" altLang="en-US" sz="2000" dirty="0"/>
              <a:t>关掉某节点或链路，等一段时间后，再次用 </a:t>
            </a:r>
            <a:r>
              <a:rPr lang="en-US" altLang="zh-CN" sz="2000" dirty="0"/>
              <a:t>h1 </a:t>
            </a:r>
            <a:r>
              <a:rPr lang="zh-CN" altLang="en-US" sz="2000" dirty="0"/>
              <a:t>去 </a:t>
            </a:r>
            <a:r>
              <a:rPr lang="en-US" altLang="zh-CN" sz="2000" dirty="0"/>
              <a:t>traceroute </a:t>
            </a:r>
            <a:r>
              <a:rPr lang="zh-CN" altLang="en-US" sz="2000" dirty="0"/>
              <a:t>节点 </a:t>
            </a:r>
            <a:r>
              <a:rPr lang="en-US" altLang="zh-CN" sz="2000" dirty="0"/>
              <a:t>h2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95A8D1-AA2A-41B5-827C-DA75E389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3330599"/>
            <a:ext cx="6010276" cy="34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203581"/>
            <a:ext cx="3376445" cy="425767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实验感想：</a:t>
            </a:r>
            <a:endParaRPr lang="en-US" altLang="zh-CN" sz="2000" dirty="0"/>
          </a:p>
          <a:p>
            <a:r>
              <a:rPr lang="zh-CN" altLang="en-US" sz="2000" dirty="0"/>
              <a:t>本次实验中</a:t>
            </a:r>
            <a:r>
              <a:rPr lang="en-US" altLang="zh-CN" sz="2000" dirty="0" err="1"/>
              <a:t>mospf</a:t>
            </a:r>
            <a:r>
              <a:rPr lang="zh-CN" altLang="en-US" sz="2000" dirty="0"/>
              <a:t>与计算机网络理论课同步进行，每个结点建立完成的网络图即链路状态数据库，而后每个节点单独计算到其它节点的最短路径，生成路由表。洪泛链路的概念比较新颖，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算法在之前的数据结构中已经接触过。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591FB-155F-4DCC-B6DB-CEE42C94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180497"/>
            <a:ext cx="7353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3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zh-CN" altLang="en-US" dirty="0"/>
              <a:t>构建基本前缀树和优化前缀树</a:t>
            </a:r>
            <a:endParaRPr lang="en-US" altLang="zh-CN" dirty="0"/>
          </a:p>
          <a:p>
            <a:r>
              <a:rPr lang="zh-CN" altLang="en-US" dirty="0"/>
              <a:t>代码思路：基本前缀树即构建二叉树。优化前缀树基于文献和</a:t>
            </a:r>
            <a:r>
              <a:rPr lang="en-US" altLang="zh-CN" dirty="0"/>
              <a:t>PPT</a:t>
            </a:r>
            <a:r>
              <a:rPr lang="zh-CN" altLang="en-US" dirty="0"/>
              <a:t>有多种思路，比如说减少数据结构大小或者减少内存访问足迹等。先构建一个多</a:t>
            </a:r>
            <a:r>
              <a:rPr lang="en-US" altLang="zh-CN" dirty="0"/>
              <a:t>bit </a:t>
            </a:r>
            <a:r>
              <a:rPr lang="zh-CN" altLang="en-US" dirty="0"/>
              <a:t>前缀树，每次匹配 </a:t>
            </a:r>
            <a:r>
              <a:rPr lang="en-US" altLang="zh-CN" dirty="0"/>
              <a:t>2bit</a:t>
            </a:r>
            <a:r>
              <a:rPr lang="zh-CN" altLang="en-US" dirty="0"/>
              <a:t>。同时考虑到参考文献中提到的直接指向，因此将首次匹配设置为</a:t>
            </a:r>
            <a:r>
              <a:rPr lang="en-US" altLang="zh-CN" dirty="0"/>
              <a:t>16bit</a:t>
            </a:r>
            <a:r>
              <a:rPr lang="zh-CN" altLang="en-US" dirty="0"/>
              <a:t>。此外，在实现了上述前缀树后，想进一步加快速度，压缩节点，但是在运行过程中仍然存在问题，因此这里只做大致思路记录。参考基础前缀树的数据结构，优化前缀树增加 </a:t>
            </a:r>
            <a:r>
              <a:rPr lang="en-US" altLang="zh-CN" dirty="0" err="1"/>
              <a:t>is_odd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compress </a:t>
            </a:r>
            <a:r>
              <a:rPr lang="zh-CN" altLang="en-US" dirty="0"/>
              <a:t>变量，分别作为 </a:t>
            </a:r>
            <a:r>
              <a:rPr lang="en-US" altLang="zh-CN" dirty="0"/>
              <a:t>2bit</a:t>
            </a:r>
            <a:r>
              <a:rPr lang="zh-CN" altLang="en-US" dirty="0"/>
              <a:t>前缀树匹配和压缩节点时的一个参考量。</a:t>
            </a:r>
          </a:p>
        </p:txBody>
      </p:sp>
    </p:spTree>
    <p:extLst>
      <p:ext uri="{BB962C8B-B14F-4D97-AF65-F5344CB8AC3E}">
        <p14:creationId xmlns:p14="http://schemas.microsoft.com/office/powerpoint/2010/main" val="26056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4BD6-5227-4437-A168-8F20CEC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3AC5-50CF-42B5-8219-ACA6A52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057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遇到的问题：压缩节点的优化还未完全完成。修改</a:t>
            </a:r>
            <a:r>
              <a:rPr lang="en-US" altLang="zh-CN" sz="2400" dirty="0"/>
              <a:t>main</a:t>
            </a:r>
            <a:r>
              <a:rPr lang="zh-CN" altLang="en-US" sz="2400"/>
              <a:t>函数输出错误的条目发现仅有一条错误，但是还未找到错误出现在哪里。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6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4BD6-5227-4437-A168-8F20CEC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3AC5-50CF-42B5-8219-ACA6A52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r>
              <a:rPr lang="zh-CN" altLang="en-US" dirty="0"/>
              <a:t>优化结果：首次匹配长度经过测试后</a:t>
            </a:r>
            <a:r>
              <a:rPr lang="en-US" altLang="zh-CN" dirty="0"/>
              <a:t>16bit</a:t>
            </a:r>
            <a:r>
              <a:rPr lang="zh-CN" altLang="en-US" dirty="0"/>
              <a:t>时间最短，因此使用</a:t>
            </a:r>
            <a:r>
              <a:rPr lang="en-US" altLang="zh-CN" dirty="0"/>
              <a:t>16bit</a:t>
            </a:r>
            <a:r>
              <a:rPr lang="zh-CN" altLang="en-US" dirty="0"/>
              <a:t>。但是由于虚拟机设置问题，导致虽然可能已经通过</a:t>
            </a:r>
            <a:r>
              <a:rPr lang="en-US" altLang="zh-CN" dirty="0"/>
              <a:t>OJ</a:t>
            </a:r>
            <a:r>
              <a:rPr lang="zh-CN" altLang="en-US" dirty="0"/>
              <a:t>测试，但显示在虚拟机上的时间仍然很长，只能看出速度提升到了原来的三倍左右。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6470F-86E8-4962-B4D4-8728E57C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3538537"/>
            <a:ext cx="7677150" cy="27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4BD6-5227-4437-A168-8F20CEC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实验十：高效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3AC5-50CF-42B5-8219-ACA6A52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057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实验感想：由于大量使用指针，以及代码书写的不规范，因此会出现很多</a:t>
            </a:r>
            <a:r>
              <a:rPr lang="en-US" altLang="zh-CN" sz="2400" dirty="0"/>
              <a:t>core dumped</a:t>
            </a:r>
            <a:r>
              <a:rPr lang="zh-CN" altLang="en-US" sz="2400" dirty="0"/>
              <a:t>，即数组越界，在实验过程中比较恼火。本次实验和算法关联较大，对于二叉树和如何优化二叉树有了更深入的理解。</a:t>
            </a:r>
          </a:p>
        </p:txBody>
      </p:sp>
    </p:spTree>
    <p:extLst>
      <p:ext uri="{BB962C8B-B14F-4D97-AF65-F5344CB8AC3E}">
        <p14:creationId xmlns:p14="http://schemas.microsoft.com/office/powerpoint/2010/main" val="285009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NT</a:t>
            </a:r>
            <a:r>
              <a:rPr lang="zh-CN" altLang="en-US" dirty="0"/>
              <a:t>映射表管理：维护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r>
              <a:rPr lang="zh-CN" altLang="en-US" dirty="0"/>
              <a:t>数据包的翻译操作：对到达的合法数据包，进行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转换操作，更新头部字段，并转发数据包；对于到达的非法数据包，回复</a:t>
            </a:r>
            <a:r>
              <a:rPr lang="en-US" altLang="zh-CN" dirty="0"/>
              <a:t>ICMP Destination Host Unreachable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1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4" y="2180496"/>
            <a:ext cx="11225044" cy="4420329"/>
          </a:xfrm>
        </p:spPr>
        <p:txBody>
          <a:bodyPr>
            <a:normAutofit/>
          </a:bodyPr>
          <a:lstStyle/>
          <a:p>
            <a:r>
              <a:rPr lang="zh-CN" altLang="en-US" dirty="0"/>
              <a:t>代码思路：</a:t>
            </a:r>
            <a:endParaRPr lang="en-US" altLang="zh-CN" dirty="0"/>
          </a:p>
          <a:p>
            <a:r>
              <a:rPr lang="zh-CN" altLang="en-US" dirty="0"/>
              <a:t>首先依据原有代码，可以看到在 </a:t>
            </a:r>
            <a:r>
              <a:rPr lang="en-US" altLang="zh-CN" dirty="0"/>
              <a:t>main </a:t>
            </a:r>
            <a:r>
              <a:rPr lang="zh-CN" altLang="en-US" dirty="0"/>
              <a:t>函数中引出两个本次实验相关的函数，一个是 </a:t>
            </a:r>
            <a:r>
              <a:rPr lang="en-US" altLang="zh-CN" dirty="0" err="1"/>
              <a:t>nat_init</a:t>
            </a:r>
            <a:r>
              <a:rPr lang="zh-CN" altLang="en-US" dirty="0"/>
              <a:t>，一个是 </a:t>
            </a:r>
            <a:r>
              <a:rPr lang="en-US" altLang="zh-CN" dirty="0" err="1"/>
              <a:t>ustack_run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ustack_run</a:t>
            </a:r>
            <a:r>
              <a:rPr lang="en-US" altLang="zh-CN" dirty="0"/>
              <a:t> </a:t>
            </a:r>
            <a:r>
              <a:rPr lang="zh-CN" altLang="en-US" dirty="0"/>
              <a:t>中会持续接收数据包，如果是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数据包，则会跳转到 </a:t>
            </a:r>
            <a:r>
              <a:rPr lang="en-US" altLang="zh-CN" dirty="0" err="1"/>
              <a:t>handle_ip_packet</a:t>
            </a:r>
            <a:r>
              <a:rPr lang="en-US" altLang="zh-CN" dirty="0"/>
              <a:t> </a:t>
            </a:r>
            <a:r>
              <a:rPr lang="zh-CN" altLang="en-US" dirty="0"/>
              <a:t>函 数中处理。在 </a:t>
            </a:r>
            <a:r>
              <a:rPr lang="en-US" altLang="zh-CN" dirty="0" err="1"/>
              <a:t>handle_ip_packet</a:t>
            </a:r>
            <a:r>
              <a:rPr lang="en-US" altLang="zh-CN" dirty="0"/>
              <a:t> </a:t>
            </a:r>
            <a:r>
              <a:rPr lang="zh-CN" altLang="en-US" dirty="0"/>
              <a:t>函数中，如果不是目的地址为本接口的 </a:t>
            </a:r>
            <a:r>
              <a:rPr lang="en-US" altLang="zh-CN" dirty="0"/>
              <a:t>ICMP </a:t>
            </a:r>
            <a:r>
              <a:rPr lang="zh-CN" altLang="en-US" dirty="0"/>
              <a:t>包的话，均会 跳转至</a:t>
            </a:r>
            <a:r>
              <a:rPr lang="en-US" altLang="zh-CN" dirty="0" err="1"/>
              <a:t>nat_translate_packet</a:t>
            </a:r>
            <a:r>
              <a:rPr lang="zh-CN" altLang="en-US" dirty="0"/>
              <a:t>函数处理。在</a:t>
            </a:r>
            <a:r>
              <a:rPr lang="en-US" altLang="zh-CN" dirty="0" err="1"/>
              <a:t>nat_translate_packet</a:t>
            </a:r>
            <a:r>
              <a:rPr lang="zh-CN" altLang="en-US" dirty="0"/>
              <a:t>函数中首先判断数据包的方向， 而后如果是无效方向则发送 </a:t>
            </a:r>
            <a:r>
              <a:rPr lang="en-US" altLang="zh-CN" dirty="0" err="1"/>
              <a:t>icmp</a:t>
            </a:r>
            <a:r>
              <a:rPr lang="zh-CN" altLang="en-US" dirty="0"/>
              <a:t>，如果协议不是 </a:t>
            </a:r>
            <a:r>
              <a:rPr lang="en-US" altLang="zh-CN" dirty="0"/>
              <a:t>TCP </a:t>
            </a:r>
            <a:r>
              <a:rPr lang="zh-CN" altLang="en-US" dirty="0"/>
              <a:t>则记录错误日志，最后进行网络地址 转换，即跳转到 </a:t>
            </a:r>
            <a:r>
              <a:rPr lang="en-US" altLang="zh-CN" dirty="0" err="1"/>
              <a:t>do_translation</a:t>
            </a:r>
            <a:r>
              <a:rPr lang="en-US" altLang="zh-CN" dirty="0"/>
              <a:t> </a:t>
            </a:r>
            <a:r>
              <a:rPr lang="zh-CN" altLang="en-US" dirty="0"/>
              <a:t>函数中。在该函数中，如果该数据包在 </a:t>
            </a:r>
            <a:r>
              <a:rPr lang="en-US" altLang="zh-CN" dirty="0"/>
              <a:t>NAT </a:t>
            </a:r>
            <a:r>
              <a:rPr lang="zh-CN" altLang="en-US" dirty="0"/>
              <a:t>中有对应连接映 射，则直接处理即可。若该数据包的方向为 </a:t>
            </a:r>
            <a:r>
              <a:rPr lang="en-US" altLang="zh-CN" dirty="0"/>
              <a:t>DIR_OUT</a:t>
            </a:r>
            <a:r>
              <a:rPr lang="zh-CN" altLang="en-US" dirty="0"/>
              <a:t>，且为该 </a:t>
            </a:r>
            <a:r>
              <a:rPr lang="en-US" altLang="zh-CN" dirty="0"/>
              <a:t>TCP </a:t>
            </a:r>
            <a:r>
              <a:rPr lang="zh-CN" altLang="en-US" dirty="0"/>
              <a:t>连接的第一个数据包（请 求连接数据包），</a:t>
            </a:r>
            <a:r>
              <a:rPr lang="en-US" altLang="zh-CN" dirty="0"/>
              <a:t>NAT </a:t>
            </a:r>
            <a:r>
              <a:rPr lang="zh-CN" altLang="en-US" dirty="0"/>
              <a:t>中没有对应连接映射 </a:t>
            </a:r>
            <a:r>
              <a:rPr lang="en-US" altLang="zh-CN" dirty="0"/>
              <a:t>(SNAT)</a:t>
            </a:r>
            <a:r>
              <a:rPr lang="zh-CN" altLang="en-US" dirty="0"/>
              <a:t>，则分配端口，创建新的映射项。若该 数据包的方向为 </a:t>
            </a:r>
            <a:r>
              <a:rPr lang="en-US" altLang="zh-CN" dirty="0"/>
              <a:t>DIR_IN</a:t>
            </a:r>
            <a:r>
              <a:rPr lang="zh-CN" altLang="en-US" dirty="0"/>
              <a:t>，为该 </a:t>
            </a:r>
            <a:r>
              <a:rPr lang="en-US" altLang="zh-CN" dirty="0"/>
              <a:t>TCP 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 </a:t>
            </a:r>
            <a:r>
              <a:rPr lang="zh-CN" altLang="en-US" dirty="0"/>
              <a:t>中没有对应连接映射，但有 对应处理规则 </a:t>
            </a:r>
            <a:r>
              <a:rPr lang="en-US" altLang="zh-CN" dirty="0"/>
              <a:t>(DNAT)</a:t>
            </a:r>
            <a:r>
              <a:rPr lang="zh-CN" altLang="en-US" dirty="0"/>
              <a:t>，则新建映射项。最终将处理好的数据包发送。 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nat_init</a:t>
            </a:r>
            <a:r>
              <a:rPr lang="en-US" altLang="zh-CN" dirty="0"/>
              <a:t> </a:t>
            </a:r>
            <a:r>
              <a:rPr lang="zh-CN" altLang="en-US" dirty="0"/>
              <a:t>的函数中，会在 </a:t>
            </a:r>
            <a:r>
              <a:rPr lang="en-US" altLang="zh-CN" dirty="0" err="1"/>
              <a:t>parse_config</a:t>
            </a:r>
            <a:r>
              <a:rPr lang="en-US" altLang="zh-CN" dirty="0"/>
              <a:t> </a:t>
            </a:r>
            <a:r>
              <a:rPr lang="zh-CN" altLang="en-US" dirty="0"/>
              <a:t>函数中对配置文件进行解析，同时新创一个线 程，在 </a:t>
            </a:r>
            <a:r>
              <a:rPr lang="en-US" altLang="zh-CN" dirty="0" err="1"/>
              <a:t>nat_timeout</a:t>
            </a:r>
            <a:r>
              <a:rPr lang="en-US" altLang="zh-CN" dirty="0"/>
              <a:t> </a:t>
            </a:r>
            <a:r>
              <a:rPr lang="zh-CN" altLang="en-US" dirty="0"/>
              <a:t>中定时清理已完成的 </a:t>
            </a:r>
            <a:r>
              <a:rPr lang="en-US" altLang="zh-CN" dirty="0"/>
              <a:t>NAT </a:t>
            </a:r>
            <a:r>
              <a:rPr lang="zh-CN" altLang="en-US" dirty="0"/>
              <a:t>映射。</a:t>
            </a:r>
          </a:p>
        </p:txBody>
      </p:sp>
    </p:spTree>
    <p:extLst>
      <p:ext uri="{BB962C8B-B14F-4D97-AF65-F5344CB8AC3E}">
        <p14:creationId xmlns:p14="http://schemas.microsoft.com/office/powerpoint/2010/main" val="320687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4" y="2180497"/>
            <a:ext cx="11225044" cy="1248504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实验结果：以</a:t>
            </a:r>
            <a:r>
              <a:rPr lang="en-US" altLang="zh-CN" dirty="0"/>
              <a:t>DNAT</a:t>
            </a:r>
            <a:r>
              <a:rPr lang="zh-CN" altLang="en-US" dirty="0"/>
              <a:t>为例，在</a:t>
            </a:r>
            <a:r>
              <a:rPr lang="en-US" altLang="zh-CN" dirty="0"/>
              <a:t>h3</a:t>
            </a:r>
            <a:r>
              <a:rPr lang="zh-CN" altLang="en-US" dirty="0"/>
              <a:t>上分别请求</a:t>
            </a:r>
            <a:r>
              <a:rPr lang="en-US" altLang="zh-CN" dirty="0"/>
              <a:t>h1</a:t>
            </a:r>
            <a:r>
              <a:rPr lang="zh-CN" altLang="en-US" dirty="0"/>
              <a:t>和</a:t>
            </a:r>
            <a:r>
              <a:rPr lang="en-US" altLang="zh-CN" dirty="0"/>
              <a:t>h2</a:t>
            </a:r>
            <a:r>
              <a:rPr lang="zh-CN" altLang="en-US" dirty="0"/>
              <a:t>页面，可以看到</a:t>
            </a:r>
            <a:r>
              <a:rPr lang="en-US" altLang="zh-CN" dirty="0"/>
              <a:t>TCP</a:t>
            </a:r>
            <a:r>
              <a:rPr lang="zh-CN" altLang="en-US" dirty="0"/>
              <a:t>连接正常建立到关闭的过程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A46D37-4ADB-4FD6-8E3D-393FC3DB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78" y="2917613"/>
            <a:ext cx="4660417" cy="39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实验十一：网络地址转换实验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4" y="2180496"/>
            <a:ext cx="11225044" cy="4420329"/>
          </a:xfrm>
        </p:spPr>
        <p:txBody>
          <a:bodyPr>
            <a:normAutofit/>
          </a:bodyPr>
          <a:lstStyle/>
          <a:p>
            <a:r>
              <a:rPr lang="zh-CN" altLang="en-US" dirty="0"/>
              <a:t>实验感想：</a:t>
            </a:r>
            <a:endParaRPr lang="en-US" altLang="zh-CN" dirty="0"/>
          </a:p>
          <a:p>
            <a:r>
              <a:rPr lang="zh-CN" altLang="en-US" dirty="0"/>
              <a:t>本次实验相对简单，代码量也较少。整体实验比较顺利。</a:t>
            </a:r>
          </a:p>
        </p:txBody>
      </p:sp>
    </p:spTree>
    <p:extLst>
      <p:ext uri="{BB962C8B-B14F-4D97-AF65-F5344CB8AC3E}">
        <p14:creationId xmlns:p14="http://schemas.microsoft.com/office/powerpoint/2010/main" val="17086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83B36-C1D7-465B-ADEF-23EF1F6C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309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F427E-FD1B-4AA6-88E6-5E8E7BD3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3162133" cy="36783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路由器转发实验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网络路由实验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高效</a:t>
            </a:r>
            <a:r>
              <a:rPr lang="en-US" altLang="zh-CN" sz="2000" dirty="0"/>
              <a:t>IP</a:t>
            </a:r>
            <a:r>
              <a:rPr lang="zh-CN" altLang="en-US" sz="2000" dirty="0"/>
              <a:t>路由查找实验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网络地址转换实验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CB37C-1A3A-4372-998B-4DD985BF966B}"/>
              </a:ext>
            </a:extLst>
          </p:cNvPr>
          <p:cNvSpPr txBox="1"/>
          <p:nvPr/>
        </p:nvSpPr>
        <p:spPr>
          <a:xfrm>
            <a:off x="5100638" y="3429000"/>
            <a:ext cx="5843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000" dirty="0"/>
              <a:t>这四个实验都与数据包的处理有关，除了路由查找实验以外，剩余实验都在路由器转发实验的基础上进行进一步的扩充。整体思路均为处理接收到的数据包和协议维护。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65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E7-10EA-4BAE-8694-A5A5CAA1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786D-1FD4-490E-97F3-242A21270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范子墨</a:t>
            </a:r>
          </a:p>
        </p:txBody>
      </p:sp>
    </p:spTree>
    <p:extLst>
      <p:ext uri="{BB962C8B-B14F-4D97-AF65-F5344CB8AC3E}">
        <p14:creationId xmlns:p14="http://schemas.microsoft.com/office/powerpoint/2010/main" val="41345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26" y="2447451"/>
            <a:ext cx="11864808" cy="48807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实验内容：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ARP</a:t>
            </a:r>
            <a:r>
              <a:rPr lang="zh-CN" altLang="en-US" dirty="0"/>
              <a:t>缓存管理：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数据包：包括路由表查找失败、</a:t>
            </a:r>
            <a:r>
              <a:rPr lang="en-US" altLang="zh-CN" dirty="0"/>
              <a:t>ARP</a:t>
            </a:r>
            <a:r>
              <a:rPr lang="zh-CN" altLang="en-US" dirty="0"/>
              <a:t>查找失败、</a:t>
            </a:r>
            <a:r>
              <a:rPr lang="en-US" altLang="zh-CN" dirty="0"/>
              <a:t>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、收到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35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B07F64-D0E1-4E1D-A0F3-185708935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4"/>
          <a:stretch/>
        </p:blipFill>
        <p:spPr>
          <a:xfrm>
            <a:off x="5125869" y="289404"/>
            <a:ext cx="6704891" cy="20294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8" y="1777395"/>
            <a:ext cx="11701463" cy="4880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代码思路：在 </a:t>
            </a:r>
            <a:r>
              <a:rPr lang="en-US" altLang="zh-CN" sz="2000" dirty="0"/>
              <a:t>main </a:t>
            </a:r>
            <a:r>
              <a:rPr lang="zh-CN" altLang="en-US" sz="2000" dirty="0"/>
              <a:t>文件用 </a:t>
            </a:r>
            <a:r>
              <a:rPr lang="en-US" altLang="zh-CN" sz="2000" dirty="0"/>
              <a:t>while(1)</a:t>
            </a:r>
            <a:r>
              <a:rPr lang="zh-CN" altLang="en-US" sz="2000" dirty="0"/>
              <a:t>循环进行持续监听，在收到数据包之后使用 </a:t>
            </a:r>
            <a:r>
              <a:rPr lang="en-US" altLang="zh-CN" sz="2000" dirty="0" err="1"/>
              <a:t>handle_packet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 行 处 理 ， 并 根 据 以太网 帧 中 上层协议 的 类 型 分 别 跳转至 </a:t>
            </a:r>
            <a:r>
              <a:rPr lang="en-US" altLang="zh-CN" sz="2000" dirty="0" err="1"/>
              <a:t>handle_ip_packet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handle_arp_packet</a:t>
            </a:r>
            <a:r>
              <a:rPr lang="zh-CN" altLang="en-US" sz="2000" dirty="0"/>
              <a:t>，两个函数均需要自己进行填充。</a:t>
            </a:r>
          </a:p>
          <a:p>
            <a:r>
              <a:rPr lang="zh-CN" altLang="en-US" sz="2000" dirty="0"/>
              <a:t>其中，</a:t>
            </a:r>
            <a:r>
              <a:rPr lang="en-US" altLang="zh-CN" sz="2000" dirty="0" err="1"/>
              <a:t>handle_ip_packet</a:t>
            </a:r>
            <a:r>
              <a:rPr lang="en-US" altLang="zh-CN" sz="2000" dirty="0"/>
              <a:t> </a:t>
            </a:r>
            <a:r>
              <a:rPr lang="zh-CN" altLang="en-US" sz="2000" dirty="0"/>
              <a:t>在对数据包进行处理，找出下一跳的目的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地址，此时完成了网络层的工作，想要真正转发，还需要知道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地址对应的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地址，所以每个具有三层（指网络层、数据链路层、物理层）结点中都有一个 </a:t>
            </a:r>
            <a:r>
              <a:rPr lang="en-US" altLang="zh-CN" sz="2000" dirty="0"/>
              <a:t>ARP </a:t>
            </a:r>
            <a:r>
              <a:rPr lang="zh-CN" altLang="en-US" sz="2000" dirty="0"/>
              <a:t>高速缓存，用于存储结点所在局域网内各结点的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地址到其硬件地址的映射表。因此在 </a:t>
            </a:r>
            <a:r>
              <a:rPr lang="en-US" altLang="zh-CN" sz="2000" dirty="0" err="1"/>
              <a:t>iface_send_packet_by_arp</a:t>
            </a:r>
            <a:r>
              <a:rPr lang="en-US" altLang="zh-CN" sz="2000" dirty="0"/>
              <a:t> </a:t>
            </a:r>
            <a:r>
              <a:rPr lang="zh-CN" altLang="en-US" sz="2000" dirty="0"/>
              <a:t>函数中实现的是数据链路层的工作，查找目的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地址是否在 </a:t>
            </a:r>
            <a:r>
              <a:rPr lang="en-US" altLang="zh-CN" sz="2000" dirty="0" err="1"/>
              <a:t>arpcache</a:t>
            </a:r>
            <a:r>
              <a:rPr lang="en-US" altLang="zh-CN" sz="2000" dirty="0"/>
              <a:t> </a:t>
            </a:r>
            <a:r>
              <a:rPr lang="zh-CN" altLang="en-US" sz="2000" dirty="0"/>
              <a:t>中，若有，则将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数据包加上头部和尾部发送，否则跳转至 </a:t>
            </a:r>
            <a:r>
              <a:rPr lang="en-US" altLang="zh-CN" sz="2000" dirty="0" err="1"/>
              <a:t>arpcache_append_packet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err="1"/>
              <a:t>handle_arp_packet</a:t>
            </a:r>
            <a:r>
              <a:rPr lang="en-US" altLang="zh-CN" sz="2000" dirty="0"/>
              <a:t> </a:t>
            </a:r>
            <a:r>
              <a:rPr lang="zh-CN" altLang="en-US" sz="2000" dirty="0"/>
              <a:t>主要是对于 </a:t>
            </a:r>
            <a:r>
              <a:rPr lang="en-US" altLang="zh-CN" sz="2000" dirty="0" err="1"/>
              <a:t>arp</a:t>
            </a:r>
            <a:r>
              <a:rPr lang="en-US" altLang="zh-CN" sz="2000" dirty="0"/>
              <a:t> </a:t>
            </a:r>
            <a:r>
              <a:rPr lang="zh-CN" altLang="en-US" sz="2000" dirty="0"/>
              <a:t>请求和 </a:t>
            </a:r>
            <a:r>
              <a:rPr lang="en-US" altLang="zh-CN" sz="2000" dirty="0" err="1"/>
              <a:t>arp</a:t>
            </a:r>
            <a:r>
              <a:rPr lang="en-US" altLang="zh-CN" sz="2000" dirty="0"/>
              <a:t> </a:t>
            </a:r>
            <a:r>
              <a:rPr lang="zh-CN" altLang="en-US" sz="2000" dirty="0"/>
              <a:t>回复的处理，维护 </a:t>
            </a:r>
            <a:r>
              <a:rPr lang="en-US" altLang="zh-CN" sz="2000" dirty="0" err="1"/>
              <a:t>arpcache</a:t>
            </a:r>
            <a:r>
              <a:rPr lang="en-US" altLang="zh-CN" sz="2000" dirty="0"/>
              <a:t> </a:t>
            </a:r>
            <a:r>
              <a:rPr lang="zh-CN" altLang="en-US" sz="2000" dirty="0"/>
              <a:t>中的 </a:t>
            </a:r>
            <a:r>
              <a:rPr lang="en-US" altLang="zh-CN" sz="2000" dirty="0"/>
              <a:t>IP</a:t>
            </a:r>
            <a:r>
              <a:rPr lang="zh-CN" altLang="en-US" sz="2000" dirty="0"/>
              <a:t>、</a:t>
            </a:r>
            <a:r>
              <a:rPr lang="en-US" altLang="zh-CN" sz="2000" dirty="0"/>
              <a:t>MAC</a:t>
            </a:r>
            <a:r>
              <a:rPr lang="zh-CN" altLang="en-US" sz="2000" dirty="0"/>
              <a:t>映射条目和查找不到相应条目而等待 </a:t>
            </a:r>
            <a:r>
              <a:rPr lang="en-US" altLang="zh-CN" sz="2000" dirty="0"/>
              <a:t>ARP </a:t>
            </a:r>
            <a:r>
              <a:rPr lang="zh-CN" altLang="en-US" sz="2000" dirty="0"/>
              <a:t>应答的数据包。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0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92" y="1824881"/>
            <a:ext cx="11864808" cy="48807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实验结果：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构造多个路由器节点，在一个终端节点上 </a:t>
            </a:r>
            <a:r>
              <a:rPr lang="en-US" altLang="zh-CN" dirty="0"/>
              <a:t>traceroute </a:t>
            </a:r>
            <a:r>
              <a:rPr lang="zh-CN" altLang="en-US" dirty="0"/>
              <a:t>另一节点，能够正确输出路径上每个节点的 </a:t>
            </a:r>
            <a:r>
              <a:rPr lang="en-US" altLang="zh-CN" dirty="0"/>
              <a:t>IP 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67358-725E-4D87-A930-C7649DEF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55483"/>
            <a:ext cx="5324475" cy="1809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64C3B4-5D83-4AE8-8F48-5797E37D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08" y="2066925"/>
            <a:ext cx="6591300" cy="11739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1B8F28-28BD-4EB6-9C98-BB81B1E69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920578"/>
            <a:ext cx="8362888" cy="17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85C7-609D-4163-AA58-647C90E7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38769-3915-40A6-8AFE-BA2F21B8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48807" cy="3678303"/>
          </a:xfrm>
        </p:spPr>
        <p:txBody>
          <a:bodyPr/>
          <a:lstStyle/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zh-CN" altLang="en-US" dirty="0"/>
              <a:t>指针使用，遇到了一些没有见过的指针用法，通过定义指向指针加偏移量的指针，从而进行数据包的拆分，从而修改。</a:t>
            </a:r>
            <a:endParaRPr lang="en-US" altLang="zh-CN" dirty="0"/>
          </a:p>
          <a:p>
            <a:r>
              <a:rPr lang="zh-CN" altLang="en-US" dirty="0"/>
              <a:t>字节序转换函数错误：</a:t>
            </a:r>
            <a:r>
              <a:rPr lang="en-US" altLang="zh-CN" dirty="0"/>
              <a:t>else if(</a:t>
            </a:r>
            <a:r>
              <a:rPr lang="en-US" altLang="zh-CN" dirty="0" err="1"/>
              <a:t>ntohl</a:t>
            </a:r>
            <a:r>
              <a:rPr lang="en-US" altLang="zh-CN" dirty="0"/>
              <a:t>(</a:t>
            </a:r>
            <a:r>
              <a:rPr lang="en-US" altLang="zh-CN" dirty="0" err="1"/>
              <a:t>eth_arp</a:t>
            </a:r>
            <a:r>
              <a:rPr lang="en-US" altLang="zh-CN" dirty="0"/>
              <a:t>-&gt;</a:t>
            </a:r>
            <a:r>
              <a:rPr lang="en-US" altLang="zh-CN" dirty="0" err="1"/>
              <a:t>arp_op</a:t>
            </a:r>
            <a:r>
              <a:rPr lang="en-US" altLang="zh-CN" dirty="0"/>
              <a:t>) == ARPOP_REQUEST)</a:t>
            </a:r>
            <a:r>
              <a:rPr lang="zh-CN" altLang="en-US" dirty="0"/>
              <a:t>，应使用</a:t>
            </a:r>
            <a:r>
              <a:rPr lang="en-US" altLang="zh-CN" dirty="0" err="1"/>
              <a:t>ntohs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感想：本次实验正好在计网期中考试之后完成，由于计网的期中复习，对于计网知识整体加深了理解，因此实验的理论知识部分比较顺利，主要函数实现比较多，需要整体梳理思路而后对每个函数进行实现。</a:t>
            </a:r>
          </a:p>
        </p:txBody>
      </p:sp>
    </p:spTree>
    <p:extLst>
      <p:ext uri="{BB962C8B-B14F-4D97-AF65-F5344CB8AC3E}">
        <p14:creationId xmlns:p14="http://schemas.microsoft.com/office/powerpoint/2010/main" val="63497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实验内容：</a:t>
            </a:r>
            <a:endParaRPr lang="en-US" altLang="zh-CN" sz="2000" dirty="0"/>
          </a:p>
          <a:p>
            <a:r>
              <a:rPr lang="zh-CN" altLang="en-US" sz="2000" dirty="0"/>
              <a:t>构建一致性链路状态数据库：邻居发现与管理、链路状态信息洪泛</a:t>
            </a:r>
            <a:endParaRPr lang="en-US" altLang="zh-CN" sz="2000" dirty="0"/>
          </a:p>
          <a:p>
            <a:r>
              <a:rPr lang="zh-CN" altLang="en-US" sz="2000" dirty="0"/>
              <a:t>网络路由计算：最短路径算法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5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58" y="1715956"/>
            <a:ext cx="11448883" cy="51420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总体设计思路：</a:t>
            </a:r>
            <a:endParaRPr lang="en-US" altLang="zh-CN" sz="2000" dirty="0"/>
          </a:p>
          <a:p>
            <a:r>
              <a:rPr lang="zh-CN" altLang="en-US" sz="2000" dirty="0"/>
              <a:t>基于上一个实验，对数据包进行进一步的分类处理。若目的地址与接口地址匹配，则增 加判断上层协议是否是 </a:t>
            </a:r>
            <a:r>
              <a:rPr lang="en-US" altLang="zh-CN" sz="2000" dirty="0"/>
              <a:t>IPPROTO_MOSPF </a:t>
            </a:r>
            <a:r>
              <a:rPr lang="zh-CN" altLang="en-US" sz="2000" dirty="0"/>
              <a:t>字段，将其交给 </a:t>
            </a:r>
            <a:r>
              <a:rPr lang="en-US" altLang="zh-CN" sz="2000" dirty="0" err="1"/>
              <a:t>handle_mospf_packet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函数进行 处理。若目的地址与接口地址不匹配，则判断是否为等于多播 </a:t>
            </a:r>
            <a:r>
              <a:rPr lang="en-US" altLang="zh-CN" sz="2000" dirty="0"/>
              <a:t>OSPF </a:t>
            </a:r>
            <a:r>
              <a:rPr lang="zh-CN" altLang="en-US" sz="2000" dirty="0"/>
              <a:t>所使用的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 </a:t>
            </a:r>
            <a:r>
              <a:rPr lang="en-US" altLang="zh-CN" sz="2000" dirty="0" err="1"/>
              <a:t>MOSPF_ALLSPFRouters</a:t>
            </a:r>
            <a:r>
              <a:rPr lang="en-US" altLang="zh-CN" sz="2000" dirty="0"/>
              <a:t> </a:t>
            </a:r>
            <a:r>
              <a:rPr lang="zh-CN" altLang="en-US" sz="2000" dirty="0"/>
              <a:t>， 若 等 于 ， 则 断 言 其 为 多 播 </a:t>
            </a:r>
            <a:r>
              <a:rPr lang="en-US" altLang="zh-CN" sz="2000" dirty="0"/>
              <a:t>OSPF </a:t>
            </a:r>
            <a:r>
              <a:rPr lang="zh-CN" altLang="en-US" sz="2000" dirty="0"/>
              <a:t>数 据 包 ， 同 样 交 由 </a:t>
            </a:r>
            <a:r>
              <a:rPr lang="en-US" altLang="zh-CN" sz="2000" dirty="0" err="1"/>
              <a:t>handle_mospf_packet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函数进行处理。如果目的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地址既不等于接口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地址，也不等于 </a:t>
            </a:r>
            <a:r>
              <a:rPr lang="en-US" altLang="zh-CN" sz="2000" dirty="0" err="1"/>
              <a:t>MOSPF_ALLSPFRouters</a:t>
            </a:r>
            <a:r>
              <a:rPr lang="en-US" altLang="zh-CN" sz="2000" dirty="0"/>
              <a:t> </a:t>
            </a:r>
            <a:r>
              <a:rPr lang="zh-CN" altLang="en-US" sz="2000" dirty="0"/>
              <a:t>， 则 说 明 这 个 数 据 包 需 要 进 行 路 由 转 发 ， 将 其 交 给 </a:t>
            </a:r>
            <a:r>
              <a:rPr lang="en-US" altLang="zh-CN" sz="2000" dirty="0" err="1"/>
              <a:t>ip_forward_packet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函数进行进一步处理。这里需要自己将上个实验中对路由转发的处理代码 复制到 </a:t>
            </a:r>
            <a:r>
              <a:rPr lang="en-US" altLang="zh-CN" sz="2000" dirty="0" err="1"/>
              <a:t>ip_forward</a:t>
            </a:r>
            <a:r>
              <a:rPr lang="en-US" altLang="zh-CN" sz="2000" dirty="0"/>
              <a:t> </a:t>
            </a:r>
            <a:r>
              <a:rPr lang="zh-CN" altLang="en-US" sz="2000" dirty="0"/>
              <a:t>函数中。 </a:t>
            </a:r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 err="1"/>
              <a:t>handle_mospf_packet</a:t>
            </a:r>
            <a:r>
              <a:rPr lang="en-US" altLang="zh-CN" sz="2000" dirty="0"/>
              <a:t> </a:t>
            </a:r>
            <a:r>
              <a:rPr lang="zh-CN" altLang="en-US" sz="2000" dirty="0"/>
              <a:t>函数中，首先检验该数据包是否有错误，而后根据 </a:t>
            </a:r>
            <a:r>
              <a:rPr lang="en-US" altLang="zh-CN" sz="2000" dirty="0" err="1"/>
              <a:t>mospf</a:t>
            </a:r>
            <a:r>
              <a:rPr lang="en-US" altLang="zh-CN" sz="2000" dirty="0"/>
              <a:t>-&gt;type </a:t>
            </a:r>
            <a:r>
              <a:rPr lang="zh-CN" altLang="en-US" sz="2000" dirty="0"/>
              <a:t>进行分类。如果是 </a:t>
            </a:r>
            <a:r>
              <a:rPr lang="en-US" altLang="zh-CN" sz="2000" dirty="0"/>
              <a:t>MOSPF_TYPE_HELLO </a:t>
            </a:r>
            <a:r>
              <a:rPr lang="zh-CN" altLang="en-US" sz="2000" dirty="0"/>
              <a:t>类型，则为 </a:t>
            </a:r>
            <a:r>
              <a:rPr lang="en-US" altLang="zh-CN" sz="2000" dirty="0"/>
              <a:t>hello </a:t>
            </a:r>
            <a:r>
              <a:rPr lang="zh-CN" altLang="en-US" sz="2000" dirty="0"/>
              <a:t>数据包，跳转至 </a:t>
            </a:r>
            <a:r>
              <a:rPr lang="en-US" altLang="zh-CN" sz="2000" dirty="0" err="1"/>
              <a:t>handle_mospf_hello</a:t>
            </a:r>
            <a:r>
              <a:rPr lang="zh-CN" altLang="en-US" sz="2000" dirty="0"/>
              <a:t>。 若是 </a:t>
            </a:r>
            <a:r>
              <a:rPr lang="en-US" altLang="zh-CN" sz="2000" dirty="0"/>
              <a:t>MOSPF_TYPE_LSU </a:t>
            </a:r>
            <a:r>
              <a:rPr lang="zh-CN" altLang="en-US" sz="2000" dirty="0"/>
              <a:t>类型数据包，则调用 </a:t>
            </a:r>
            <a:r>
              <a:rPr lang="en-US" altLang="zh-CN" sz="2000" dirty="0" err="1"/>
              <a:t>handle_mospf_lsu</a:t>
            </a:r>
            <a:r>
              <a:rPr lang="en-US" altLang="zh-CN" sz="2000" dirty="0"/>
              <a:t> </a:t>
            </a:r>
            <a:r>
              <a:rPr lang="zh-CN" altLang="en-US" sz="2000" dirty="0"/>
              <a:t>函数处理。 </a:t>
            </a:r>
            <a:endParaRPr lang="en-US" altLang="zh-CN" sz="2000" dirty="0"/>
          </a:p>
          <a:p>
            <a:r>
              <a:rPr lang="en-US" altLang="zh-CN" sz="2000" dirty="0" err="1"/>
              <a:t>handle_mospf_lsu</a:t>
            </a:r>
            <a:r>
              <a:rPr lang="en-US" altLang="zh-CN" sz="2000" dirty="0"/>
              <a:t> </a:t>
            </a:r>
            <a:r>
              <a:rPr lang="zh-CN" altLang="en-US" sz="2000" dirty="0"/>
              <a:t>会处理三类 </a:t>
            </a:r>
            <a:r>
              <a:rPr lang="en-US" altLang="zh-CN" sz="2000" dirty="0" err="1"/>
              <a:t>lsu</a:t>
            </a:r>
            <a:r>
              <a:rPr lang="en-US" altLang="zh-CN" sz="2000" dirty="0"/>
              <a:t> </a:t>
            </a:r>
            <a:r>
              <a:rPr lang="zh-CN" altLang="en-US" sz="2000" dirty="0"/>
              <a:t>消息，包括新的链路状态信息、原有状态信息的定期 发送、已记录或过期的状态信息。根据数据包，对本路由器的链路状态数据库进行更新。而 后由于洪泛链路，因此在处理好消息后，如果 </a:t>
            </a:r>
            <a:r>
              <a:rPr lang="en-US" altLang="zh-CN" sz="2000" dirty="0"/>
              <a:t>TTL </a:t>
            </a:r>
            <a:r>
              <a:rPr lang="zh-CN" altLang="en-US" sz="2000" dirty="0"/>
              <a:t>值还大于 </a:t>
            </a:r>
            <a:r>
              <a:rPr lang="en-US" altLang="zh-CN" sz="2000" dirty="0"/>
              <a:t>0</a:t>
            </a:r>
            <a:r>
              <a:rPr lang="zh-CN" altLang="en-US" sz="2000" dirty="0"/>
              <a:t>，向除本端口以外的端口转发 消息，一层层传递下去。 </a:t>
            </a:r>
            <a:endParaRPr lang="en-US" altLang="zh-CN" sz="2000" dirty="0"/>
          </a:p>
          <a:p>
            <a:r>
              <a:rPr lang="zh-CN" altLang="en-US" sz="2000" dirty="0"/>
              <a:t>与此同时，每个节点需要周期性发送 </a:t>
            </a:r>
            <a:r>
              <a:rPr lang="en-US" altLang="zh-CN" sz="2000" dirty="0"/>
              <a:t>MOSPF Hello</a:t>
            </a:r>
            <a:r>
              <a:rPr lang="zh-CN" altLang="en-US" sz="2000" dirty="0"/>
              <a:t>（ </a:t>
            </a:r>
            <a:r>
              <a:rPr lang="en-US" altLang="zh-CN" sz="2000" dirty="0"/>
              <a:t>hello-interval </a:t>
            </a:r>
            <a:r>
              <a:rPr lang="zh-CN" altLang="en-US" sz="2000" dirty="0"/>
              <a:t>：</a:t>
            </a:r>
            <a:r>
              <a:rPr lang="en-US" altLang="zh-CN" sz="2000" dirty="0"/>
              <a:t>5 </a:t>
            </a:r>
            <a:r>
              <a:rPr lang="zh-CN" altLang="en-US" sz="2000" dirty="0"/>
              <a:t>秒）宣告自己的 存在，同时周期性发送 </a:t>
            </a:r>
            <a:r>
              <a:rPr lang="en-US" altLang="zh-CN" sz="2000" dirty="0"/>
              <a:t>MOSPF LSU </a:t>
            </a:r>
            <a:r>
              <a:rPr lang="zh-CN" altLang="en-US" sz="2000" dirty="0"/>
              <a:t>数据包。此外，要定期检查邻居列表和 </a:t>
            </a:r>
            <a:r>
              <a:rPr lang="en-US" altLang="zh-CN" sz="2000" dirty="0"/>
              <a:t>MOSPF </a:t>
            </a:r>
            <a:r>
              <a:rPr lang="zh-CN" altLang="en-US" sz="2000" dirty="0"/>
              <a:t>数据库 表。由于本次实验没有默认路由表，因此需要根据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算法进行路由表的生成。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实验九：网络路由实验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9531"/>
            <a:ext cx="11029615" cy="1248504"/>
          </a:xfrm>
        </p:spPr>
        <p:txBody>
          <a:bodyPr/>
          <a:lstStyle/>
          <a:p>
            <a:r>
              <a:rPr lang="zh-CN" altLang="en-US" sz="2000" dirty="0"/>
              <a:t>实验结果：</a:t>
            </a:r>
            <a:endParaRPr lang="en-US" altLang="zh-CN" sz="2000" dirty="0"/>
          </a:p>
          <a:p>
            <a:r>
              <a:rPr lang="zh-CN" altLang="en-US" sz="2000" dirty="0"/>
              <a:t>生成链路库，可以从下图结合右图看出数据链路库生成正确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A65BE5-D95D-4311-8DF9-08EB1140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02" y="168813"/>
            <a:ext cx="6008508" cy="2080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A932C7-5E1B-4CD2-ACBE-3514DA2B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5" y="2810197"/>
            <a:ext cx="8982063" cy="40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8766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177</TotalTime>
  <Words>1845</Words>
  <Application>Microsoft Office PowerPoint</Application>
  <PresentationFormat>宽屏</PresentationFormat>
  <Paragraphs>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Gill Sans MT</vt:lpstr>
      <vt:lpstr>Wingdings 2</vt:lpstr>
      <vt:lpstr>红利</vt:lpstr>
      <vt:lpstr>计算机网络研研讨课第二阶段总结</vt:lpstr>
      <vt:lpstr>目录</vt:lpstr>
      <vt:lpstr>实验七：路由器转发实验</vt:lpstr>
      <vt:lpstr>实验七：路由器转发实验</vt:lpstr>
      <vt:lpstr>实验七：路由器转发实验</vt:lpstr>
      <vt:lpstr>实验七：路由器转发实验</vt:lpstr>
      <vt:lpstr>实验九：网络路由实验</vt:lpstr>
      <vt:lpstr>实验九：网络路由实验</vt:lpstr>
      <vt:lpstr>实验九：网络路由实验</vt:lpstr>
      <vt:lpstr>实验九：网络路由实验</vt:lpstr>
      <vt:lpstr>实验九：网络路由实验</vt:lpstr>
      <vt:lpstr>实验十：高效IP路由查找实验</vt:lpstr>
      <vt:lpstr>实验十：高效IP路由查找实验</vt:lpstr>
      <vt:lpstr>实验十：高效IP路由查找实验</vt:lpstr>
      <vt:lpstr>实验十：高效IP路由查找实验</vt:lpstr>
      <vt:lpstr>实验十一：网络地址转换实验</vt:lpstr>
      <vt:lpstr>实验十一：网络地址转换实验</vt:lpstr>
      <vt:lpstr>实验十一：网络地址转换实验</vt:lpstr>
      <vt:lpstr>实验十一：网络地址转换实验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计算机网络研研讨课第二阶段总结</dc:title>
  <dc:creator>leona fan</dc:creator>
  <cp:lastModifiedBy>leona fan</cp:lastModifiedBy>
  <cp:revision>40</cp:revision>
  <dcterms:created xsi:type="dcterms:W3CDTF">2023-11-28T10:18:28Z</dcterms:created>
  <dcterms:modified xsi:type="dcterms:W3CDTF">2023-11-30T12:38:08Z</dcterms:modified>
</cp:coreProperties>
</file>