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876" r:id="rId2"/>
  </p:sldMasterIdLst>
  <p:sldIdLst>
    <p:sldId id="256" r:id="rId3"/>
    <p:sldId id="257" r:id="rId4"/>
    <p:sldId id="264" r:id="rId5"/>
    <p:sldId id="263" r:id="rId6"/>
    <p:sldId id="265" r:id="rId7"/>
    <p:sldId id="258" r:id="rId8"/>
    <p:sldId id="259" r:id="rId9"/>
    <p:sldId id="260" r:id="rId10"/>
    <p:sldId id="268" r:id="rId11"/>
    <p:sldId id="267" r:id="rId12"/>
    <p:sldId id="269" r:id="rId13"/>
    <p:sldId id="271" r:id="rId14"/>
    <p:sldId id="261" r:id="rId15"/>
    <p:sldId id="270" r:id="rId16"/>
    <p:sldId id="273" r:id="rId17"/>
    <p:sldId id="274" r:id="rId18"/>
    <p:sldId id="275" r:id="rId19"/>
    <p:sldId id="278" r:id="rId20"/>
    <p:sldId id="272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8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9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41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8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4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09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9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9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7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55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84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9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4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5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9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7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1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38BBEF-34AF-4353-9544-42315CD68F31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924833-C32D-4B80-91FA-C95282FB9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74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0B6E7-10EA-4BAE-8694-A5A5CAA17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计算机网络研研讨课第一阶段总结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786D-1FD4-490E-97F3-242A21270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范子墨</a:t>
            </a:r>
          </a:p>
        </p:txBody>
      </p:sp>
    </p:spTree>
    <p:extLst>
      <p:ext uri="{BB962C8B-B14F-4D97-AF65-F5344CB8AC3E}">
        <p14:creationId xmlns:p14="http://schemas.microsoft.com/office/powerpoint/2010/main" val="386889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4A3E2-5E84-4B00-B7EB-1B245147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实验三：交换机网络实验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FF389-2739-44DA-934C-4F2DDB45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8856"/>
            <a:ext cx="11029615" cy="5446844"/>
          </a:xfrm>
        </p:spPr>
        <p:txBody>
          <a:bodyPr>
            <a:normAutofit/>
          </a:bodyPr>
          <a:lstStyle/>
          <a:p>
            <a:r>
              <a:rPr lang="zh-CN" altLang="en-US" dirty="0"/>
              <a:t>实验结论：</a:t>
            </a:r>
            <a:endParaRPr lang="en-US" altLang="zh-CN" dirty="0"/>
          </a:p>
          <a:p>
            <a:r>
              <a:rPr lang="zh-CN" altLang="en-US" dirty="0"/>
              <a:t>可以看出当 </a:t>
            </a:r>
            <a:r>
              <a:rPr lang="en-US" altLang="zh-CN" dirty="0"/>
              <a:t>h1 </a:t>
            </a:r>
            <a:r>
              <a:rPr lang="zh-CN" altLang="en-US" dirty="0"/>
              <a:t>作为 </a:t>
            </a:r>
            <a:r>
              <a:rPr lang="en-US" altLang="zh-CN" dirty="0"/>
              <a:t>client </a:t>
            </a:r>
            <a:r>
              <a:rPr lang="zh-CN" altLang="en-US" dirty="0"/>
              <a:t>时，带宽利用率相差很大，在交换机中利用率接近 百分之百。这是由于广播节点对于 </a:t>
            </a:r>
            <a:r>
              <a:rPr lang="en-US" altLang="zh-CN" dirty="0"/>
              <a:t>h1 </a:t>
            </a:r>
            <a:r>
              <a:rPr lang="zh-CN" altLang="en-US" dirty="0"/>
              <a:t>和 </a:t>
            </a:r>
            <a:r>
              <a:rPr lang="en-US" altLang="zh-CN" dirty="0"/>
              <a:t>h2 </a:t>
            </a:r>
            <a:r>
              <a:rPr lang="zh-CN" altLang="en-US" dirty="0"/>
              <a:t>的总带宽有限制，因为所有数据包都 会向所有节点发出。而交换机转发是只向目的接口转发，因此不必受限。 当 </a:t>
            </a:r>
            <a:r>
              <a:rPr lang="en-US" altLang="zh-CN" dirty="0"/>
              <a:t>h1 </a:t>
            </a:r>
            <a:r>
              <a:rPr lang="zh-CN" altLang="en-US" dirty="0"/>
              <a:t>作为 </a:t>
            </a:r>
            <a:r>
              <a:rPr lang="en-US" altLang="zh-CN" dirty="0"/>
              <a:t>server </a:t>
            </a:r>
            <a:r>
              <a:rPr lang="zh-CN" altLang="en-US" dirty="0"/>
              <a:t>时，带宽利用率相差无几。这是由于在广播中对于带宽没 有限制，因此不像 </a:t>
            </a:r>
            <a:r>
              <a:rPr lang="en-US" altLang="zh-CN" dirty="0"/>
              <a:t>h1 </a:t>
            </a:r>
            <a:r>
              <a:rPr lang="zh-CN" altLang="en-US" dirty="0"/>
              <a:t>作为 </a:t>
            </a:r>
            <a:r>
              <a:rPr lang="en-US" altLang="zh-CN" dirty="0"/>
              <a:t>client </a:t>
            </a:r>
            <a:r>
              <a:rPr lang="zh-CN" altLang="en-US" dirty="0"/>
              <a:t>时会极大降低带宽利用率。 总体来说，交换机转发性能远远高于集线器广播性能。交换机在数据链路层 工作，能够快速执行地址查找和转发，速度较快。集线器在物理层工作，没有地 址选择，会广播到所有接口，因此会限制网络性能</a:t>
            </a:r>
            <a:endParaRPr lang="en-US" altLang="zh-CN" dirty="0"/>
          </a:p>
          <a:p>
            <a:r>
              <a:rPr lang="zh-CN" altLang="en-US" dirty="0"/>
              <a:t>涉及理论：</a:t>
            </a:r>
            <a:endParaRPr lang="en-US" altLang="zh-CN" dirty="0"/>
          </a:p>
          <a:p>
            <a:r>
              <a:rPr lang="zh-CN" altLang="en-US" dirty="0"/>
              <a:t>涉及到了直连网络和交换网络</a:t>
            </a:r>
            <a:endParaRPr lang="en-US" altLang="zh-CN" dirty="0"/>
          </a:p>
          <a:p>
            <a:r>
              <a:rPr lang="zh-CN" altLang="en-US" dirty="0"/>
              <a:t>直连网络本质上是一种广播网络，共享链路，可扩展性很差，为了解决这个问题引入交换技术</a:t>
            </a:r>
            <a:endParaRPr lang="en-US" altLang="zh-CN" dirty="0"/>
          </a:p>
          <a:p>
            <a:r>
              <a:rPr lang="zh-CN" altLang="en-US" kern="0" dirty="0"/>
              <a:t>通过交换机的互联，扩展结点数量、覆盖范围、性能</a:t>
            </a:r>
          </a:p>
          <a:p>
            <a:r>
              <a:rPr lang="zh-CN" altLang="en-US" dirty="0"/>
              <a:t>感想：</a:t>
            </a:r>
            <a:endParaRPr lang="en-US" altLang="zh-CN" dirty="0"/>
          </a:p>
          <a:p>
            <a:r>
              <a:rPr lang="zh-CN" altLang="en-US" dirty="0"/>
              <a:t>本次的环形拓扑不断进行转发，资源被浪费，因此引进了生成树，为后续实验做了准备。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8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48F74-EA51-4C69-8308-7F6139CB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实验四：生成树机制实验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07A8F-5F51-45A6-94D7-BF3E4D92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、基于已有代码，实现生成树运行机制，对于给定拓扑</a:t>
            </a:r>
            <a:r>
              <a:rPr lang="en-US" altLang="zh-CN" dirty="0"/>
              <a:t>(four_node_ring.py)</a:t>
            </a:r>
            <a:r>
              <a:rPr lang="zh-CN" altLang="en-US" dirty="0"/>
              <a:t>，计算输出相应 状态下的最小生成树拓扑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 自己构造一个不少于 </a:t>
            </a:r>
            <a:r>
              <a:rPr lang="en-US" altLang="zh-CN" dirty="0"/>
              <a:t>7 </a:t>
            </a:r>
            <a:r>
              <a:rPr lang="zh-CN" altLang="en-US" dirty="0"/>
              <a:t>个节点，冗余链路不少于 </a:t>
            </a:r>
            <a:r>
              <a:rPr lang="en-US" altLang="zh-CN" dirty="0"/>
              <a:t>2 </a:t>
            </a:r>
            <a:r>
              <a:rPr lang="zh-CN" altLang="en-US" dirty="0"/>
              <a:t>条的拓扑，节点和端口的命名规则可 参考 </a:t>
            </a:r>
            <a:r>
              <a:rPr lang="en-US" altLang="zh-CN" dirty="0"/>
              <a:t>four_node_ring.py</a:t>
            </a:r>
            <a:r>
              <a:rPr lang="zh-CN" altLang="en-US" dirty="0"/>
              <a:t>，使用 </a:t>
            </a:r>
            <a:r>
              <a:rPr lang="en-US" altLang="zh-CN" dirty="0" err="1"/>
              <a:t>stp</a:t>
            </a:r>
            <a:r>
              <a:rPr lang="en-US" altLang="zh-CN" dirty="0"/>
              <a:t> </a:t>
            </a:r>
            <a:r>
              <a:rPr lang="zh-CN" altLang="en-US" dirty="0"/>
              <a:t>程序计算输出最小生成树拓扑</a:t>
            </a:r>
          </a:p>
        </p:txBody>
      </p:sp>
    </p:spTree>
    <p:extLst>
      <p:ext uri="{BB962C8B-B14F-4D97-AF65-F5344CB8AC3E}">
        <p14:creationId xmlns:p14="http://schemas.microsoft.com/office/powerpoint/2010/main" val="390252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48F74-EA51-4C69-8308-7F6139CB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实验四：生成树机制实验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07A8F-5F51-45A6-94D7-BF3E4D92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61156"/>
            <a:ext cx="5997408" cy="3678303"/>
          </a:xfrm>
        </p:spPr>
        <p:txBody>
          <a:bodyPr/>
          <a:lstStyle/>
          <a:p>
            <a:r>
              <a:rPr lang="zh-CN" altLang="en-US" dirty="0"/>
              <a:t>实验过程：</a:t>
            </a:r>
            <a:endParaRPr lang="en-US" altLang="zh-CN" dirty="0"/>
          </a:p>
          <a:p>
            <a:r>
              <a:rPr lang="zh-CN" altLang="en-US" dirty="0"/>
              <a:t>生成树机制运行主要依靠五个步骤。首先是发送 </a:t>
            </a:r>
            <a:r>
              <a:rPr lang="en-US" altLang="zh-CN" dirty="0"/>
              <a:t>config </a:t>
            </a:r>
            <a:r>
              <a:rPr lang="zh-CN" altLang="en-US" dirty="0"/>
              <a:t>信息，其次是 </a:t>
            </a:r>
            <a:r>
              <a:rPr lang="en-US" altLang="zh-CN" dirty="0"/>
              <a:t>config </a:t>
            </a:r>
            <a:r>
              <a:rPr lang="zh-CN" altLang="en-US" dirty="0"/>
              <a:t>优先级比 较，然后是将本端口的 </a:t>
            </a:r>
            <a:r>
              <a:rPr lang="en-US" altLang="zh-CN" dirty="0"/>
              <a:t>config </a:t>
            </a:r>
            <a:r>
              <a:rPr lang="zh-CN" altLang="en-US" dirty="0"/>
              <a:t>信息替换为收到的 </a:t>
            </a:r>
            <a:r>
              <a:rPr lang="en-US" altLang="zh-CN" dirty="0"/>
              <a:t>config </a:t>
            </a:r>
            <a:r>
              <a:rPr lang="zh-CN" altLang="en-US" dirty="0"/>
              <a:t>信息，第四是更新节点状态，最后更 新 其 余 端 口 的 </a:t>
            </a:r>
            <a:r>
              <a:rPr lang="en-US" altLang="zh-CN" dirty="0"/>
              <a:t>config </a:t>
            </a:r>
            <a:r>
              <a:rPr lang="zh-CN" altLang="en-US" dirty="0"/>
              <a:t>。 在 给 定 代 码 中 ， 第 一 和 第 三 步 已 经 实 现 ， 我 们 需 要 在 </a:t>
            </a:r>
            <a:r>
              <a:rPr lang="en-US" altLang="zh-CN" dirty="0" err="1"/>
              <a:t>stp_handle_config_packet</a:t>
            </a:r>
            <a:r>
              <a:rPr lang="en-US" altLang="zh-CN" dirty="0"/>
              <a:t> </a:t>
            </a:r>
            <a:r>
              <a:rPr lang="zh-CN" altLang="en-US" dirty="0"/>
              <a:t>函数中实现第二、四和五步，即在收到 </a:t>
            </a:r>
            <a:r>
              <a:rPr lang="en-US" altLang="zh-CN" dirty="0"/>
              <a:t>config </a:t>
            </a:r>
            <a:r>
              <a:rPr lang="zh-CN" altLang="en-US" dirty="0"/>
              <a:t>消息后与本端口 </a:t>
            </a:r>
            <a:r>
              <a:rPr lang="en-US" altLang="zh-CN" dirty="0"/>
              <a:t>config </a:t>
            </a:r>
            <a:r>
              <a:rPr lang="zh-CN" altLang="en-US" dirty="0"/>
              <a:t>进行优先级比较（</a:t>
            </a:r>
            <a:r>
              <a:rPr lang="en-US" altLang="zh-CN" dirty="0" err="1"/>
              <a:t>stp_port_config_cmp</a:t>
            </a:r>
            <a:r>
              <a:rPr lang="zh-CN" altLang="en-US" dirty="0"/>
              <a:t>），在确定收到的 </a:t>
            </a:r>
            <a:r>
              <a:rPr lang="en-US" altLang="zh-CN" dirty="0"/>
              <a:t>config </a:t>
            </a:r>
            <a:r>
              <a:rPr lang="zh-CN" altLang="en-US" dirty="0"/>
              <a:t>优先级更高后，更新节点状态 （</a:t>
            </a:r>
            <a:r>
              <a:rPr lang="en-US" altLang="zh-CN" dirty="0" err="1"/>
              <a:t>update_node_status</a:t>
            </a:r>
            <a:r>
              <a:rPr lang="zh-CN" altLang="en-US" dirty="0"/>
              <a:t>），以及更新其余端口的 </a:t>
            </a:r>
            <a:r>
              <a:rPr lang="en-US" altLang="zh-CN" dirty="0"/>
              <a:t>config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284195-CBF5-4FA0-9E37-9C0DC8B6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9" y="2861156"/>
            <a:ext cx="5057432" cy="30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48F74-EA51-4C69-8308-7F6139CB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实验四：生成树机制实验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07A8F-5F51-45A6-94D7-BF3E4D92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863808" cy="367830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涉及理论：生成树协议（实验课上因为需要自己实现，因此关于生成树算法写的比理论课更加详实）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AAF31-7A63-4D94-B339-BE36D881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25" y="1878077"/>
            <a:ext cx="7077868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48F74-EA51-4C69-8308-7F6139CB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实验四：生成树机制实验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07A8F-5F51-45A6-94D7-BF3E4D92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8904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遇到的问题：</a:t>
            </a:r>
            <a:endParaRPr lang="en-US" altLang="zh-CN" dirty="0"/>
          </a:p>
          <a:p>
            <a:r>
              <a:rPr lang="zh-CN" altLang="en-US" dirty="0"/>
              <a:t>本次实验花费了很多时间理解生成树的构建过程，以及一些新的专用名词是什么意思，比如网段是什么？希望老师可以在</a:t>
            </a:r>
            <a:r>
              <a:rPr lang="en-US" altLang="zh-CN" dirty="0"/>
              <a:t>PPT</a:t>
            </a:r>
            <a:r>
              <a:rPr lang="zh-CN" altLang="en-US" dirty="0"/>
              <a:t>中多添加一些例子帮助进行名词的理解（其实现在的</a:t>
            </a:r>
            <a:r>
              <a:rPr lang="en-US" altLang="zh-CN" dirty="0"/>
              <a:t>PPT</a:t>
            </a:r>
            <a:r>
              <a:rPr lang="zh-CN" altLang="en-US" dirty="0"/>
              <a:t>已经很完善了，对于我要干什么，怎么干可以比较清楚的知道）</a:t>
            </a:r>
            <a:endParaRPr lang="en-US" altLang="zh-CN" dirty="0"/>
          </a:p>
          <a:p>
            <a:r>
              <a:rPr lang="zh-CN" altLang="en-US" dirty="0"/>
              <a:t>另一个就是在代码书写中发现构建出了生成树但是顺序不对。考虑到我已经实现了 </a:t>
            </a:r>
            <a:r>
              <a:rPr lang="en-US" altLang="zh-CN" dirty="0"/>
              <a:t>config </a:t>
            </a:r>
            <a:r>
              <a:rPr lang="zh-CN" altLang="en-US" dirty="0"/>
              <a:t>信息给端口赋值的函数 </a:t>
            </a:r>
            <a:r>
              <a:rPr lang="en-US" altLang="zh-CN" dirty="0" err="1"/>
              <a:t>stp_port_set_config</a:t>
            </a:r>
            <a:r>
              <a:rPr lang="zh-CN" altLang="en-US" dirty="0"/>
              <a:t>，所以可以在端口 和</a:t>
            </a:r>
            <a:r>
              <a:rPr lang="en-US" altLang="zh-CN" dirty="0"/>
              <a:t>config</a:t>
            </a:r>
            <a:r>
              <a:rPr lang="zh-CN" altLang="en-US" dirty="0"/>
              <a:t>优先级比较函数</a:t>
            </a:r>
            <a:r>
              <a:rPr lang="en-US" altLang="zh-CN" dirty="0" err="1"/>
              <a:t>stp_port_config_cmp</a:t>
            </a:r>
            <a:r>
              <a:rPr lang="zh-CN" altLang="en-US" dirty="0"/>
              <a:t>中将</a:t>
            </a:r>
            <a:r>
              <a:rPr lang="en-US" altLang="zh-CN" dirty="0"/>
              <a:t>config</a:t>
            </a:r>
            <a:r>
              <a:rPr lang="zh-CN" altLang="en-US" dirty="0"/>
              <a:t>赋值给一个新建端口类型结构体， 然后复用 </a:t>
            </a:r>
            <a:r>
              <a:rPr lang="en-US" altLang="zh-CN" dirty="0" err="1"/>
              <a:t>stp_port_cmp</a:t>
            </a:r>
            <a:r>
              <a:rPr lang="en-US" altLang="zh-CN" dirty="0"/>
              <a:t> </a:t>
            </a:r>
            <a:r>
              <a:rPr lang="zh-CN" altLang="en-US" dirty="0"/>
              <a:t>函数，但是输出结果与正确结果的根节点正好相反回顾函数，发现我 </a:t>
            </a:r>
            <a:r>
              <a:rPr lang="en-US" altLang="zh-CN" dirty="0" err="1"/>
              <a:t>stp_port_cmp</a:t>
            </a:r>
            <a:r>
              <a:rPr lang="en-US" altLang="zh-CN" dirty="0"/>
              <a:t> </a:t>
            </a:r>
            <a:r>
              <a:rPr lang="zh-CN" altLang="en-US" dirty="0"/>
              <a:t>比较后返回值逻辑如下，即当 </a:t>
            </a:r>
            <a:r>
              <a:rPr lang="en-US" altLang="zh-CN" dirty="0"/>
              <a:t>p2 </a:t>
            </a:r>
            <a:r>
              <a:rPr lang="zh-CN" altLang="en-US" dirty="0"/>
              <a:t>优先级大时返回 </a:t>
            </a:r>
            <a:r>
              <a:rPr lang="en-US" altLang="zh-CN" dirty="0"/>
              <a:t>1</a:t>
            </a:r>
            <a:r>
              <a:rPr lang="zh-CN" altLang="en-US" dirty="0"/>
              <a:t>对于在 </a:t>
            </a:r>
            <a:r>
              <a:rPr lang="en-US" altLang="zh-CN" dirty="0" err="1"/>
              <a:t>stp_handle_config_packet</a:t>
            </a:r>
            <a:r>
              <a:rPr lang="en-US" altLang="zh-CN" dirty="0"/>
              <a:t> </a:t>
            </a:r>
            <a:r>
              <a:rPr lang="zh-CN" altLang="en-US" dirty="0"/>
              <a:t>函数中逻辑为调用 </a:t>
            </a:r>
            <a:r>
              <a:rPr lang="en-US" altLang="zh-CN" dirty="0" err="1"/>
              <a:t>stp_port_config_cmp</a:t>
            </a:r>
            <a:r>
              <a:rPr lang="en-US" altLang="zh-CN" dirty="0"/>
              <a:t> </a:t>
            </a:r>
            <a:r>
              <a:rPr lang="zh-CN" altLang="en-US" dirty="0"/>
              <a:t>函数判断收到 的 </a:t>
            </a:r>
            <a:r>
              <a:rPr lang="en-US" altLang="zh-CN" dirty="0"/>
              <a:t>config </a:t>
            </a:r>
            <a:r>
              <a:rPr lang="zh-CN" altLang="en-US" dirty="0"/>
              <a:t>和当前端口信息的优先级，如果收到的 </a:t>
            </a:r>
            <a:r>
              <a:rPr lang="en-US" altLang="zh-CN" dirty="0"/>
              <a:t>config </a:t>
            </a:r>
            <a:r>
              <a:rPr lang="zh-CN" altLang="en-US" dirty="0"/>
              <a:t>优先级更高，则更新相应信息。 因此这里需要 </a:t>
            </a:r>
            <a:r>
              <a:rPr lang="en-US" altLang="zh-CN" dirty="0"/>
              <a:t>config </a:t>
            </a:r>
            <a:r>
              <a:rPr lang="zh-CN" altLang="en-US" dirty="0"/>
              <a:t>优先级更高时返回值为 </a:t>
            </a:r>
            <a:r>
              <a:rPr lang="en-US" altLang="zh-CN" dirty="0"/>
              <a:t>1</a:t>
            </a:r>
            <a:r>
              <a:rPr lang="zh-CN" altLang="en-US" dirty="0"/>
              <a:t>，这里 </a:t>
            </a:r>
            <a:r>
              <a:rPr lang="en-US" altLang="zh-CN" dirty="0"/>
              <a:t>config </a:t>
            </a:r>
            <a:r>
              <a:rPr lang="zh-CN" altLang="en-US" dirty="0"/>
              <a:t>应当充当 </a:t>
            </a:r>
            <a:r>
              <a:rPr lang="en-US" altLang="zh-CN" dirty="0" err="1"/>
              <a:t>stp_port_cmp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p2 </a:t>
            </a:r>
            <a:r>
              <a:rPr lang="zh-CN" altLang="en-US" dirty="0"/>
              <a:t>的角色。</a:t>
            </a:r>
          </a:p>
        </p:txBody>
      </p:sp>
    </p:spTree>
    <p:extLst>
      <p:ext uri="{BB962C8B-B14F-4D97-AF65-F5344CB8AC3E}">
        <p14:creationId xmlns:p14="http://schemas.microsoft.com/office/powerpoint/2010/main" val="320249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6323-A3E1-4F6B-B03E-536F378A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实验五：数据包队列管理实验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6CAB-02FA-4AE4-910B-678A4064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 重现 </a:t>
            </a:r>
            <a:r>
              <a:rPr lang="en-US" altLang="zh-CN" dirty="0" err="1"/>
              <a:t>BufferBloat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a) h1(</a:t>
            </a:r>
            <a:r>
              <a:rPr lang="zh-CN" altLang="en-US" dirty="0"/>
              <a:t>发送方</a:t>
            </a:r>
            <a:r>
              <a:rPr lang="en-US" altLang="zh-CN" dirty="0"/>
              <a:t>)</a:t>
            </a:r>
            <a:r>
              <a:rPr lang="zh-CN" altLang="en-US" dirty="0"/>
              <a:t>在对 </a:t>
            </a:r>
            <a:r>
              <a:rPr lang="en-US" altLang="zh-CN" dirty="0"/>
              <a:t>h2 </a:t>
            </a:r>
            <a:r>
              <a:rPr lang="zh-CN" altLang="en-US" dirty="0"/>
              <a:t>进行 </a:t>
            </a:r>
            <a:r>
              <a:rPr lang="en-US" altLang="zh-CN" dirty="0" err="1"/>
              <a:t>iperf</a:t>
            </a:r>
            <a:r>
              <a:rPr lang="en-US" altLang="zh-CN" dirty="0"/>
              <a:t> </a:t>
            </a:r>
            <a:r>
              <a:rPr lang="zh-CN" altLang="en-US" dirty="0"/>
              <a:t>的同时，测量 </a:t>
            </a:r>
            <a:r>
              <a:rPr lang="en-US" altLang="zh-CN" dirty="0"/>
              <a:t>h1 </a:t>
            </a:r>
            <a:r>
              <a:rPr lang="zh-CN" altLang="en-US" dirty="0"/>
              <a:t>的拥塞窗口值</a:t>
            </a:r>
            <a:r>
              <a:rPr lang="en-US" altLang="zh-CN" dirty="0"/>
              <a:t>(</a:t>
            </a:r>
            <a:r>
              <a:rPr lang="en-US" altLang="zh-CN" dirty="0" err="1"/>
              <a:t>cwnd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r1-eth1 </a:t>
            </a:r>
            <a:r>
              <a:rPr lang="zh-CN" altLang="en-US" dirty="0"/>
              <a:t>的队列 长度</a:t>
            </a:r>
            <a:r>
              <a:rPr lang="en-US" altLang="zh-CN" dirty="0"/>
              <a:t>(</a:t>
            </a:r>
            <a:r>
              <a:rPr lang="en-US" altLang="zh-CN" dirty="0" err="1"/>
              <a:t>qlen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h1 </a:t>
            </a:r>
            <a:r>
              <a:rPr lang="zh-CN" altLang="en-US" dirty="0"/>
              <a:t>与 </a:t>
            </a:r>
            <a:r>
              <a:rPr lang="en-US" altLang="zh-CN" dirty="0"/>
              <a:t>h2 </a:t>
            </a:r>
            <a:r>
              <a:rPr lang="zh-CN" altLang="en-US" dirty="0"/>
              <a:t>间的往返延迟</a:t>
            </a:r>
            <a:r>
              <a:rPr lang="en-US" altLang="zh-CN" dirty="0"/>
              <a:t>(</a:t>
            </a:r>
            <a:r>
              <a:rPr lang="en-US" altLang="zh-CN" dirty="0" err="1"/>
              <a:t>rtt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b) </a:t>
            </a:r>
            <a:r>
              <a:rPr lang="zh-CN" altLang="en-US" dirty="0"/>
              <a:t>变化 </a:t>
            </a:r>
            <a:r>
              <a:rPr lang="en-US" altLang="zh-CN" dirty="0"/>
              <a:t>r1-eth1 </a:t>
            </a:r>
            <a:r>
              <a:rPr lang="zh-CN" altLang="en-US" dirty="0"/>
              <a:t>的队列大小，考察其对 </a:t>
            </a:r>
            <a:r>
              <a:rPr lang="en-US" altLang="zh-CN" dirty="0" err="1"/>
              <a:t>iperf</a:t>
            </a:r>
            <a:r>
              <a:rPr lang="en-US" altLang="zh-CN" dirty="0"/>
              <a:t> </a:t>
            </a:r>
            <a:r>
              <a:rPr lang="zh-CN" altLang="en-US" dirty="0"/>
              <a:t>吞吐率和上述三个指标的影响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、 解决 </a:t>
            </a:r>
            <a:r>
              <a:rPr lang="en-US" altLang="zh-CN" dirty="0" err="1"/>
              <a:t>BufferBloat</a:t>
            </a:r>
            <a:r>
              <a:rPr lang="en-US" altLang="zh-CN" dirty="0"/>
              <a:t> </a:t>
            </a:r>
            <a:r>
              <a:rPr lang="zh-CN" altLang="en-US" dirty="0"/>
              <a:t>问题 </a:t>
            </a:r>
            <a:r>
              <a:rPr lang="en-US" altLang="zh-CN" dirty="0"/>
              <a:t>RED, </a:t>
            </a:r>
            <a:r>
              <a:rPr lang="en-US" altLang="zh-CN" dirty="0" err="1"/>
              <a:t>CoDel</a:t>
            </a:r>
            <a:r>
              <a:rPr lang="en-US" altLang="zh-CN" dirty="0"/>
              <a:t>, tail drop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B008-FF2F-4DA4-8041-38387EE0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实验五：数据包队列管理实验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31DE02-CE06-4CEC-95E2-A0D534E7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056" y="2595563"/>
            <a:ext cx="5112679" cy="34337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0DFA33-03D6-482D-BAF3-BE313967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67" y="1964531"/>
            <a:ext cx="54292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1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27503-C9D4-4E69-AC02-EE4AA88E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实验五：数据包队列管理实验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3AB83-947C-45AE-9894-FF647832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A9540B-C492-4CE9-85EA-5FB9017D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028922"/>
            <a:ext cx="5314950" cy="3981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D58A73-0C3F-465A-BE0A-3F0D50A9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42" y="2205134"/>
            <a:ext cx="5438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1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62E6-EFF3-4221-9C5C-B29D356E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实验五：数据包队列管理实验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8397-684A-4580-A5E3-5D76A353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涉及理论：重现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问题中，将会影响往返延迟</a:t>
            </a:r>
            <a:r>
              <a:rPr lang="en-US" altLang="zh-CN" dirty="0"/>
              <a:t>RTT</a:t>
            </a:r>
            <a:r>
              <a:rPr lang="zh-CN" altLang="en-US" dirty="0"/>
              <a:t>的部分因素监测，进一步理解慢启动机制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遇到的问题：</a:t>
            </a:r>
            <a:endParaRPr lang="en-US" altLang="zh-CN" dirty="0"/>
          </a:p>
          <a:p>
            <a:r>
              <a:rPr lang="zh-CN" altLang="en-US" dirty="0"/>
              <a:t>在解决 </a:t>
            </a:r>
            <a:r>
              <a:rPr lang="en-US" altLang="zh-CN" dirty="0" err="1"/>
              <a:t>BufferBloat</a:t>
            </a:r>
            <a:r>
              <a:rPr lang="en-US" altLang="zh-CN" dirty="0"/>
              <a:t> </a:t>
            </a:r>
            <a:r>
              <a:rPr lang="zh-CN" altLang="en-US" dirty="0"/>
              <a:t>实验中经常会遇到实验内容没有正常输出，以及 </a:t>
            </a:r>
            <a:r>
              <a:rPr lang="en-US" altLang="zh-CN" dirty="0"/>
              <a:t>RED </a:t>
            </a:r>
            <a:r>
              <a:rPr lang="zh-CN" altLang="en-US" dirty="0"/>
              <a:t>的时延只有 </a:t>
            </a:r>
            <a:r>
              <a:rPr lang="en-US" altLang="zh-CN" dirty="0"/>
              <a:t>0.0 </a:t>
            </a:r>
            <a:r>
              <a:rPr lang="zh-CN" altLang="en-US" dirty="0"/>
              <a:t>几秒的情况，这远低于传输时延，显然是无效数据。很好奇原因是什么？有延长过检测时间，但是依旧出现问题。本次时间主要耗费在跑出合理数据上，在重现 </a:t>
            </a:r>
            <a:r>
              <a:rPr lang="en-US" altLang="zh-CN" dirty="0" err="1"/>
              <a:t>BufferBloat</a:t>
            </a:r>
            <a:r>
              <a:rPr lang="en-US" altLang="zh-CN" dirty="0"/>
              <a:t> </a:t>
            </a:r>
            <a:r>
              <a:rPr lang="zh-CN" altLang="en-US" dirty="0"/>
              <a:t>问题中会出现 </a:t>
            </a:r>
            <a:r>
              <a:rPr lang="en-US" altLang="zh-CN" dirty="0"/>
              <a:t>RTT </a:t>
            </a:r>
            <a:r>
              <a:rPr lang="zh-CN" altLang="en-US" dirty="0"/>
              <a:t>监测只有 三十多秒的情况，因此花费了很多时间重新跑数据。同时对比同学，似乎我的丢包率格外大， </a:t>
            </a:r>
            <a:r>
              <a:rPr lang="en-US" altLang="zh-CN" dirty="0"/>
              <a:t>600 </a:t>
            </a:r>
            <a:r>
              <a:rPr lang="zh-CN" altLang="en-US" dirty="0"/>
              <a:t>个结果常常只能返回 </a:t>
            </a:r>
            <a:r>
              <a:rPr lang="en-US" altLang="zh-CN" dirty="0"/>
              <a:t>100-200 </a:t>
            </a:r>
            <a:r>
              <a:rPr lang="zh-CN" altLang="en-US" dirty="0"/>
              <a:t>个结果左右，可能是由于虚拟机配置的问题</a:t>
            </a:r>
          </a:p>
        </p:txBody>
      </p:sp>
    </p:spTree>
    <p:extLst>
      <p:ext uri="{BB962C8B-B14F-4D97-AF65-F5344CB8AC3E}">
        <p14:creationId xmlns:p14="http://schemas.microsoft.com/office/powerpoint/2010/main" val="385088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990A-3C40-4199-939E-359D3A58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BA3A6-4B4F-4F9B-BB5A-166F2323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前五次实验整体来说并不是特别困难，特别感谢助教每一次都能及时地帮助我。每次实验</a:t>
            </a:r>
            <a:r>
              <a:rPr lang="zh-CN" altLang="en-US"/>
              <a:t>主要的难点</a:t>
            </a:r>
            <a:r>
              <a:rPr lang="zh-CN" altLang="en-US" dirty="0"/>
              <a:t>在于无法进行调试。</a:t>
            </a:r>
            <a:endParaRPr lang="en-US" altLang="zh-CN" dirty="0"/>
          </a:p>
          <a:p>
            <a:r>
              <a:rPr lang="zh-CN" altLang="en-US" dirty="0"/>
              <a:t>五次实验后对于计算机网络相关的理论也理解得更加透彻</a:t>
            </a:r>
          </a:p>
        </p:txBody>
      </p:sp>
    </p:spTree>
    <p:extLst>
      <p:ext uri="{BB962C8B-B14F-4D97-AF65-F5344CB8AC3E}">
        <p14:creationId xmlns:p14="http://schemas.microsoft.com/office/powerpoint/2010/main" val="12235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实验一：互联网协议实验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、在节点 </a:t>
            </a:r>
            <a:r>
              <a:rPr lang="en-US" altLang="zh-CN" dirty="0"/>
              <a:t>h1 </a:t>
            </a:r>
            <a:r>
              <a:rPr lang="zh-CN" altLang="en-US" dirty="0"/>
              <a:t>上开启 </a:t>
            </a:r>
            <a:r>
              <a:rPr lang="en-US" altLang="zh-CN" dirty="0" err="1"/>
              <a:t>wireshark</a:t>
            </a:r>
            <a:r>
              <a:rPr lang="en-US" altLang="zh-CN" dirty="0"/>
              <a:t> </a:t>
            </a:r>
            <a:r>
              <a:rPr lang="zh-CN" altLang="en-US" dirty="0"/>
              <a:t>抓包，用 </a:t>
            </a:r>
            <a:r>
              <a:rPr lang="en-US" altLang="zh-CN" dirty="0" err="1"/>
              <a:t>wget</a:t>
            </a:r>
            <a:r>
              <a:rPr lang="en-US" altLang="zh-CN" dirty="0"/>
              <a:t> </a:t>
            </a:r>
            <a:r>
              <a:rPr lang="zh-CN" altLang="en-US" dirty="0"/>
              <a:t>下载 </a:t>
            </a:r>
            <a:r>
              <a:rPr lang="en-US" altLang="zh-CN" dirty="0"/>
              <a:t>www.ucas.ac.cn </a:t>
            </a:r>
            <a:r>
              <a:rPr lang="zh-CN" altLang="en-US" dirty="0"/>
              <a:t>页面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、调研说明 </a:t>
            </a:r>
            <a:r>
              <a:rPr lang="en-US" altLang="zh-CN" dirty="0" err="1"/>
              <a:t>wireshark</a:t>
            </a:r>
            <a:r>
              <a:rPr lang="en-US" altLang="zh-CN" dirty="0"/>
              <a:t> </a:t>
            </a:r>
            <a:r>
              <a:rPr lang="zh-CN" altLang="en-US" dirty="0"/>
              <a:t>抓到的几种协议：</a:t>
            </a:r>
            <a:r>
              <a:rPr lang="en-US" altLang="zh-CN" dirty="0"/>
              <a:t>ARP, DNS, TCP, HTTP, HTTPS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、调研解释 </a:t>
            </a:r>
            <a:r>
              <a:rPr lang="en-US" altLang="zh-CN" dirty="0"/>
              <a:t>h1 </a:t>
            </a:r>
            <a:r>
              <a:rPr lang="zh-CN" altLang="en-US" dirty="0"/>
              <a:t>下载 </a:t>
            </a:r>
            <a:r>
              <a:rPr lang="en-US" altLang="zh-CN" dirty="0" err="1"/>
              <a:t>ucas</a:t>
            </a:r>
            <a:r>
              <a:rPr lang="en-US" altLang="zh-CN" dirty="0"/>
              <a:t> </a:t>
            </a:r>
            <a:r>
              <a:rPr lang="zh-CN" altLang="en-US" dirty="0"/>
              <a:t>页面的整个过程，包括几种协议的运行机制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实验结果：下载</a:t>
            </a:r>
            <a:r>
              <a:rPr lang="en-US" altLang="zh-CN" dirty="0" err="1"/>
              <a:t>ucas</a:t>
            </a:r>
            <a:r>
              <a:rPr lang="zh-CN" altLang="en-US" dirty="0"/>
              <a:t>界面过程中，首先修改 </a:t>
            </a:r>
            <a:r>
              <a:rPr lang="en-US" altLang="zh-CN" dirty="0"/>
              <a:t>h1 </a:t>
            </a:r>
            <a:r>
              <a:rPr lang="zh-CN" altLang="en-US" dirty="0"/>
              <a:t>主机的 </a:t>
            </a:r>
            <a:r>
              <a:rPr lang="en-US" altLang="zh-CN" dirty="0"/>
              <a:t>DNS </a:t>
            </a:r>
            <a:r>
              <a:rPr lang="zh-CN" altLang="en-US" dirty="0"/>
              <a:t>设置，将 </a:t>
            </a:r>
            <a:r>
              <a:rPr lang="en-US" altLang="zh-CN" dirty="0"/>
              <a:t>DNS </a:t>
            </a:r>
            <a:r>
              <a:rPr lang="zh-CN" altLang="en-US" dirty="0"/>
              <a:t>服务器设置为 </a:t>
            </a:r>
            <a:r>
              <a:rPr lang="en-US" altLang="zh-CN" dirty="0"/>
              <a:t>1.2.4.8</a:t>
            </a:r>
            <a:r>
              <a:rPr lang="zh-CN" altLang="en-US" dirty="0"/>
              <a:t>。首先由 </a:t>
            </a:r>
            <a:r>
              <a:rPr lang="en-US" altLang="zh-CN" dirty="0"/>
              <a:t>DNS </a:t>
            </a:r>
            <a:r>
              <a:rPr lang="zh-CN" altLang="en-US" dirty="0"/>
              <a:t>发送查询请 求，解析 </a:t>
            </a:r>
            <a:r>
              <a:rPr lang="en-US" altLang="zh-CN" dirty="0"/>
              <a:t>IP </a:t>
            </a:r>
            <a:r>
              <a:rPr lang="zh-CN" altLang="en-US" dirty="0"/>
              <a:t>地址为 </a:t>
            </a:r>
            <a:r>
              <a:rPr lang="en-US" altLang="zh-CN" dirty="0"/>
              <a:t>210.76.211.10</a:t>
            </a:r>
            <a:r>
              <a:rPr lang="zh-CN" altLang="en-US" dirty="0"/>
              <a:t>，而后 </a:t>
            </a:r>
            <a:r>
              <a:rPr lang="en-US" altLang="zh-CN" dirty="0"/>
              <a:t>TCP </a:t>
            </a:r>
            <a:r>
              <a:rPr lang="zh-CN" altLang="en-US" dirty="0"/>
              <a:t>进行握手连接，服务端第一次发送 </a:t>
            </a:r>
            <a:r>
              <a:rPr lang="en-US" altLang="zh-CN" dirty="0"/>
              <a:t>SYN</a:t>
            </a:r>
            <a:r>
              <a:rPr lang="zh-CN" altLang="en-US" dirty="0"/>
              <a:t>， 第二次发送 </a:t>
            </a:r>
            <a:r>
              <a:rPr lang="en-US" altLang="zh-CN" dirty="0"/>
              <a:t>SYN+ACK</a:t>
            </a:r>
            <a:r>
              <a:rPr lang="zh-CN" altLang="en-US" dirty="0"/>
              <a:t>，第三次发送 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h1 </a:t>
            </a:r>
            <a:r>
              <a:rPr lang="zh-CN" altLang="en-US" dirty="0"/>
              <a:t>主机接收到 </a:t>
            </a:r>
            <a:r>
              <a:rPr lang="en-US" altLang="zh-CN" dirty="0" err="1"/>
              <a:t>ucas</a:t>
            </a:r>
            <a:r>
              <a:rPr lang="en-US" altLang="zh-CN" dirty="0"/>
              <a:t> </a:t>
            </a:r>
            <a:r>
              <a:rPr lang="zh-CN" altLang="en-US" dirty="0"/>
              <a:t>网站的响应，则连接已 经建立。握手成功后显示 </a:t>
            </a:r>
            <a:r>
              <a:rPr lang="en-US" altLang="zh-CN" dirty="0"/>
              <a:t>PSH </a:t>
            </a:r>
            <a:r>
              <a:rPr lang="zh-CN" altLang="en-US" dirty="0"/>
              <a:t>代表存在数据传输。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35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0B6E7-10EA-4BAE-8694-A5A5CAA17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786D-1FD4-490E-97F3-242A21270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194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185C7-609D-4163-AA58-647C90E7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实验一：互联网协议实验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38769-3915-40A6-8AFE-BA2F21B8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007860" cy="3678303"/>
          </a:xfrm>
        </p:spPr>
        <p:txBody>
          <a:bodyPr/>
          <a:lstStyle/>
          <a:p>
            <a:r>
              <a:rPr lang="zh-CN" altLang="en-US" dirty="0"/>
              <a:t>涉及理论：</a:t>
            </a:r>
            <a:endParaRPr lang="en-US" altLang="zh-CN" dirty="0"/>
          </a:p>
          <a:p>
            <a:r>
              <a:rPr lang="en-US" altLang="zh-CN" dirty="0"/>
              <a:t>DNS </a:t>
            </a:r>
            <a:r>
              <a:rPr lang="zh-CN" altLang="en-US" dirty="0"/>
              <a:t>和 </a:t>
            </a:r>
            <a:r>
              <a:rPr lang="en-US" altLang="zh-CN" dirty="0"/>
              <a:t>HTTP </a:t>
            </a:r>
            <a:r>
              <a:rPr lang="zh-CN" altLang="en-US" dirty="0"/>
              <a:t>在应用层，</a:t>
            </a:r>
            <a:r>
              <a:rPr lang="en-US" altLang="zh-CN" dirty="0"/>
              <a:t>IP </a:t>
            </a:r>
            <a:r>
              <a:rPr lang="zh-CN" altLang="en-US" dirty="0"/>
              <a:t>在网络层，</a:t>
            </a:r>
            <a:r>
              <a:rPr lang="en-US" altLang="zh-CN" dirty="0"/>
              <a:t>TCP </a:t>
            </a:r>
            <a:r>
              <a:rPr lang="zh-CN" altLang="en-US" dirty="0"/>
              <a:t>在传输层，</a:t>
            </a:r>
            <a:r>
              <a:rPr lang="en-US" altLang="zh-CN" dirty="0"/>
              <a:t>ARP </a:t>
            </a:r>
            <a:r>
              <a:rPr lang="zh-CN" altLang="en-US" dirty="0"/>
              <a:t>在子网层。这也就 有了不同层次的协议封装，即 </a:t>
            </a:r>
            <a:r>
              <a:rPr lang="en-US" altLang="zh-CN" dirty="0"/>
              <a:t>Ethernet&lt;IP&lt;TCP&lt;HTTP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感想：本次实验对使用</a:t>
            </a:r>
            <a:r>
              <a:rPr lang="en-US" altLang="zh-CN" dirty="0" err="1"/>
              <a:t>wireshark</a:t>
            </a:r>
            <a:r>
              <a:rPr lang="zh-CN" altLang="en-US" dirty="0"/>
              <a:t>和网络协议的相关知识有了一个基本的了解，对实验环境有了初步的熟悉。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007A38B-AA25-4B62-9FAD-292FFFEB3F58}"/>
              </a:ext>
            </a:extLst>
          </p:cNvPr>
          <p:cNvGrpSpPr/>
          <p:nvPr/>
        </p:nvGrpSpPr>
        <p:grpSpPr>
          <a:xfrm>
            <a:off x="8738137" y="2577436"/>
            <a:ext cx="2590800" cy="3281363"/>
            <a:chOff x="706198" y="2046890"/>
            <a:chExt cx="2590800" cy="328136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B5E1AE5-F670-49CA-BF68-539E59A9A899}"/>
                </a:ext>
              </a:extLst>
            </p:cNvPr>
            <p:cNvGrpSpPr/>
            <p:nvPr/>
          </p:nvGrpSpPr>
          <p:grpSpPr>
            <a:xfrm>
              <a:off x="706198" y="2046890"/>
              <a:ext cx="2590800" cy="3281363"/>
              <a:chOff x="685800" y="2057400"/>
              <a:chExt cx="2590800" cy="3281363"/>
            </a:xfrm>
          </p:grpSpPr>
          <p:grpSp>
            <p:nvGrpSpPr>
              <p:cNvPr id="39" name="Group 5">
                <a:extLst>
                  <a:ext uri="{FF2B5EF4-FFF2-40B4-BE49-F238E27FC236}">
                    <a16:creationId xmlns:a16="http://schemas.microsoft.com/office/drawing/2014/main" id="{CAB43B7C-088F-45F2-9F1F-59691E5ECD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5198" y="2251611"/>
                <a:ext cx="2426306" cy="2905079"/>
                <a:chOff x="4155" y="672"/>
                <a:chExt cx="944" cy="1436"/>
              </a:xfrm>
            </p:grpSpPr>
            <p:sp>
              <p:nvSpPr>
                <p:cNvPr id="51" name="Rectangle 6">
                  <a:extLst>
                    <a:ext uri="{FF2B5EF4-FFF2-40B4-BE49-F238E27FC236}">
                      <a16:creationId xmlns:a16="http://schemas.microsoft.com/office/drawing/2014/main" id="{A23F8D8D-3516-4392-AC30-4769F2605E1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560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2" name="Rectangle 7">
                  <a:extLst>
                    <a:ext uri="{FF2B5EF4-FFF2-40B4-BE49-F238E27FC236}">
                      <a16:creationId xmlns:a16="http://schemas.microsoft.com/office/drawing/2014/main" id="{BE238E7C-01A3-4F43-8DF2-1371B65D79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728"/>
                  <a:ext cx="912" cy="168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3" name="Rectangle 8">
                  <a:extLst>
                    <a:ext uri="{FF2B5EF4-FFF2-40B4-BE49-F238E27FC236}">
                      <a16:creationId xmlns:a16="http://schemas.microsoft.com/office/drawing/2014/main" id="{D1663632-7458-44E4-81D0-945E35C7098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55" y="1892"/>
                  <a:ext cx="912" cy="216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4" name="Rectangle 9">
                  <a:extLst>
                    <a:ext uri="{FF2B5EF4-FFF2-40B4-BE49-F238E27FC236}">
                      <a16:creationId xmlns:a16="http://schemas.microsoft.com/office/drawing/2014/main" id="{B898EBC7-48F3-4F37-BC2C-FFBF300F58A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672"/>
                  <a:ext cx="912" cy="249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5" name="Rectangle 11">
                  <a:extLst>
                    <a:ext uri="{FF2B5EF4-FFF2-40B4-BE49-F238E27FC236}">
                      <a16:creationId xmlns:a16="http://schemas.microsoft.com/office/drawing/2014/main" id="{A55E749B-D07A-4AE7-BB44-444455D9C9B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1339"/>
                  <a:ext cx="912" cy="221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6" name="Rectangle 12">
                  <a:extLst>
                    <a:ext uri="{FF2B5EF4-FFF2-40B4-BE49-F238E27FC236}">
                      <a16:creationId xmlns:a16="http://schemas.microsoft.com/office/drawing/2014/main" id="{CC6C5468-CE9F-499D-BD57-EBF2341C26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76" y="921"/>
                  <a:ext cx="912" cy="235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1400">
                    <a:solidFill>
                      <a:srgbClr val="FF99CC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7" name="Rectangle 10">
                  <a:extLst>
                    <a:ext uri="{FF2B5EF4-FFF2-40B4-BE49-F238E27FC236}">
                      <a16:creationId xmlns:a16="http://schemas.microsoft.com/office/drawing/2014/main" id="{E90DE450-DA38-4F7C-9CB9-72B27BB85BD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87" y="1113"/>
                  <a:ext cx="912" cy="22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140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FB81FAD4-3308-49C3-8B02-F27C210EBC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9172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13307C77-39C4-4307-BBED-F0983D3878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809172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B232E88D-C8D6-4607-AAC8-6B8A2FE171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2127703" y="2241497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D41E8034-D137-4A22-9075-B6E8F3C641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 flipV="1">
                <a:off x="2127703" y="3698082"/>
                <a:ext cx="1025525" cy="1456585"/>
              </a:xfrm>
              <a:custGeom>
                <a:avLst/>
                <a:gdLst>
                  <a:gd name="T0" fmla="*/ 220187556 w 799"/>
                  <a:gd name="T1" fmla="*/ 0 h 1440"/>
                  <a:gd name="T2" fmla="*/ 220187556 w 799"/>
                  <a:gd name="T3" fmla="*/ 784532687 h 1440"/>
                  <a:gd name="T4" fmla="*/ 1491922393 w 799"/>
                  <a:gd name="T5" fmla="*/ 1275504767 h 1440"/>
                  <a:gd name="T6" fmla="*/ 1603045747 w 799"/>
                  <a:gd name="T7" fmla="*/ 1471893498 h 1440"/>
                  <a:gd name="T8" fmla="*/ 0 w 799"/>
                  <a:gd name="T9" fmla="*/ 1472915988 h 1440"/>
                  <a:gd name="T10" fmla="*/ 0 w 799"/>
                  <a:gd name="T11" fmla="*/ 0 h 1440"/>
                  <a:gd name="T12" fmla="*/ 220187556 w 799"/>
                  <a:gd name="T13" fmla="*/ 0 h 1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99"/>
                  <a:gd name="T22" fmla="*/ 0 h 1440"/>
                  <a:gd name="T23" fmla="*/ 799 w 799"/>
                  <a:gd name="T24" fmla="*/ 1440 h 14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99" h="1440">
                    <a:moveTo>
                      <a:pt x="107" y="0"/>
                    </a:moveTo>
                    <a:cubicBezTo>
                      <a:pt x="76" y="65"/>
                      <a:pt x="3" y="560"/>
                      <a:pt x="107" y="767"/>
                    </a:cubicBezTo>
                    <a:cubicBezTo>
                      <a:pt x="217" y="973"/>
                      <a:pt x="651" y="1145"/>
                      <a:pt x="725" y="1247"/>
                    </a:cubicBezTo>
                    <a:cubicBezTo>
                      <a:pt x="799" y="1349"/>
                      <a:pt x="779" y="1399"/>
                      <a:pt x="779" y="1439"/>
                    </a:cubicBezTo>
                    <a:lnTo>
                      <a:pt x="0" y="1440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4" name="Rectangle 17">
                <a:extLst>
                  <a:ext uri="{FF2B5EF4-FFF2-40B4-BE49-F238E27FC236}">
                    <a16:creationId xmlns:a16="http://schemas.microsoft.com/office/drawing/2014/main" id="{5FE45F78-5653-4722-BB76-F4519CB457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00" y="2192944"/>
                <a:ext cx="185058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287FAE4B-B4B4-41A9-A329-29BB1299D9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30498" y="2192944"/>
                <a:ext cx="61686" cy="30102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6" name="AutoShape 19" descr="Oak">
                <a:extLst>
                  <a:ext uri="{FF2B5EF4-FFF2-40B4-BE49-F238E27FC236}">
                    <a16:creationId xmlns:a16="http://schemas.microsoft.com/office/drawing/2014/main" id="{F3964A32-C0CE-4489-8AF9-A7E4EC0DD9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00" y="2057400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7" name="AutoShape 20" descr="Oak">
                <a:extLst>
                  <a:ext uri="{FF2B5EF4-FFF2-40B4-BE49-F238E27FC236}">
                    <a16:creationId xmlns:a16="http://schemas.microsoft.com/office/drawing/2014/main" id="{CE544828-4BD9-4B5D-84EB-EE6FD5507A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85800" y="5144552"/>
                <a:ext cx="2590800" cy="194211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1D2C04C3-A6CC-4AA8-9B1B-765F239278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2626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Rectangle 22">
                <a:extLst>
                  <a:ext uri="{FF2B5EF4-FFF2-40B4-BE49-F238E27FC236}">
                    <a16:creationId xmlns:a16="http://schemas.microsoft.com/office/drawing/2014/main" id="{BC432B31-30D8-4F60-8918-EE10B86A89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66258" y="3649530"/>
                <a:ext cx="1048658" cy="9710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4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0" name="TextBox 27">
                <a:extLst>
                  <a:ext uri="{FF2B5EF4-FFF2-40B4-BE49-F238E27FC236}">
                    <a16:creationId xmlns:a16="http://schemas.microsoft.com/office/drawing/2014/main" id="{F89BCE8F-9768-43A4-BE8E-7F07BB12B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3824" y="3714988"/>
                <a:ext cx="3206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F33D91-1728-496F-8614-5FF5FA582C99}"/>
                </a:ext>
              </a:extLst>
            </p:cNvPr>
            <p:cNvSpPr/>
            <p:nvPr/>
          </p:nvSpPr>
          <p:spPr>
            <a:xfrm>
              <a:off x="833996" y="2341229"/>
              <a:ext cx="229441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Email,  Web,  Video, Voice, ...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4E7160E-2E80-4EF0-AD94-A0BDFB6269B6}"/>
                </a:ext>
              </a:extLst>
            </p:cNvPr>
            <p:cNvSpPr/>
            <p:nvPr/>
          </p:nvSpPr>
          <p:spPr>
            <a:xfrm>
              <a:off x="1165031" y="2794356"/>
              <a:ext cx="166552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SMTP,  HTTP,  RTP, ...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2D4A923-A022-4A19-A097-1A77BDFF58C1}"/>
                </a:ext>
              </a:extLst>
            </p:cNvPr>
            <p:cNvSpPr/>
            <p:nvPr/>
          </p:nvSpPr>
          <p:spPr>
            <a:xfrm>
              <a:off x="1538050" y="3195050"/>
              <a:ext cx="840038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alibri" pitchFamily="34" charset="0"/>
                </a:rPr>
                <a:t>TCP, UDP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480B6B6-025B-40D8-AA28-F8B0390618F4}"/>
                </a:ext>
              </a:extLst>
            </p:cNvPr>
            <p:cNvSpPr/>
            <p:nvPr/>
          </p:nvSpPr>
          <p:spPr>
            <a:xfrm>
              <a:off x="1238560" y="4085288"/>
              <a:ext cx="1587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 Ethernet, PPP, …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61309A9-F2DD-4C82-8A93-F8C3C44BFD37}"/>
                </a:ext>
              </a:extLst>
            </p:cNvPr>
            <p:cNvSpPr/>
            <p:nvPr/>
          </p:nvSpPr>
          <p:spPr>
            <a:xfrm>
              <a:off x="981348" y="4359758"/>
              <a:ext cx="209371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CSMA,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itchFamily="34" charset="0"/>
                </a:rPr>
                <a:t>Async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altLang="zh-CN" sz="1600" dirty="0" err="1">
                  <a:solidFill>
                    <a:srgbClr val="000000"/>
                  </a:solidFill>
                  <a:latin typeface="Calibri" pitchFamily="34" charset="0"/>
                </a:rPr>
                <a:t>Sonet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, ...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1C8F6E-D45B-4A61-A82D-54F2135E54E7}"/>
                </a:ext>
              </a:extLst>
            </p:cNvPr>
            <p:cNvSpPr/>
            <p:nvPr/>
          </p:nvSpPr>
          <p:spPr>
            <a:xfrm>
              <a:off x="996553" y="4751547"/>
              <a:ext cx="200247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</a:rPr>
                <a:t>Copper, Fiber, Radio...</a:t>
              </a:r>
            </a:p>
          </p:txBody>
        </p:sp>
      </p:grpSp>
      <p:graphicFrame>
        <p:nvGraphicFramePr>
          <p:cNvPr id="69" name="表格 69">
            <a:extLst>
              <a:ext uri="{FF2B5EF4-FFF2-40B4-BE49-F238E27FC236}">
                <a16:creationId xmlns:a16="http://schemas.microsoft.com/office/drawing/2014/main" id="{338565B4-C713-4B1D-837E-CA4C0265B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72186"/>
              </p:ext>
            </p:extLst>
          </p:nvPr>
        </p:nvGraphicFramePr>
        <p:xfrm>
          <a:off x="7862827" y="2712980"/>
          <a:ext cx="900117" cy="295160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00117">
                  <a:extLst>
                    <a:ext uri="{9D8B030D-6E8A-4147-A177-3AD203B41FA5}">
                      <a16:colId xmlns:a16="http://schemas.microsoft.com/office/drawing/2014/main" val="1392576477"/>
                    </a:ext>
                  </a:extLst>
                </a:gridCol>
              </a:tblGrid>
              <a:tr h="1049979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应用层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01617"/>
                  </a:ext>
                </a:extLst>
              </a:tr>
              <a:tr h="425825">
                <a:tc>
                  <a:txBody>
                    <a:bodyPr/>
                    <a:lstStyle/>
                    <a:p>
                      <a:r>
                        <a:rPr lang="zh-CN" altLang="en-US" dirty="0"/>
                        <a:t>传输层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439"/>
                  </a:ext>
                </a:extLst>
              </a:tr>
              <a:tr h="425825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9806"/>
                  </a:ext>
                </a:extLst>
              </a:tr>
              <a:tr h="1049979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子网层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78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实验一：流完成时间实验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实验内容：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脚本复现上页幻灯片中的图</a:t>
            </a:r>
            <a:endParaRPr lang="en-US" altLang="zh-CN" dirty="0"/>
          </a:p>
          <a:p>
            <a:pPr lvl="2"/>
            <a:r>
              <a:rPr lang="zh-CN" altLang="en-US" dirty="0"/>
              <a:t>每个数据点做</a:t>
            </a:r>
            <a:r>
              <a:rPr lang="en-US" altLang="zh-CN" dirty="0"/>
              <a:t>5</a:t>
            </a:r>
            <a:r>
              <a:rPr lang="zh-CN" altLang="en-US" dirty="0"/>
              <a:t>次实验，取均值</a:t>
            </a:r>
            <a:endParaRPr lang="en-US" altLang="zh-CN" dirty="0"/>
          </a:p>
          <a:p>
            <a:pPr lvl="1"/>
            <a:r>
              <a:rPr lang="zh-CN" altLang="en-US" dirty="0"/>
              <a:t>调研解释图中的现象</a:t>
            </a:r>
            <a:endParaRPr lang="en-US" altLang="zh-CN" dirty="0"/>
          </a:p>
          <a:p>
            <a:pPr lvl="2"/>
            <a:r>
              <a:rPr lang="zh-CN" altLang="en-US" dirty="0"/>
              <a:t>提示：</a:t>
            </a:r>
            <a:r>
              <a:rPr lang="en-US" altLang="zh-CN" dirty="0"/>
              <a:t>TCP</a:t>
            </a:r>
            <a:r>
              <a:rPr lang="zh-CN" altLang="en-US" dirty="0"/>
              <a:t>传输、慢启动机制</a:t>
            </a:r>
            <a:endParaRPr lang="en-US" altLang="zh-CN" dirty="0"/>
          </a:p>
          <a:p>
            <a:pPr lvl="1"/>
            <a:r>
              <a:rPr lang="zh-CN" altLang="en-US" dirty="0"/>
              <a:t>实验结果：成功复现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8835E-23F4-4768-B3BC-D6051CA5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9" y="2397602"/>
            <a:ext cx="5432476" cy="32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1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85A4-2DD6-448F-BEB8-9C0334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实验一：流完成时间实验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2BE0-BBE3-4C68-AB12-0ABAB2C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涉及理论：</a:t>
            </a:r>
            <a:endParaRPr lang="en-US" altLang="zh-CN" dirty="0"/>
          </a:p>
          <a:p>
            <a:r>
              <a:rPr lang="en-US" altLang="zh-CN" dirty="0"/>
              <a:t>TCP </a:t>
            </a:r>
            <a:r>
              <a:rPr lang="zh-CN" altLang="en-US" dirty="0"/>
              <a:t>传输通过将数据拆分成称为数据包的小块 来工作，然后在发送端和接收端之间交换这些数据包。首先，在两台计算机之间建立 </a:t>
            </a:r>
            <a:r>
              <a:rPr lang="en-US" altLang="zh-CN" dirty="0"/>
              <a:t>TCP </a:t>
            </a:r>
            <a:r>
              <a:rPr lang="zh-CN" altLang="en-US" dirty="0"/>
              <a:t>连 接需要进行三次握手过程，以确保双方都准备好进行通信。同时，</a:t>
            </a:r>
            <a:r>
              <a:rPr lang="en-US" altLang="zh-CN" dirty="0"/>
              <a:t>TCP </a:t>
            </a:r>
            <a:r>
              <a:rPr lang="zh-CN" altLang="en-US" dirty="0"/>
              <a:t>具有拥塞控制机制， 用于监测网络拥塞并相应地调整传输速率，以确保网络的稳定性和效率。 </a:t>
            </a:r>
            <a:endParaRPr lang="en-US" altLang="zh-CN" dirty="0"/>
          </a:p>
          <a:p>
            <a:r>
              <a:rPr lang="zh-CN" altLang="en-US" dirty="0"/>
              <a:t>而慢启动机制是拥塞控制的一部分，它是在开始传输数据时以较低的速率开始，然后逐 渐增加传输速率，直到达到网络的最大容量。在连接刚建立时，慢启动会将初始拥塞窗口设 置为一个较小的值，通常为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10 </a:t>
            </a:r>
            <a:r>
              <a:rPr lang="zh-CN" altLang="en-US" dirty="0"/>
              <a:t>个数据包大小。每当发送方接收到确认的数据包而不出 现超时，拥塞窗口大小指数增长，从而导致发送速率的增加。如果出现超时或拥塞，发送方 会将拥塞窗口减小，并重新开始慢启动。然后，它会以线性增长的方式逐渐增加拥塞窗口的大小。 </a:t>
            </a:r>
            <a:endParaRPr lang="en-US" altLang="zh-CN" dirty="0"/>
          </a:p>
          <a:p>
            <a:r>
              <a:rPr lang="zh-CN" altLang="en-US" dirty="0"/>
              <a:t>感想：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传输和慢启动机制在后续实验中都有涉及到，打下了一个良好的基础。同时了解到了影响网络传输速度的因素。</a:t>
            </a:r>
          </a:p>
        </p:txBody>
      </p:sp>
    </p:spTree>
    <p:extLst>
      <p:ext uri="{BB962C8B-B14F-4D97-AF65-F5344CB8AC3E}">
        <p14:creationId xmlns:p14="http://schemas.microsoft.com/office/powerpoint/2010/main" val="29180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C597D-AD70-4CDB-BD09-D20250AC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E4D37-A3F6-4BB5-B333-97920169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6155"/>
            <a:ext cx="8829508" cy="3678303"/>
          </a:xfrm>
        </p:spPr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 同时支持 </a:t>
            </a:r>
            <a:r>
              <a:rPr lang="en-US" altLang="zh-CN" dirty="0"/>
              <a:t>HTTP</a:t>
            </a:r>
            <a:r>
              <a:rPr lang="zh-CN" altLang="en-US" dirty="0"/>
              <a:t>（</a:t>
            </a:r>
            <a:r>
              <a:rPr lang="en-US" altLang="zh-CN" dirty="0"/>
              <a:t>80 </a:t>
            </a:r>
            <a:r>
              <a:rPr lang="zh-CN" altLang="en-US" dirty="0"/>
              <a:t>端口）和 </a:t>
            </a:r>
            <a:r>
              <a:rPr lang="en-US" altLang="zh-CN" dirty="0"/>
              <a:t>HTTPS</a:t>
            </a:r>
            <a:r>
              <a:rPr lang="zh-CN" altLang="en-US" dirty="0"/>
              <a:t>（</a:t>
            </a:r>
            <a:r>
              <a:rPr lang="en-US" altLang="zh-CN" dirty="0"/>
              <a:t>443 </a:t>
            </a:r>
            <a:r>
              <a:rPr lang="zh-CN" altLang="en-US" dirty="0"/>
              <a:t>端口），使用两个线程分别 监听各自端口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、只需支持 </a:t>
            </a:r>
            <a:r>
              <a:rPr lang="en-US" altLang="zh-CN" dirty="0"/>
              <a:t>GET </a:t>
            </a:r>
            <a:r>
              <a:rPr lang="zh-CN" altLang="en-US" dirty="0"/>
              <a:t>方法，解析请求报文，返回相应应答及内容。</a:t>
            </a:r>
            <a:endParaRPr lang="en-US" altLang="zh-CN" dirty="0"/>
          </a:p>
          <a:p>
            <a:r>
              <a:rPr lang="zh-CN" altLang="en-US" dirty="0"/>
              <a:t>实验过程：</a:t>
            </a:r>
            <a:endParaRPr lang="en-US" altLang="zh-CN" dirty="0"/>
          </a:p>
          <a:p>
            <a:r>
              <a:rPr lang="zh-CN" altLang="en-US" dirty="0"/>
              <a:t>创建两个线程，其中创建 </a:t>
            </a:r>
            <a:r>
              <a:rPr lang="en-US" altLang="zh-CN" dirty="0"/>
              <a:t>thread_1 </a:t>
            </a:r>
            <a:r>
              <a:rPr lang="zh-CN" altLang="en-US" dirty="0"/>
              <a:t>进程用于监听 </a:t>
            </a:r>
            <a:r>
              <a:rPr lang="en-US" altLang="zh-CN" dirty="0"/>
              <a:t>HTTP </a:t>
            </a:r>
            <a:r>
              <a:rPr lang="zh-CN" altLang="en-US" dirty="0"/>
              <a:t>端口，主 线程监听 </a:t>
            </a:r>
            <a:r>
              <a:rPr lang="en-US" altLang="zh-CN" dirty="0"/>
              <a:t>HTTPS </a:t>
            </a:r>
            <a:r>
              <a:rPr lang="zh-CN" altLang="en-US" dirty="0"/>
              <a:t>端口。接收到消息时进行分析，根据两种端口和不同的状态码返回应当。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401DC-3A22-4AB9-ACD2-863F7985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5123189"/>
            <a:ext cx="4681236" cy="17348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B5428F-28EC-418A-9BE8-230B6967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199" y="87454"/>
            <a:ext cx="2554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92C01-549F-4AA9-9E20-9E71252F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 socket</a:t>
            </a:r>
            <a:r>
              <a:rPr lang="zh-CN" altLang="en-US" dirty="0"/>
              <a:t>应用编程实验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46A3C-956D-4A76-B945-BFFA7718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涉及理论：加深了对于报文的理解。</a:t>
            </a: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首先为了理清请求的样式，打印了请求，对照着请求进行函数的书写。在函数中，如何移动使其准确 指向未被处理的第一个字符是一个比较大的问题。 在 </a:t>
            </a:r>
            <a:r>
              <a:rPr lang="en-US" altLang="zh-CN" dirty="0"/>
              <a:t>h1 </a:t>
            </a:r>
            <a:r>
              <a:rPr lang="zh-CN" altLang="en-US" dirty="0"/>
              <a:t>窗口中查看所有请求信息，状态码的应带中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出现问题且状 态码出现错位，考虑请求的请求行出现问题，进行检查后，发现 </a:t>
            </a:r>
            <a:r>
              <a:rPr lang="en-US" altLang="zh-CN" dirty="0" err="1"/>
              <a:t>raw_request</a:t>
            </a:r>
            <a:r>
              <a:rPr lang="en-US" altLang="zh-CN" dirty="0"/>
              <a:t> </a:t>
            </a:r>
            <a:r>
              <a:rPr lang="zh-CN" altLang="en-US" dirty="0"/>
              <a:t>处理版本移位出现错误，由于版本后接“</a:t>
            </a:r>
            <a:r>
              <a:rPr lang="en-US" altLang="zh-CN" dirty="0"/>
              <a:t>\r\n”</a:t>
            </a:r>
            <a:r>
              <a:rPr lang="zh-CN" altLang="en-US" dirty="0"/>
              <a:t>，因此不能像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部分一样长度 </a:t>
            </a:r>
            <a:r>
              <a:rPr lang="en-US" altLang="zh-CN" dirty="0"/>
              <a:t>+1</a:t>
            </a:r>
            <a:r>
              <a:rPr lang="zh-CN" altLang="en-US" dirty="0"/>
              <a:t>（</a:t>
            </a:r>
            <a:r>
              <a:rPr lang="en-US" altLang="zh-CN" dirty="0" err="1"/>
              <a:t>raw_request</a:t>
            </a:r>
            <a:r>
              <a:rPr lang="en-US" altLang="zh-CN" dirty="0"/>
              <a:t> += </a:t>
            </a:r>
            <a:r>
              <a:rPr lang="en-US" altLang="zh-CN" dirty="0" err="1"/>
              <a:t>url_len</a:t>
            </a:r>
            <a:r>
              <a:rPr lang="en-US" altLang="zh-CN" dirty="0"/>
              <a:t> + 1</a:t>
            </a:r>
            <a:r>
              <a:rPr lang="zh-CN" altLang="en-US" dirty="0"/>
              <a:t>），而是应该 </a:t>
            </a:r>
            <a:r>
              <a:rPr lang="en-US" altLang="zh-CN" dirty="0" err="1"/>
              <a:t>raw_request</a:t>
            </a:r>
            <a:r>
              <a:rPr lang="en-US" altLang="zh-CN" dirty="0"/>
              <a:t> += </a:t>
            </a:r>
            <a:r>
              <a:rPr lang="en-US" altLang="zh-CN" dirty="0" err="1"/>
              <a:t>version_len</a:t>
            </a:r>
            <a:r>
              <a:rPr lang="en-US" altLang="zh-CN" dirty="0"/>
              <a:t> + 2</a:t>
            </a:r>
            <a:r>
              <a:rPr lang="zh-CN" altLang="en-US" dirty="0"/>
              <a:t>， 改正后输出正常。 </a:t>
            </a:r>
            <a:endParaRPr lang="en-US" altLang="zh-CN" dirty="0"/>
          </a:p>
          <a:p>
            <a:r>
              <a:rPr lang="zh-CN" altLang="en-US" dirty="0"/>
              <a:t>感想：</a:t>
            </a:r>
            <a:endParaRPr lang="en-US" altLang="zh-CN" dirty="0"/>
          </a:p>
          <a:p>
            <a:r>
              <a:rPr lang="zh-CN" altLang="en-US" dirty="0"/>
              <a:t>由于实验环境中无法使用任何调试手段进行调试，因此只能在代码中加入</a:t>
            </a:r>
            <a:r>
              <a:rPr lang="en-US" altLang="zh-CN" dirty="0" err="1"/>
              <a:t>printf</a:t>
            </a:r>
            <a:r>
              <a:rPr lang="zh-CN" altLang="en-US" dirty="0"/>
              <a:t>进行报错，查看是哪里出现了问题。在本次实验中对于后续代码的</a:t>
            </a:r>
            <a:r>
              <a:rPr lang="en-US" altLang="zh-CN" dirty="0"/>
              <a:t>debug</a:t>
            </a:r>
            <a:r>
              <a:rPr lang="zh-CN" altLang="en-US" dirty="0"/>
              <a:t>开发出来一些方法。</a:t>
            </a:r>
          </a:p>
        </p:txBody>
      </p:sp>
    </p:spTree>
    <p:extLst>
      <p:ext uri="{BB962C8B-B14F-4D97-AF65-F5344CB8AC3E}">
        <p14:creationId xmlns:p14="http://schemas.microsoft.com/office/powerpoint/2010/main" val="328412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905F-0847-4DE3-A8A8-1B256E82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实验三：交换机网络实验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5C282-4673-4DAB-8717-DB0D2787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hub 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）实现节点广播的 </a:t>
            </a:r>
            <a:r>
              <a:rPr lang="en-US" altLang="zh-CN" dirty="0" err="1"/>
              <a:t>broadcast_packet</a:t>
            </a:r>
            <a:r>
              <a:rPr lang="en-US" altLang="zh-CN" dirty="0"/>
              <a:t> </a:t>
            </a:r>
            <a:r>
              <a:rPr lang="zh-CN" altLang="en-US" dirty="0"/>
              <a:t>函数 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）验证广播网络能够正常运行：从一个端节点 </a:t>
            </a:r>
            <a:r>
              <a:rPr lang="en-US" altLang="zh-CN" dirty="0"/>
              <a:t>ping </a:t>
            </a:r>
            <a:r>
              <a:rPr lang="zh-CN" altLang="en-US" dirty="0"/>
              <a:t>另一个端节点 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）验证广播网络的效率：在 </a:t>
            </a:r>
            <a:r>
              <a:rPr lang="en-US" altLang="zh-CN" dirty="0"/>
              <a:t>three_nodes_bw.py </a:t>
            </a:r>
            <a:r>
              <a:rPr lang="zh-CN" altLang="en-US" dirty="0"/>
              <a:t>进行 </a:t>
            </a:r>
            <a:r>
              <a:rPr lang="en-US" altLang="zh-CN" dirty="0" err="1"/>
              <a:t>iperf</a:t>
            </a:r>
            <a:r>
              <a:rPr lang="en-US" altLang="zh-CN" dirty="0"/>
              <a:t> </a:t>
            </a:r>
            <a:r>
              <a:rPr lang="zh-CN" altLang="en-US" dirty="0"/>
              <a:t>测量 两种场景： </a:t>
            </a:r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 </a:t>
            </a:r>
            <a:r>
              <a:rPr lang="zh-CN" altLang="en-US" dirty="0"/>
              <a:t>（</a:t>
            </a:r>
            <a:r>
              <a:rPr lang="en-US" altLang="zh-CN" dirty="0"/>
              <a:t>h1 </a:t>
            </a:r>
            <a:r>
              <a:rPr lang="zh-CN" altLang="en-US" dirty="0"/>
              <a:t>同时向 </a:t>
            </a:r>
            <a:r>
              <a:rPr lang="en-US" altLang="zh-CN" dirty="0"/>
              <a:t>h2 </a:t>
            </a:r>
            <a:r>
              <a:rPr lang="zh-CN" altLang="en-US" dirty="0"/>
              <a:t>和 </a:t>
            </a:r>
            <a:r>
              <a:rPr lang="en-US" altLang="zh-CN" dirty="0"/>
              <a:t>h3 </a:t>
            </a:r>
            <a:r>
              <a:rPr lang="zh-CN" altLang="en-US" dirty="0"/>
              <a:t>测量） </a:t>
            </a:r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 </a:t>
            </a:r>
            <a:r>
              <a:rPr lang="zh-CN" altLang="en-US" dirty="0"/>
              <a:t>（ </a:t>
            </a:r>
            <a:r>
              <a:rPr lang="en-US" altLang="zh-CN" dirty="0"/>
              <a:t>h2 </a:t>
            </a:r>
            <a:r>
              <a:rPr lang="zh-CN" altLang="en-US" dirty="0"/>
              <a:t>和 </a:t>
            </a:r>
            <a:r>
              <a:rPr lang="en-US" altLang="zh-CN" dirty="0"/>
              <a:t>h3 </a:t>
            </a:r>
            <a:r>
              <a:rPr lang="zh-CN" altLang="en-US" dirty="0"/>
              <a:t>同时向 </a:t>
            </a:r>
            <a:r>
              <a:rPr lang="en-US" altLang="zh-CN" dirty="0"/>
              <a:t>h1 </a:t>
            </a:r>
            <a:r>
              <a:rPr lang="zh-CN" altLang="en-US" dirty="0"/>
              <a:t>测量） 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）自己动手构建环形拓扑，验证该拓扑下节点广播会产生数据包环路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switch 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）实现对数据结构 </a:t>
            </a:r>
            <a:r>
              <a:rPr lang="en-US" altLang="zh-CN" dirty="0" err="1"/>
              <a:t>max_port_map</a:t>
            </a:r>
            <a:r>
              <a:rPr lang="en-US" altLang="zh-CN" dirty="0"/>
              <a:t> </a:t>
            </a:r>
            <a:r>
              <a:rPr lang="zh-CN" altLang="en-US" dirty="0"/>
              <a:t>的所有操作，以及数据包的转发和广播操作 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 </a:t>
            </a:r>
            <a:r>
              <a:rPr lang="en-US" altLang="zh-CN" dirty="0" err="1"/>
              <a:t>iperf</a:t>
            </a:r>
            <a:r>
              <a:rPr lang="en-US" altLang="zh-CN" dirty="0"/>
              <a:t> </a:t>
            </a:r>
            <a:r>
              <a:rPr lang="zh-CN" altLang="en-US" dirty="0"/>
              <a:t>和给定的拓扑进行实验，对比交换机转发与集线器广播的性能</a:t>
            </a:r>
          </a:p>
        </p:txBody>
      </p:sp>
    </p:spTree>
    <p:extLst>
      <p:ext uri="{BB962C8B-B14F-4D97-AF65-F5344CB8AC3E}">
        <p14:creationId xmlns:p14="http://schemas.microsoft.com/office/powerpoint/2010/main" val="232755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4A3E2-5E84-4B00-B7EB-1B245147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实验三：交换机网络实验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FF389-2739-44DA-934C-4F2DDB45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实验过程：</a:t>
            </a:r>
            <a:endParaRPr lang="en-US" altLang="zh-CN" dirty="0"/>
          </a:p>
          <a:p>
            <a:r>
              <a:rPr lang="en-US" altLang="zh-CN" dirty="0"/>
              <a:t>Hub</a:t>
            </a:r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PPT</a:t>
            </a:r>
            <a:r>
              <a:rPr lang="zh-CN" altLang="en-US" dirty="0"/>
              <a:t>中已经给出了伪代码，因此直接依照伪代码写</a:t>
            </a:r>
            <a:r>
              <a:rPr lang="en-US" altLang="zh-CN" dirty="0"/>
              <a:t>broadcast</a:t>
            </a:r>
            <a:r>
              <a:rPr lang="zh-CN" altLang="en-US" dirty="0"/>
              <a:t>函数即可</a:t>
            </a:r>
            <a:endParaRPr lang="en-US" altLang="zh-CN" dirty="0"/>
          </a:p>
          <a:p>
            <a:pPr lvl="1"/>
            <a:r>
              <a:rPr lang="zh-CN" altLang="en-US" dirty="0"/>
              <a:t>更改测试脚本，构建环形拓扑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Switch</a:t>
            </a:r>
          </a:p>
          <a:p>
            <a:r>
              <a:rPr lang="en-US" altLang="zh-CN" dirty="0" err="1"/>
              <a:t>Lookup_port</a:t>
            </a:r>
            <a:r>
              <a:rPr lang="en-US" altLang="zh-CN" dirty="0"/>
              <a:t>: </a:t>
            </a:r>
            <a:r>
              <a:rPr lang="zh-CN" altLang="en-US" dirty="0"/>
              <a:t>在转发表中查找对应的 </a:t>
            </a:r>
            <a:r>
              <a:rPr lang="en-US" altLang="zh-CN" dirty="0"/>
              <a:t>mac </a:t>
            </a:r>
            <a:r>
              <a:rPr lang="zh-CN" altLang="en-US" dirty="0"/>
              <a:t>地址和 </a:t>
            </a:r>
            <a:r>
              <a:rPr lang="en-US" altLang="zh-CN" dirty="0" err="1"/>
              <a:t>iface</a:t>
            </a:r>
            <a:r>
              <a:rPr lang="en-US" altLang="zh-CN" dirty="0"/>
              <a:t> </a:t>
            </a:r>
            <a:r>
              <a:rPr lang="zh-CN" altLang="en-US" dirty="0"/>
              <a:t>映射的表项，若找到对应的表项，则返回对应的 </a:t>
            </a:r>
            <a:r>
              <a:rPr lang="en-US" altLang="zh-CN" dirty="0" err="1"/>
              <a:t>iface</a:t>
            </a:r>
            <a:r>
              <a:rPr lang="zh-CN" altLang="en-US" dirty="0"/>
              <a:t>。同时，由于存在另一个线程会进行超时表项的清理工作，因此在 查找操作时需要上锁（这个操作在插入和老化检查的函数中也需要）</a:t>
            </a:r>
            <a:endParaRPr lang="en-US" altLang="zh-CN" dirty="0"/>
          </a:p>
          <a:p>
            <a:r>
              <a:rPr lang="en-US" altLang="zh-CN" dirty="0" err="1"/>
              <a:t>Insert_mac_port</a:t>
            </a:r>
            <a:r>
              <a:rPr lang="en-US" altLang="zh-CN" dirty="0"/>
              <a:t>: </a:t>
            </a:r>
            <a:r>
              <a:rPr lang="zh-CN" altLang="en-US" dirty="0"/>
              <a:t>当转发表中没有源 </a:t>
            </a:r>
            <a:r>
              <a:rPr lang="en-US" altLang="zh-CN" dirty="0"/>
              <a:t>mac </a:t>
            </a:r>
            <a:r>
              <a:rPr lang="zh-CN" altLang="en-US" dirty="0"/>
              <a:t>地址和对应 </a:t>
            </a:r>
            <a:r>
              <a:rPr lang="en-US" altLang="zh-CN" dirty="0" err="1"/>
              <a:t>iface</a:t>
            </a:r>
            <a:r>
              <a:rPr lang="en-US" altLang="zh-CN" dirty="0"/>
              <a:t> </a:t>
            </a:r>
            <a:r>
              <a:rPr lang="zh-CN" altLang="en-US" dirty="0"/>
              <a:t>的映射表项时，将该地址与 </a:t>
            </a:r>
            <a:r>
              <a:rPr lang="en-US" altLang="zh-CN" dirty="0" err="1"/>
              <a:t>iface</a:t>
            </a:r>
            <a:r>
              <a:rPr lang="en-US" altLang="zh-CN" dirty="0"/>
              <a:t> </a:t>
            </a:r>
            <a:r>
              <a:rPr lang="zh-CN" altLang="en-US" dirty="0"/>
              <a:t>插入 到转发表中。</a:t>
            </a:r>
            <a:endParaRPr lang="en-US" altLang="zh-CN" dirty="0"/>
          </a:p>
          <a:p>
            <a:r>
              <a:rPr lang="zh-CN" altLang="en-US"/>
              <a:t> </a:t>
            </a:r>
            <a:r>
              <a:rPr lang="fr-FR" altLang="zh-CN"/>
              <a:t>sweep</a:t>
            </a:r>
            <a:r>
              <a:rPr lang="fr-FR" altLang="zh-CN" dirty="0"/>
              <a:t>_aged_mac_port_entry: </a:t>
            </a:r>
            <a:r>
              <a:rPr lang="zh-CN" altLang="en-US" dirty="0"/>
              <a:t>当转发表中的表项超过 </a:t>
            </a:r>
            <a:r>
              <a:rPr lang="en-US" altLang="zh-CN" dirty="0"/>
              <a:t>30s </a:t>
            </a:r>
            <a:r>
              <a:rPr lang="zh-CN" altLang="en-US" dirty="0"/>
              <a:t>没有被查询，则删除该表项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实现数据包处理逻辑 首先调用 </a:t>
            </a:r>
            <a:r>
              <a:rPr lang="en-US" altLang="zh-CN" dirty="0" err="1"/>
              <a:t>look_up_port</a:t>
            </a:r>
            <a:r>
              <a:rPr lang="en-US" altLang="zh-CN" dirty="0"/>
              <a:t> </a:t>
            </a:r>
            <a:r>
              <a:rPr lang="zh-CN" altLang="en-US" dirty="0"/>
              <a:t>函数检查目的 </a:t>
            </a:r>
            <a:r>
              <a:rPr lang="en-US" altLang="zh-CN" dirty="0"/>
              <a:t>mac </a:t>
            </a:r>
            <a:r>
              <a:rPr lang="zh-CN" altLang="en-US" dirty="0"/>
              <a:t>与端口的映射是否在表中，若存在，则 根据表项发包，若没有则进行广播（广播函数即与之前相同）。同时调用 </a:t>
            </a:r>
            <a:r>
              <a:rPr lang="en-US" altLang="zh-CN" dirty="0" err="1"/>
              <a:t>insert_mac_port</a:t>
            </a:r>
            <a:r>
              <a:rPr lang="en-US" altLang="zh-CN" dirty="0"/>
              <a:t> </a:t>
            </a:r>
            <a:r>
              <a:rPr lang="zh-CN" altLang="en-US" dirty="0"/>
              <a:t>函数插入表中。 </a:t>
            </a:r>
            <a:r>
              <a:rPr lang="en-US" altLang="zh-CN" dirty="0"/>
              <a:t>void </a:t>
            </a:r>
            <a:r>
              <a:rPr lang="en-US" altLang="zh-CN" dirty="0" err="1"/>
              <a:t>handle_packet</a:t>
            </a:r>
            <a:r>
              <a:rPr lang="en-US" altLang="zh-CN" dirty="0"/>
              <a:t>(</a:t>
            </a:r>
            <a:r>
              <a:rPr lang="en-US" altLang="zh-CN" dirty="0" err="1"/>
              <a:t>iface_info_t</a:t>
            </a:r>
            <a:r>
              <a:rPr lang="en-US" altLang="zh-CN" dirty="0"/>
              <a:t> *</a:t>
            </a:r>
            <a:r>
              <a:rPr lang="en-US" altLang="zh-CN" dirty="0" err="1"/>
              <a:t>iface</a:t>
            </a:r>
            <a:r>
              <a:rPr lang="en-US" altLang="zh-CN" dirty="0"/>
              <a:t>, char *packet, 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720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1851</TotalTime>
  <Words>2378</Words>
  <Application>Microsoft Office PowerPoint</Application>
  <PresentationFormat>宽屏</PresentationFormat>
  <Paragraphs>115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Gill Sans MT</vt:lpstr>
      <vt:lpstr>Wingdings 2</vt:lpstr>
      <vt:lpstr>HDOfficeLightV0</vt:lpstr>
      <vt:lpstr>红利</vt:lpstr>
      <vt:lpstr>计算机网络研研讨课第一阶段总结</vt:lpstr>
      <vt:lpstr>实验一：互联网协议实验</vt:lpstr>
      <vt:lpstr>实验一：互联网协议实验</vt:lpstr>
      <vt:lpstr>实验一：流完成时间实验</vt:lpstr>
      <vt:lpstr>实验一：流完成时间实验</vt:lpstr>
      <vt:lpstr>实验二：socket应用编程实验</vt:lpstr>
      <vt:lpstr>实验二： socket应用编程实验</vt:lpstr>
      <vt:lpstr>实验三：交换机网络实验</vt:lpstr>
      <vt:lpstr>实验三：交换机网络实验</vt:lpstr>
      <vt:lpstr>实验三：交换机网络实验</vt:lpstr>
      <vt:lpstr>实验四：生成树机制实验</vt:lpstr>
      <vt:lpstr>实验四：生成树机制实验</vt:lpstr>
      <vt:lpstr>实验四：生成树机制实验</vt:lpstr>
      <vt:lpstr>实验四：生成树机制实验</vt:lpstr>
      <vt:lpstr>实验五：数据包队列管理实验</vt:lpstr>
      <vt:lpstr>实验五：数据包队列管理实验</vt:lpstr>
      <vt:lpstr>实验五：数据包队列管理实验</vt:lpstr>
      <vt:lpstr>实验五：数据包队列管理实验</vt:lpstr>
      <vt:lpstr>总结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计算机网络研研讨课第一阶段总结</dc:title>
  <dc:creator>leona fan</dc:creator>
  <cp:lastModifiedBy>leona fan</cp:lastModifiedBy>
  <cp:revision>41</cp:revision>
  <dcterms:created xsi:type="dcterms:W3CDTF">2023-10-21T07:14:10Z</dcterms:created>
  <dcterms:modified xsi:type="dcterms:W3CDTF">2023-10-26T01:53:37Z</dcterms:modified>
</cp:coreProperties>
</file>