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6" r:id="rId10"/>
    <p:sldId id="267" r:id="rId11"/>
    <p:sldId id="270" r:id="rId12"/>
    <p:sldId id="271" r:id="rId13"/>
    <p:sldId id="273" r:id="rId14"/>
    <p:sldId id="268" r:id="rId15"/>
    <p:sldId id="274" r:id="rId16"/>
    <p:sldId id="269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B97E9F97-000A-49B2-A731-D8E9C1E8AC62}">
          <p14:sldIdLst>
            <p14:sldId id="256"/>
            <p14:sldId id="257"/>
            <p14:sldId id="258"/>
            <p14:sldId id="259"/>
            <p14:sldId id="261"/>
            <p14:sldId id="262"/>
            <p14:sldId id="263"/>
            <p14:sldId id="264"/>
            <p14:sldId id="266"/>
            <p14:sldId id="267"/>
            <p14:sldId id="270"/>
            <p14:sldId id="271"/>
            <p14:sldId id="273"/>
            <p14:sldId id="268"/>
            <p14:sldId id="274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onam Rezende" initials="LR" lastIdx="1" clrIdx="0">
    <p:extLst>
      <p:ext uri="{19B8F6BF-5375-455C-9EA6-DF929625EA0E}">
        <p15:presenceInfo xmlns:p15="http://schemas.microsoft.com/office/powerpoint/2012/main" userId="ee66d00d833428b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5-04T02:39:56.638" idx="1">
    <p:pos x="10" y="10"/>
    <p:text/>
    <p:extLst>
      <p:ext uri="{C676402C-5697-4E1C-873F-D02D1690AC5C}">
        <p15:threadingInfo xmlns:p15="http://schemas.microsoft.com/office/powerpoint/2012/main" timeZoneBias="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4509AE-EE76-435B-AED7-7F4F5E5DF4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41C4D6E-740F-4085-B3AF-E87FC1469F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4405226-53BF-45A4-B5D7-0E19D11E0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47DBF-BD02-4D96-99B6-1654C9B0BE60}" type="datetimeFigureOut">
              <a:rPr lang="pt-BR" smtClean="0"/>
              <a:t>05/05/2020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03E7A5-69B0-42D0-84A6-A3A55FA80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5D04E25-A3BC-40DE-A9AE-4F60F29F3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34394-7038-4B96-800B-AEB01DFBEE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811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14A08E-AA86-44F4-8822-41C5F5CF3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4E99195-F679-4D2B-A279-AC9D5B857B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227F90D-EE46-435C-8795-A96B824F9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47DBF-BD02-4D96-99B6-1654C9B0BE60}" type="datetimeFigureOut">
              <a:rPr lang="pt-BR" smtClean="0"/>
              <a:t>05/05/2020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954C45F-E6CC-4D86-B11A-044657505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44AB4A0-296E-447A-B40D-2EB5894C6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34394-7038-4B96-800B-AEB01DFBEE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4825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CEDC150-0E6C-4612-AA7F-6751F46B26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FADD17E-18B2-4F3A-9B11-8B50C305BD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D21944F-EE73-46EB-97A6-13D568F32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47DBF-BD02-4D96-99B6-1654C9B0BE60}" type="datetimeFigureOut">
              <a:rPr lang="pt-BR" smtClean="0"/>
              <a:t>05/05/2020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B30ABCC-C381-4885-AC35-57393F8C8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D972D5A-9A92-45B9-A7FB-88E1ED24D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34394-7038-4B96-800B-AEB01DFBEE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4061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F9B174-2AB1-4AF5-8EE5-3C01DF3C7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1D20C6-019C-418E-8CAE-78A3178BA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3E21327-B366-43BE-85DB-6584828E5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47DBF-BD02-4D96-99B6-1654C9B0BE60}" type="datetimeFigureOut">
              <a:rPr lang="pt-BR" smtClean="0"/>
              <a:t>05/05/2020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42E32B7-4CA6-4DCB-80C9-942387CE9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D9D3E8-E42D-4757-8CEF-C70D6CA60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34394-7038-4B96-800B-AEB01DFBEE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2760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BDCDB4-ED49-409E-A41F-34818038B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E620B05-0023-4056-BCE5-C2F37B093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6C5A61-CB1B-48E9-B324-6DCBCA4D6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47DBF-BD02-4D96-99B6-1654C9B0BE60}" type="datetimeFigureOut">
              <a:rPr lang="pt-BR" smtClean="0"/>
              <a:t>05/05/2020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53163F-A342-49AB-B931-9613D449A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001C53-6D7E-432A-B840-6D880B325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34394-7038-4B96-800B-AEB01DFBEE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4874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953728-72C1-44D7-B327-9E9FE0680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F8541E-3E80-4838-BB84-8F10C2F39C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3449FAB-128A-44DC-B355-502B9B4FC4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17662D1-4ACE-4742-A455-49813580F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47DBF-BD02-4D96-99B6-1654C9B0BE60}" type="datetimeFigureOut">
              <a:rPr lang="pt-BR" smtClean="0"/>
              <a:t>05/05/2020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31D8ACA-171C-4896-B2EF-02D883004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07D714A-A2C7-4A30-B358-C7F0989EE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34394-7038-4B96-800B-AEB01DFBEE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4946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B7672A-68EA-460A-89F6-84D5746D4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2A5EC4B-DF01-4964-933E-E7C5547D0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9324AD0-17D0-4654-B838-CF05970DF9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21D9C6F-D8FD-43A6-942C-E8D42EEF4D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321FED5-854F-499C-B61F-5E40A561C2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B4B37F0-BDF3-402C-B9F6-C929922FF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47DBF-BD02-4D96-99B6-1654C9B0BE60}" type="datetimeFigureOut">
              <a:rPr lang="pt-BR" smtClean="0"/>
              <a:t>05/05/2020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37D13F6-6493-421B-B199-701881565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62B60EE-27F9-443E-A8A8-48B7DFC0C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34394-7038-4B96-800B-AEB01DFBEE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7634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5DC6E9-978C-4782-98D8-A8E5BB68A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81322A2-A09F-406D-AF4E-785569F37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47DBF-BD02-4D96-99B6-1654C9B0BE60}" type="datetimeFigureOut">
              <a:rPr lang="pt-BR" smtClean="0"/>
              <a:t>05/05/2020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18A65B4-0562-43F3-AF8E-8367F2C78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82F1F56-C573-4A82-B5BA-F40538DB6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34394-7038-4B96-800B-AEB01DFBEE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4178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1A0CCBB-B911-45AE-8225-4E68E05C4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47DBF-BD02-4D96-99B6-1654C9B0BE60}" type="datetimeFigureOut">
              <a:rPr lang="pt-BR" smtClean="0"/>
              <a:t>05/05/2020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5FB7A57-EA2B-4E3A-A894-2CB08B8AA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71D1D12-354B-4B8E-8D81-BEC3FC7FB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34394-7038-4B96-800B-AEB01DFBEE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5349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871E0F-716B-4980-9BF1-CB9673F8E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D24E40-316A-4B86-B512-F32013242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23501BA-0479-44FD-B115-7770E2D227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70917FF-2E05-418C-9B51-6CC879779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47DBF-BD02-4D96-99B6-1654C9B0BE60}" type="datetimeFigureOut">
              <a:rPr lang="pt-BR" smtClean="0"/>
              <a:t>05/05/2020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39FD440-AFC8-4803-A0C1-903E7833F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EC0E7F4-D75E-4835-9C8A-3F2BB4753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34394-7038-4B96-800B-AEB01DFBEE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5591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9B0901-E87B-4ED2-A0EA-3D283DF5E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3147977-5155-47EF-AD1F-4B557A2E97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F00DD9D-D4CB-463A-A10C-0F297CA96B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FA9F05E-C6A4-443C-A07C-2340C8B6A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47DBF-BD02-4D96-99B6-1654C9B0BE60}" type="datetimeFigureOut">
              <a:rPr lang="pt-BR" smtClean="0"/>
              <a:t>05/05/2020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53E5364-AC2B-4CBB-AC40-42FD93734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949A8FB-B187-4E2F-AA06-98D526921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34394-7038-4B96-800B-AEB01DFBEE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402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7A557A8-2A4A-4308-904C-01F03F0C9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439A914-4EBD-467F-874D-F340B617B8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6C5EB5B-5114-4E51-B56B-068A0374C0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47DBF-BD02-4D96-99B6-1654C9B0BE60}" type="datetimeFigureOut">
              <a:rPr lang="pt-BR" smtClean="0"/>
              <a:t>05/05/2020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67F4662-1EB5-4E52-9C59-D42E710F75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18049C5-FA53-4ECB-86A8-E4B20B0209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34394-7038-4B96-800B-AEB01DFBEE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8835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37B27C-596C-4C89-A3F8-40B99AE6D7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91544"/>
            <a:ext cx="9144000" cy="2387600"/>
          </a:xfrm>
        </p:spPr>
        <p:txBody>
          <a:bodyPr>
            <a:normAutofit fontScale="90000"/>
          </a:bodyPr>
          <a:lstStyle/>
          <a:p>
            <a:br>
              <a:rPr lang="pt-BR" sz="4900" b="1" dirty="0"/>
            </a:br>
            <a:r>
              <a:rPr lang="pt-BR" sz="4900" b="1" dirty="0"/>
              <a:t>Reconhecimento</a:t>
            </a:r>
            <a:r>
              <a:rPr lang="pt-BR" sz="4800" b="1" dirty="0"/>
              <a:t> de Padrões</a:t>
            </a:r>
            <a:br>
              <a:rPr lang="pt-BR" sz="4800" b="1" dirty="0"/>
            </a:br>
            <a:br>
              <a:rPr lang="pt-BR" sz="3100" dirty="0"/>
            </a:br>
            <a:r>
              <a:rPr lang="pt-BR" sz="3100" dirty="0"/>
              <a:t>Artigo: </a:t>
            </a:r>
            <a:r>
              <a:rPr lang="en-US" sz="3100" dirty="0"/>
              <a:t>Large Margin Gaussian Mixture Classifier With a Gabriel Graph Geometric</a:t>
            </a:r>
            <a:br>
              <a:rPr lang="en-US" sz="3100" dirty="0"/>
            </a:br>
            <a:r>
              <a:rPr lang="en-US" sz="3100" dirty="0"/>
              <a:t>Representation of Data Set Structure</a:t>
            </a:r>
            <a:br>
              <a:rPr lang="en-US" sz="3100" dirty="0"/>
            </a:br>
            <a:r>
              <a:rPr lang="pt-BR" sz="1800" dirty="0"/>
              <a:t>Luiz C. B. Torres , Cristiano L. Castro, Frederico Coelho , </a:t>
            </a:r>
            <a:r>
              <a:rPr lang="pt-BR" sz="1800" dirty="0" err="1"/>
              <a:t>and</a:t>
            </a:r>
            <a:r>
              <a:rPr lang="pt-BR" sz="1800" dirty="0"/>
              <a:t> Antônio P. Braga, </a:t>
            </a:r>
            <a:r>
              <a:rPr lang="pt-BR" sz="1800" dirty="0" err="1"/>
              <a:t>Member</a:t>
            </a:r>
            <a:r>
              <a:rPr lang="pt-BR" sz="1800" dirty="0"/>
              <a:t>, IEEE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8216509-3895-4C49-A6D5-5CDEEC1E17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/>
          <a:p>
            <a:r>
              <a:rPr lang="pt-BR" dirty="0"/>
              <a:t>Aluno: Leonam Rezende Soares de Miranda</a:t>
            </a:r>
          </a:p>
          <a:p>
            <a:r>
              <a:rPr lang="pt-BR" dirty="0"/>
              <a:t>Professor: Antônio de Pádua Braga</a:t>
            </a:r>
          </a:p>
        </p:txBody>
      </p:sp>
    </p:spTree>
    <p:extLst>
      <p:ext uri="{BB962C8B-B14F-4D97-AF65-F5344CB8AC3E}">
        <p14:creationId xmlns:p14="http://schemas.microsoft.com/office/powerpoint/2010/main" val="33588116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9B1ED8-A4A9-4074-991C-3CAAC8612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A82D526-2159-432A-B536-E320CD327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5289" y="1770586"/>
            <a:ext cx="4755904" cy="4337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690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E4AC3F-4056-4B28-A5D7-BF872EFBB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Duas Espirais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1093505A-D9F7-4752-8903-088929CEA8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6976" y="2027585"/>
            <a:ext cx="4886325" cy="321945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A95290BF-82A9-4BFE-8183-BB1CFF2829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3301" y="1908522"/>
            <a:ext cx="5292664" cy="34575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1C04153E-C17C-46F2-99C8-D5FC8966702B}"/>
                  </a:ext>
                </a:extLst>
              </p:cNvPr>
              <p:cNvSpPr txBox="1"/>
              <p:nvPr/>
            </p:nvSpPr>
            <p:spPr>
              <a:xfrm>
                <a:off x="2130641" y="5912528"/>
                <a:ext cx="29385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=200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1C04153E-C17C-46F2-99C8-D5FC896670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0641" y="5912528"/>
                <a:ext cx="293850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7755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E4AC3F-4056-4B28-A5D7-BF872EFBB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Duas Espirais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5B27A45-199B-4D9E-8907-8C1A73EF7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482" y="2210355"/>
            <a:ext cx="5410200" cy="34671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9297370-AA98-4290-AE38-25D1712226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9661" y="2210355"/>
            <a:ext cx="5410200" cy="3352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765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E4AC3F-4056-4B28-A5D7-BF872EFBB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Duas Espirais – Removendo Sobreposição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2475B5C-88C3-4AEC-AA33-93D97E6B6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427" y="2093004"/>
            <a:ext cx="5391150" cy="352425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9B0DFC63-4E86-4C67-AFBC-86F446B0D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5840" y="2167446"/>
            <a:ext cx="5026657" cy="331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750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9B1ED8-A4A9-4074-991C-3CAAC8612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1898942-AAAB-46CF-8F1D-104B2E463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398" y="1759303"/>
            <a:ext cx="11049204" cy="378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283353A9-190A-4C8D-908F-C2C1C5DBDB8A}"/>
              </a:ext>
            </a:extLst>
          </p:cNvPr>
          <p:cNvSpPr txBox="1"/>
          <p:nvPr/>
        </p:nvSpPr>
        <p:spPr>
          <a:xfrm>
            <a:off x="1869222" y="5617158"/>
            <a:ext cx="29917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Fontes: M. </a:t>
            </a:r>
            <a:r>
              <a:rPr lang="pt-BR" dirty="0" err="1"/>
              <a:t>Lichman</a:t>
            </a:r>
            <a:r>
              <a:rPr lang="pt-BR" dirty="0"/>
              <a:t>(2013),</a:t>
            </a:r>
          </a:p>
          <a:p>
            <a:r>
              <a:rPr lang="pt-BR" dirty="0"/>
              <a:t> J. Alcalá-</a:t>
            </a:r>
            <a:r>
              <a:rPr lang="pt-BR" dirty="0" err="1"/>
              <a:t>Fdez</a:t>
            </a:r>
            <a:r>
              <a:rPr lang="pt-BR" dirty="0"/>
              <a:t>, </a:t>
            </a:r>
            <a:r>
              <a:rPr lang="da-DK" dirty="0"/>
              <a:t>et al.,</a:t>
            </a:r>
          </a:p>
          <a:p>
            <a:r>
              <a:rPr lang="nb-NO" dirty="0"/>
              <a:t>K. R. Hess </a:t>
            </a:r>
            <a:r>
              <a:rPr lang="nb-NO" i="1" dirty="0"/>
              <a:t>et al.</a:t>
            </a:r>
            <a:r>
              <a:rPr lang="nb-NO" dirty="0"/>
              <a:t>,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074641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FBF95E-B295-4AFA-B144-988B3A490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C077893-ED43-4E89-B6AD-A4B4FED5A3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O método do artigo performa melhor em conjunto de dados menores quando comparado ao SVM. A construção do grafo de Gabriel possui complexidade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𝑑𝑛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^3);</m:t>
                    </m:r>
                  </m:oMath>
                </a14:m>
                <a:endParaRPr lang="pt-BR" dirty="0"/>
              </a:p>
              <a:p>
                <a:r>
                  <a:rPr lang="pt-BR" dirty="0"/>
                  <a:t>Nem sempre é positivo aplicar a remoção de sobreposição, pois quando há vértices sem uma vizinhança povoada</a:t>
                </a:r>
                <a:r>
                  <a:rPr lang="pt-BR"/>
                  <a:t>, estes são removidos;</a:t>
                </a:r>
                <a:endParaRPr lang="pt-BR" dirty="0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C077893-ED43-4E89-B6AD-A4B4FED5A3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00175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A95328-A465-4C30-AA85-82B3FEFDB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 Bibliográficas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2B4170-805F-40DB-B5AF-870BCF2DC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/>
              <a:t>TORRES, Luiz CB et al. Large Margin Gaussian Mixture Classifier With a Gabriel Graph Geometric Representation of Data Set Structure. IEEE Transactions on Neural Networks and Learning Systems, 2020.</a:t>
            </a:r>
          </a:p>
          <a:p>
            <a:pPr algn="just"/>
            <a:r>
              <a:rPr lang="en-US" sz="2000" dirty="0"/>
              <a:t>M. </a:t>
            </a:r>
            <a:r>
              <a:rPr lang="en-US" sz="2000" dirty="0" err="1"/>
              <a:t>Lichman</a:t>
            </a:r>
            <a:r>
              <a:rPr lang="en-US" sz="2000" dirty="0"/>
              <a:t>. (2013). </a:t>
            </a:r>
            <a:r>
              <a:rPr lang="en-US" sz="2000" i="1" dirty="0"/>
              <a:t>UCI Machine Learning Repository</a:t>
            </a:r>
            <a:r>
              <a:rPr lang="en-US" sz="2000" dirty="0"/>
              <a:t>. [Online]. </a:t>
            </a:r>
            <a:r>
              <a:rPr lang="fr-FR" sz="2000" dirty="0"/>
              <a:t>Available: http://archive.ics.uci.edu/ml</a:t>
            </a:r>
          </a:p>
          <a:p>
            <a:pPr algn="just"/>
            <a:r>
              <a:rPr lang="pt-BR" sz="2000" dirty="0"/>
              <a:t>J. Alcalá-</a:t>
            </a:r>
            <a:r>
              <a:rPr lang="pt-BR" sz="2000" dirty="0" err="1"/>
              <a:t>Fdez</a:t>
            </a:r>
            <a:r>
              <a:rPr lang="pt-BR" sz="2000" dirty="0"/>
              <a:t>, A. Fernández, J. </a:t>
            </a:r>
            <a:r>
              <a:rPr lang="pt-BR" sz="2000" dirty="0" err="1"/>
              <a:t>Luengo</a:t>
            </a:r>
            <a:r>
              <a:rPr lang="pt-BR" sz="2000" dirty="0"/>
              <a:t>, J. </a:t>
            </a:r>
            <a:r>
              <a:rPr lang="pt-BR" sz="2000" dirty="0" err="1"/>
              <a:t>Derrac</a:t>
            </a:r>
            <a:r>
              <a:rPr lang="pt-BR" sz="2000" dirty="0"/>
              <a:t>, </a:t>
            </a:r>
            <a:r>
              <a:rPr lang="pt-BR" sz="2000" dirty="0" err="1"/>
              <a:t>and</a:t>
            </a:r>
            <a:r>
              <a:rPr lang="pt-BR" sz="2000" dirty="0"/>
              <a:t> S. García, </a:t>
            </a:r>
            <a:r>
              <a:rPr lang="en-US" sz="2000" dirty="0"/>
              <a:t>“KEEL data-mining software tool: Data set repository, integration of algorithms and experimental analysis framework,” </a:t>
            </a:r>
            <a:r>
              <a:rPr lang="en-US" sz="2000" i="1" dirty="0"/>
              <a:t>J. Multiple-Valued </a:t>
            </a:r>
            <a:r>
              <a:rPr lang="pt-BR" sz="2000" i="1" dirty="0" err="1"/>
              <a:t>Logic</a:t>
            </a:r>
            <a:r>
              <a:rPr lang="pt-BR" sz="2000" i="1" dirty="0"/>
              <a:t> Soft Comput.</a:t>
            </a:r>
            <a:r>
              <a:rPr lang="pt-BR" sz="2000" dirty="0"/>
              <a:t>, vol. 17, nos. 2–3, pp. 255–287, 2011.</a:t>
            </a:r>
          </a:p>
          <a:p>
            <a:pPr algn="just"/>
            <a:r>
              <a:rPr lang="en-US" sz="2000" dirty="0"/>
              <a:t>K. R. Hess </a:t>
            </a:r>
            <a:r>
              <a:rPr lang="en-US" sz="2000" i="1" dirty="0"/>
              <a:t>et al.</a:t>
            </a:r>
            <a:r>
              <a:rPr lang="en-US" sz="2000" dirty="0"/>
              <a:t>, “Pharmacogenomic predictor of sensitivity to preoperative chemotherapy with paclitaxel and fluorouracil, doxorubicin, and cyclophosphamide in breast cancer,” </a:t>
            </a:r>
            <a:r>
              <a:rPr lang="en-US" sz="2000" i="1" dirty="0"/>
              <a:t>J. Clin. Oncol.</a:t>
            </a:r>
            <a:r>
              <a:rPr lang="en-US" sz="2000" dirty="0"/>
              <a:t>, vol. 24, no. 26, </a:t>
            </a:r>
            <a:r>
              <a:rPr lang="pt-BR" sz="2000" dirty="0"/>
              <a:t>pp. 4236–4244, 2006.</a:t>
            </a:r>
          </a:p>
        </p:txBody>
      </p:sp>
    </p:spTree>
    <p:extLst>
      <p:ext uri="{BB962C8B-B14F-4D97-AF65-F5344CB8AC3E}">
        <p14:creationId xmlns:p14="http://schemas.microsoft.com/office/powerpoint/2010/main" val="3480346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1F177F-1DA0-40E6-904A-E958E31E2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pt-BR" dirty="0"/>
            </a:br>
            <a:r>
              <a:rPr lang="pt-BR" dirty="0" err="1"/>
              <a:t>Support</a:t>
            </a:r>
            <a:r>
              <a:rPr lang="pt-BR" dirty="0"/>
              <a:t> Vector </a:t>
            </a:r>
            <a:r>
              <a:rPr lang="pt-BR" dirty="0" err="1"/>
              <a:t>Machine</a:t>
            </a:r>
            <a:r>
              <a:rPr lang="pt-BR" dirty="0"/>
              <a:t> (SVM)</a:t>
            </a:r>
            <a:br>
              <a:rPr lang="pt-BR" b="1" dirty="0"/>
            </a:br>
            <a:endParaRPr lang="pt-B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4DA1A00-F4E6-4512-9175-BCD571AE869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2812" y="2683308"/>
            <a:ext cx="3088189" cy="2667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FCD9FA0E-34D8-41F2-B184-8FA56070C6B3}"/>
              </a:ext>
            </a:extLst>
          </p:cNvPr>
          <p:cNvSpPr txBox="1">
            <a:spLocks/>
          </p:cNvSpPr>
          <p:nvPr/>
        </p:nvSpPr>
        <p:spPr>
          <a:xfrm>
            <a:off x="630382" y="150762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/>
              <a:t>Algoritmo de aprendizado supervisionado, cujo objetivo é classificar determinado conjunto de pontos de dados que são mapeados para um espaço de características multidimensional usando uma função kernel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B9FA0A7-3DC4-48C7-87E9-04F9A2F7CF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4829" y="5401758"/>
            <a:ext cx="3193790" cy="1091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167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1F177F-1DA0-40E6-904A-E958E31E2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Introdução</a:t>
            </a:r>
            <a:br>
              <a:rPr lang="pt-BR" dirty="0"/>
            </a:br>
            <a:br>
              <a:rPr lang="pt-BR" b="1" dirty="0"/>
            </a:br>
            <a:endParaRPr lang="pt-BR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FCD9FA0E-34D8-41F2-B184-8FA56070C6B3}"/>
              </a:ext>
            </a:extLst>
          </p:cNvPr>
          <p:cNvSpPr txBox="1">
            <a:spLocks/>
          </p:cNvSpPr>
          <p:nvPr/>
        </p:nvSpPr>
        <p:spPr>
          <a:xfrm>
            <a:off x="671946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6CC5F55-BA92-4C1D-8602-D5251F4E7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6175" y="1253331"/>
            <a:ext cx="4638675" cy="424815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72154B57-7C70-4708-8F99-664C71CF98A4}"/>
              </a:ext>
            </a:extLst>
          </p:cNvPr>
          <p:cNvSpPr txBox="1"/>
          <p:nvPr/>
        </p:nvSpPr>
        <p:spPr>
          <a:xfrm>
            <a:off x="8278898" y="5754172"/>
            <a:ext cx="2991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Fonte: </a:t>
            </a:r>
            <a:r>
              <a:rPr lang="da-DK" dirty="0"/>
              <a:t>TORRES, L. C. B. et al</a:t>
            </a:r>
            <a:endParaRPr lang="pt-BR" dirty="0"/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85A8F18D-BF15-46EA-8A9C-C7383EFC2AC6}"/>
              </a:ext>
            </a:extLst>
          </p:cNvPr>
          <p:cNvSpPr txBox="1">
            <a:spLocks/>
          </p:cNvSpPr>
          <p:nvPr/>
        </p:nvSpPr>
        <p:spPr>
          <a:xfrm>
            <a:off x="213132" y="1253331"/>
            <a:ext cx="621797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O hiperplano de margem máxima também pode ser obtido a partir da geometria do conjunto de dados;</a:t>
            </a:r>
          </a:p>
          <a:p>
            <a:r>
              <a:rPr lang="pt-BR" dirty="0"/>
              <a:t>Algoritmo proposto não requer parâmetros do usuário e não é baseado num algoritmo de otimização.</a:t>
            </a:r>
          </a:p>
        </p:txBody>
      </p:sp>
    </p:spTree>
    <p:extLst>
      <p:ext uri="{BB962C8B-B14F-4D97-AF65-F5344CB8AC3E}">
        <p14:creationId xmlns:p14="http://schemas.microsoft.com/office/powerpoint/2010/main" val="3164664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1F177F-1DA0-40E6-904A-E958E31E2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Grafo de Gabriel</a:t>
            </a:r>
            <a:br>
              <a:rPr lang="pt-BR" b="1" dirty="0"/>
            </a:br>
            <a:endParaRPr lang="pt-BR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FCD9FA0E-34D8-41F2-B184-8FA56070C6B3}"/>
              </a:ext>
            </a:extLst>
          </p:cNvPr>
          <p:cNvSpPr txBox="1">
            <a:spLocks/>
          </p:cNvSpPr>
          <p:nvPr/>
        </p:nvSpPr>
        <p:spPr>
          <a:xfrm>
            <a:off x="630382" y="150762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D7FDC6F-D7D3-416C-979D-876740226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33" y="1894590"/>
            <a:ext cx="5969154" cy="3068819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8EE11286-8ABF-4CED-AAD7-A077ED3DCC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5172" y="641903"/>
            <a:ext cx="4546446" cy="2837663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D6E4026F-6F24-4885-B948-5FECF18A6F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5172" y="3429000"/>
            <a:ext cx="4338628" cy="2823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702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1F177F-1DA0-40E6-904A-E958E31E2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Support</a:t>
            </a:r>
            <a:r>
              <a:rPr lang="pt-BR" dirty="0"/>
              <a:t> </a:t>
            </a:r>
            <a:r>
              <a:rPr lang="pt-BR" dirty="0" err="1"/>
              <a:t>Edges</a:t>
            </a:r>
            <a:r>
              <a:rPr lang="pt-BR" dirty="0"/>
              <a:t> (</a:t>
            </a:r>
            <a:r>
              <a:rPr lang="pt-BR" dirty="0" err="1"/>
              <a:t>SEs</a:t>
            </a:r>
            <a:r>
              <a:rPr lang="pt-BR" dirty="0"/>
              <a:t>)</a:t>
            </a:r>
            <a:br>
              <a:rPr lang="pt-BR" b="1" dirty="0"/>
            </a:br>
            <a:endParaRPr lang="pt-BR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FCD9FA0E-34D8-41F2-B184-8FA56070C6B3}"/>
              </a:ext>
            </a:extLst>
          </p:cNvPr>
          <p:cNvSpPr txBox="1">
            <a:spLocks/>
          </p:cNvSpPr>
          <p:nvPr/>
        </p:nvSpPr>
        <p:spPr>
          <a:xfrm>
            <a:off x="630382" y="150762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/>
              <a:t>São as arestas localizadas na região de separação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7B7D79A-244F-4328-A785-9D5AB1EE5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0707" y="2372808"/>
            <a:ext cx="5314950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9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1F177F-1DA0-40E6-904A-E958E31E2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662" y="150477"/>
            <a:ext cx="10515600" cy="1325563"/>
          </a:xfrm>
        </p:spPr>
        <p:txBody>
          <a:bodyPr>
            <a:normAutofit/>
          </a:bodyPr>
          <a:lstStyle/>
          <a:p>
            <a:r>
              <a:rPr lang="pt-BR" dirty="0" err="1"/>
              <a:t>Class</a:t>
            </a:r>
            <a:r>
              <a:rPr lang="pt-BR" dirty="0"/>
              <a:t> </a:t>
            </a:r>
            <a:r>
              <a:rPr lang="pt-BR" dirty="0" err="1"/>
              <a:t>Overlapping</a:t>
            </a:r>
            <a:br>
              <a:rPr lang="pt-BR" b="1" dirty="0"/>
            </a:br>
            <a:endParaRPr lang="pt-BR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FCD9FA0E-34D8-41F2-B184-8FA56070C6B3}"/>
              </a:ext>
            </a:extLst>
          </p:cNvPr>
          <p:cNvSpPr txBox="1">
            <a:spLocks/>
          </p:cNvSpPr>
          <p:nvPr/>
        </p:nvSpPr>
        <p:spPr>
          <a:xfrm>
            <a:off x="630382" y="150762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4235CF7-BDB7-4542-81C9-2CCD6DAB1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0" y="2609399"/>
            <a:ext cx="4857750" cy="27432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4B8DAA2-209C-433A-AE0E-5627E96B1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1780" y="1593484"/>
            <a:ext cx="3286125" cy="66675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AD25F4AD-257F-4660-9858-9EB9BC7BE9F9}"/>
              </a:ext>
            </a:extLst>
          </p:cNvPr>
          <p:cNvSpPr txBox="1"/>
          <p:nvPr/>
        </p:nvSpPr>
        <p:spPr>
          <a:xfrm>
            <a:off x="8270021" y="4884160"/>
            <a:ext cx="2991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Fonte: </a:t>
            </a:r>
            <a:r>
              <a:rPr lang="da-DK" dirty="0"/>
              <a:t>TORRES, L. C. B. et al.</a:t>
            </a: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ABF77EA-86C1-4F47-8D1E-B606BFBCE9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3793" y="331201"/>
            <a:ext cx="4429125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578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9826F8-4EB4-4273-9348-05E592E26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561" y="160337"/>
            <a:ext cx="10515600" cy="1325563"/>
          </a:xfrm>
        </p:spPr>
        <p:txBody>
          <a:bodyPr/>
          <a:lstStyle/>
          <a:p>
            <a:r>
              <a:rPr lang="pt-BR" dirty="0" err="1"/>
              <a:t>Class</a:t>
            </a:r>
            <a:r>
              <a:rPr lang="pt-BR" dirty="0"/>
              <a:t> </a:t>
            </a:r>
            <a:r>
              <a:rPr lang="pt-BR" dirty="0" err="1"/>
              <a:t>Overlapping</a:t>
            </a:r>
            <a:endParaRPr lang="pt-BR" dirty="0"/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24A326E8-8D8A-45DD-8E3E-73757D4489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48050" y="2234406"/>
            <a:ext cx="5295900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419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129212-823F-461E-A85A-7E347D06B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Mistura de Gaussianas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61E27741-E1AF-4A1C-A04E-B43565F8FE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02011" y="1942808"/>
            <a:ext cx="4051789" cy="4351338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312E0072-85BD-4D39-BA1A-3C38CAC55098}"/>
              </a:ext>
            </a:extLst>
          </p:cNvPr>
          <p:cNvSpPr txBox="1"/>
          <p:nvPr/>
        </p:nvSpPr>
        <p:spPr>
          <a:xfrm>
            <a:off x="7728483" y="6176934"/>
            <a:ext cx="2991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Fonte: </a:t>
            </a:r>
            <a:r>
              <a:rPr lang="da-DK" dirty="0"/>
              <a:t>TORRES, L. C. B. et al.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1562645-1394-4016-A268-1B505BE2EB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514" y="3871959"/>
            <a:ext cx="4686300" cy="1333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Espaço Reservado para Conteúdo 2">
                <a:extLst>
                  <a:ext uri="{FF2B5EF4-FFF2-40B4-BE49-F238E27FC236}">
                    <a16:creationId xmlns:a16="http://schemas.microsoft.com/office/drawing/2014/main" id="{5FA3D59B-933C-4496-A442-3413ED3E772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97217" y="1942808"/>
                <a:ext cx="6217975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pt-BR" dirty="0"/>
                  <a:t>Cada vértice das arestas de suporte (SE) se torna o centro de uma gaussiana. </a:t>
                </a:r>
              </a:p>
              <a:p>
                <a:r>
                  <a:rPr lang="pt-BR" dirty="0"/>
                  <a:t>Desvio padrão de 3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pt-BR" dirty="0"/>
                  <a:t> representa 99,73% das amostras.</a:t>
                </a:r>
              </a:p>
              <a:p>
                <a:pPr marL="0" indent="0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7" name="Espaço Reservado para Conteúdo 2">
                <a:extLst>
                  <a:ext uri="{FF2B5EF4-FFF2-40B4-BE49-F238E27FC236}">
                    <a16:creationId xmlns:a16="http://schemas.microsoft.com/office/drawing/2014/main" id="{5FA3D59B-933C-4496-A442-3413ED3E77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217" y="1942808"/>
                <a:ext cx="6217975" cy="4351338"/>
              </a:xfrm>
              <a:prstGeom prst="rect">
                <a:avLst/>
              </a:prstGeom>
              <a:blipFill>
                <a:blip r:embed="rId4"/>
                <a:stretch>
                  <a:fillRect l="-1765" t="-2381" r="-284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8126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9B1ED8-A4A9-4074-991C-3CAAC8612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Mistura de Gaussianas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6DF6583-0408-484D-A287-99343AFB0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372" y="4004522"/>
            <a:ext cx="5775127" cy="84772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C05444C-A92E-48BF-AE5B-22B2AA7FB6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5083" y="2763267"/>
            <a:ext cx="6572250" cy="78105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696FF312-1530-42BE-8C27-E5881B5FE557}"/>
              </a:ext>
            </a:extLst>
          </p:cNvPr>
          <p:cNvSpPr txBox="1"/>
          <p:nvPr/>
        </p:nvSpPr>
        <p:spPr>
          <a:xfrm>
            <a:off x="6665558" y="6104923"/>
            <a:ext cx="2991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Fonte: </a:t>
            </a:r>
            <a:r>
              <a:rPr lang="da-DK" dirty="0"/>
              <a:t>TORRES, L. C. B. et al.</a:t>
            </a:r>
            <a:endParaRPr lang="pt-BR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0222EC3C-66B7-4839-B943-6D3AE578BA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2270" y="5258076"/>
            <a:ext cx="5332336" cy="662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0811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966</TotalTime>
  <Words>510</Words>
  <Application>Microsoft Office PowerPoint</Application>
  <PresentationFormat>Widescreen</PresentationFormat>
  <Paragraphs>38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Tema do Office</vt:lpstr>
      <vt:lpstr> Reconhecimento de Padrões  Artigo: Large Margin Gaussian Mixture Classifier With a Gabriel Graph Geometric Representation of Data Set Structure Luiz C. B. Torres , Cristiano L. Castro, Frederico Coelho , and Antônio P. Braga, Member, IEEE</vt:lpstr>
      <vt:lpstr> Support Vector Machine (SVM) </vt:lpstr>
      <vt:lpstr>Introdução  </vt:lpstr>
      <vt:lpstr>Grafo de Gabriel </vt:lpstr>
      <vt:lpstr>Support Edges (SEs) </vt:lpstr>
      <vt:lpstr>Class Overlapping </vt:lpstr>
      <vt:lpstr>Class Overlapping</vt:lpstr>
      <vt:lpstr>Mistura de Gaussianas</vt:lpstr>
      <vt:lpstr>Mistura de Gaussianas</vt:lpstr>
      <vt:lpstr>Resultados</vt:lpstr>
      <vt:lpstr>Duas Espirais</vt:lpstr>
      <vt:lpstr>Duas Espirais</vt:lpstr>
      <vt:lpstr>Duas Espirais – Removendo Sobreposição</vt:lpstr>
      <vt:lpstr>Resultados</vt:lpstr>
      <vt:lpstr>Conclusão</vt:lpstr>
      <vt:lpstr>Referências Bibliográficas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Reconhecimento de Padrões Artigo: Large Margin Gaussian Mixture Classifier With a Gabriel Graph Geometric Representation of Data Set Structure</dc:title>
  <dc:creator>Leonam Rezende</dc:creator>
  <cp:lastModifiedBy>Leonam Rezende</cp:lastModifiedBy>
  <cp:revision>28</cp:revision>
  <dcterms:created xsi:type="dcterms:W3CDTF">2020-05-04T03:45:31Z</dcterms:created>
  <dcterms:modified xsi:type="dcterms:W3CDTF">2020-05-06T00:46:43Z</dcterms:modified>
</cp:coreProperties>
</file>