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85" r:id="rId2"/>
    <p:sldId id="284" r:id="rId3"/>
    <p:sldId id="257" r:id="rId4"/>
    <p:sldId id="279" r:id="rId5"/>
    <p:sldId id="258" r:id="rId6"/>
    <p:sldId id="260" r:id="rId7"/>
    <p:sldId id="261" r:id="rId8"/>
    <p:sldId id="263" r:id="rId9"/>
    <p:sldId id="264" r:id="rId10"/>
    <p:sldId id="266" r:id="rId11"/>
    <p:sldId id="267" r:id="rId12"/>
    <p:sldId id="269" r:id="rId13"/>
    <p:sldId id="271" r:id="rId14"/>
    <p:sldId id="280" r:id="rId15"/>
    <p:sldId id="281" r:id="rId16"/>
    <p:sldId id="282" r:id="rId17"/>
    <p:sldId id="283" r:id="rId18"/>
    <p:sldId id="272" r:id="rId19"/>
    <p:sldId id="273" r:id="rId20"/>
    <p:sldId id="274" r:id="rId21"/>
    <p:sldId id="275" r:id="rId22"/>
    <p:sldId id="276" r:id="rId23"/>
    <p:sldId id="32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>
      <p:cViewPr varScale="1">
        <p:scale>
          <a:sx n="62" d="100"/>
          <a:sy n="62" d="100"/>
        </p:scale>
        <p:origin x="73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8T08:53:26.0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7293 8186,'0'0,"50"0,-1 0,50 0,-24 0,-1 0,1 0,-1 24,-24 1,-1-25,1 25,-50-25,25 0,-25 0,24 0,1 0,0 0,-25 0,25 0,0 0,-25 0,24 0,-24 0,25 25,0-25,-25 0,25 0,0 0,0 25,24-25,-49 0,25 0,49 0,-49 0,0 0,25 0,24 0,-24 0,-1 0,-24 0,25 0,-26 0,-24 0,25 0,0 0,-25 0,25 0,-25 0,25 0,-1 0,-24 0,25 0,-25 0,25 0,-25 0,25 0,0 0,-25 0,24 0,-24 0,25-25,0 25,-25 0,25 0,-25 0,25 0,-25 0,24 0,1 0,-25 0,25 0,-25 0,50 0,-26 0,1 0,0 0,0 0,0-25,-25 25,25 0,-25 0,24 0,-24-25,25 25,0 0,-25 0,25 0,-25 0,25-25,-1 25,-24-24,25 24,-25 0,25 0,-25-25,25 25,0 0,-25-25,24 25,-24 0,25 0,0 0,-25-25,25 25,-25-25,25 25,-25 0,24 0,1 0,-25 0,25 0,-25-24,0 24,25 0,0 0,-1 0,-24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8T08:53:41.8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7070 10071,'0'0,"0"0,49 0,-49 0,25 0,0 0,0 0,-25 0,25 0,-25 0,24 0,-24 0,25 0,0 0,-25 0,25 0,-25 0,25 0,-1 0,-24 0,25 0,-25 0,25 0,-25 0,25 0,0 0,-25 0,24 0,-24 0,25 0,0 0,0 0,-25 0,25 0,-1 0,-24 0,25 0,-25 0,50 0,-50 0,25 0,-25 0,24 0,-24 0,25 0,0 0,-25 0,25 0,-25 0,25 0,-1 0,-24 0,25 0,-25 0,25 0,-25 0,25 0,0 0,-25 0,24 0,-24 0,25 0,0 0,-25 0,25 0,-25 0,25 0,-25 0,24 0,1 0,-25 0,25 0,-25 0,25 0,0 0,-25 0,25 0,-25 0,24 0,-24 0,25 0,0 0,-25 0,25 0,-25 0,25 0,-1 0,-24-25,0 25,25 0,-25 0,25 0,0 0,24 0,-49 0,25 0,0-25,0 25,24 0,-24 0,0 0,25 0,-50 0,24 0,-24 0,25 0,-25 0,25 0,0 0,-25-25,25 25,-25 0,24 0,1-25,-25 25,25 0,-25 0,25 0,-25 0,25 0,-25 0,24 0,-24 0,25 0,-25 0,25 0,-25 0,25 0,0 0,-25 0,24 0,-24 0,25 0,0 0,-25 0,25 0,-25 0,25 0,-25 0,24 0,1 0,-25 0,25 0,-25 0,25 0,0 0,-25 0,25 0,-25 0,24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8T08:53:45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7665 8062,'25'0,"-25"0,25 0,-25 0,24 0,-24 0,25 0,0 0,-25 0,25 0,-25 0,25 0,-1 24,1-24,-25 0,25 0,0 0,0 0,-1 0,1 0,-25 0,25 0,-25 0,25 0,0 0,-25 0,24 0,-24 0,25 0,-25 0,25 0,0 0,0 0,-25 0,0 0,25 0,-1 0,-24 0,25 0,-25 0,25 0,0 0,-25 0,0-24,25 24,-25 0,24 0,1 0,25 0,-1-25,1 25,0 0,-26 0,1 0,0 0,-25 0,25 0,-25 0,25-25,-1 25,-24 0,25 0,-25 0,25 0,-25 0,25 0,0 0,-25 0,24 0,-24 0,25 0,0 0,-25 0,25 0,-25 0,25 0,-25 0,24 0,1 0,-25 0,25 0,-25 0,25 0,-25 0,25 0,-1 0,-24 0,25 0,-25 0,25 0,0 25,-25-25,25 0,-25 0,24 0,-24 25,25-25,0 0,-25 0,25 0,-25 0,25 0,0 0,-25 0,24 0,-24 0,25 0,-25 0,25 0,0 24,0-24,-25 0,24 0,1 0,-25 0,25 0,-25 0,25 0,0 0,-25 0,24 0,26 0,-50 0,25 0,-25 0,25 0,-1 0,-24 0,25 0,-25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5-05-18T08:53:48.6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7739 8012,'0'0,"0"0,-24 0,-1 0,25 0,-25 0,25 0,-25 0,0 0,25 0,-24 0,-1 0,0 0,25 0,-25 0,25 25,0 0,-25-25,25 0,0 0,-24 24,-1-24,25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91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06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15216" y="2364113"/>
            <a:ext cx="5568816" cy="144016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4800" b="1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5216" y="3900283"/>
            <a:ext cx="5568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997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3887755" y="1220755"/>
            <a:ext cx="4416491" cy="4416491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87755" y="2817886"/>
            <a:ext cx="4416491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87557" y="3585971"/>
            <a:ext cx="4416491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6833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4" Type="http://schemas.openxmlformats.org/officeDocument/2006/relationships/image" Target="../media/image17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815413" y="6458758"/>
            <a:ext cx="1137658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5216" y="2180862"/>
            <a:ext cx="8353125" cy="16234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POLIMORFISME</a:t>
            </a:r>
            <a:br>
              <a:rPr lang="en-US" sz="4800" dirty="0"/>
            </a:br>
            <a:r>
              <a:rPr lang="en-US" sz="4800" dirty="0"/>
              <a:t>(POLYMORPHISM)</a:t>
            </a:r>
            <a:endParaRPr lang="en-US" altLang="ko-KR" sz="4267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/>
              <a:t>OBJECT </a:t>
            </a:r>
            <a:r>
              <a:rPr lang="en-US" altLang="ko-KR" b="1"/>
              <a:t>ORIENTED PROGRAMMING </a:t>
            </a:r>
            <a:r>
              <a:rPr lang="en-US" altLang="ko-KR" b="1" dirty="0"/>
              <a:t>(OOP)</a:t>
            </a:r>
            <a:endParaRPr lang="en-US" altLang="ko-KR" dirty="0"/>
          </a:p>
        </p:txBody>
      </p:sp>
      <p:grpSp>
        <p:nvGrpSpPr>
          <p:cNvPr id="8" name="Group 7"/>
          <p:cNvGrpSpPr/>
          <p:nvPr/>
        </p:nvGrpSpPr>
        <p:grpSpPr>
          <a:xfrm>
            <a:off x="343019" y="2083859"/>
            <a:ext cx="199662" cy="2449141"/>
            <a:chOff x="0" y="1995686"/>
            <a:chExt cx="173576" cy="1368152"/>
          </a:xfrm>
        </p:grpSpPr>
        <p:sp>
          <p:nvSpPr>
            <p:cNvPr id="6" name="Rectangle 5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9" name="Google Shape;344;p1">
            <a:extLst>
              <a:ext uri="{FF2B5EF4-FFF2-40B4-BE49-F238E27FC236}">
                <a16:creationId xmlns:a16="http://schemas.microsoft.com/office/drawing/2014/main" id="{03DABDEA-9952-04D3-4B49-156344804A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6427" y="356659"/>
            <a:ext cx="1712892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0A971E-68B0-2943-4739-64C3402E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9058"/>
            <a:ext cx="8763000" cy="3879884"/>
          </a:xfrm>
          <a:noFill/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Dari </a:t>
            </a:r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,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object </a:t>
            </a:r>
            <a:r>
              <a:rPr lang="en-US" sz="2000" dirty="0" err="1"/>
              <a:t>vh</a:t>
            </a:r>
            <a:r>
              <a:rPr lang="en-US" sz="2000" dirty="0"/>
              <a:t> yang </a:t>
            </a:r>
            <a:r>
              <a:rPr lang="en-US" sz="2000" dirty="0" err="1"/>
              <a:t>bertipe</a:t>
            </a:r>
            <a:r>
              <a:rPr lang="en-US" sz="2000" dirty="0"/>
              <a:t> Vehicle,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memegang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class </a:t>
            </a:r>
            <a:r>
              <a:rPr lang="en-US" sz="2000" dirty="0" err="1"/>
              <a:t>MotorBike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Pada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pemanggilan</a:t>
            </a:r>
            <a:r>
              <a:rPr lang="en-US" sz="2000" dirty="0"/>
              <a:t> method move() yang </a:t>
            </a:r>
            <a:r>
              <a:rPr lang="en-US" sz="2000" dirty="0" err="1"/>
              <a:t>pertama</a:t>
            </a:r>
            <a:r>
              <a:rPr lang="en-US" sz="2000" dirty="0"/>
              <a:t>, yang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method move() </a:t>
            </a:r>
            <a:r>
              <a:rPr lang="en-US" sz="2000" dirty="0" err="1"/>
              <a:t>milik</a:t>
            </a:r>
            <a:r>
              <a:rPr lang="en-US" sz="2000" dirty="0"/>
              <a:t> class </a:t>
            </a:r>
            <a:r>
              <a:rPr lang="en-US" sz="2000" dirty="0" err="1"/>
              <a:t>MotorBike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Kemudian</a:t>
            </a:r>
            <a:r>
              <a:rPr lang="en-US" sz="2000" dirty="0"/>
              <a:t> object </a:t>
            </a:r>
            <a:r>
              <a:rPr lang="en-US" sz="2000" dirty="0" err="1"/>
              <a:t>vh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/>
              <a:t> </a:t>
            </a:r>
            <a:r>
              <a:rPr lang="en-US" sz="2000" dirty="0" err="1"/>
              <a:t>referensinya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class Vehicle</a:t>
            </a:r>
          </a:p>
          <a:p>
            <a:pPr algn="just"/>
            <a:r>
              <a:rPr lang="en-US" sz="2000" dirty="0"/>
              <a:t>Setelah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pemanggilan</a:t>
            </a:r>
            <a:r>
              <a:rPr lang="en-US" sz="2000" dirty="0"/>
              <a:t> method move() yang </a:t>
            </a:r>
            <a:r>
              <a:rPr lang="en-US" sz="2000" dirty="0" err="1"/>
              <a:t>diseksekusi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Vehicle</a:t>
            </a:r>
          </a:p>
        </p:txBody>
      </p:sp>
    </p:spTree>
    <p:extLst>
      <p:ext uri="{BB962C8B-B14F-4D97-AF65-F5344CB8AC3E}">
        <p14:creationId xmlns:p14="http://schemas.microsoft.com/office/powerpoint/2010/main" val="8007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3"/>
            <a:ext cx="8596668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Polymorphic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600200"/>
            <a:ext cx="5410200" cy="4419600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 err="1"/>
              <a:t>Adalah</a:t>
            </a:r>
            <a:r>
              <a:rPr lang="en-US" sz="2000" dirty="0"/>
              <a:t> parameter method yang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bertipe</a:t>
            </a:r>
            <a:r>
              <a:rPr lang="en-US" sz="2000" dirty="0"/>
              <a:t> sub class.</a:t>
            </a:r>
          </a:p>
          <a:p>
            <a:pPr algn="just"/>
            <a:r>
              <a:rPr lang="en-US" sz="2000" dirty="0"/>
              <a:t>Pada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samping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dijelaskan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;</a:t>
            </a:r>
          </a:p>
          <a:p>
            <a:pPr lvl="1" algn="just"/>
            <a:r>
              <a:rPr lang="en-US" sz="2000" dirty="0"/>
              <a:t>Class </a:t>
            </a:r>
            <a:r>
              <a:rPr lang="en-US" sz="2000" b="1" dirty="0" err="1"/>
              <a:t>Manajer</a:t>
            </a:r>
            <a:r>
              <a:rPr lang="en-US" sz="2000" b="1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sub class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 err="1"/>
              <a:t>Pegawai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pada class </a:t>
            </a:r>
            <a:r>
              <a:rPr lang="en-US" sz="2000" b="1" dirty="0"/>
              <a:t>Test, </a:t>
            </a:r>
            <a:r>
              <a:rPr lang="en-US" sz="2000" dirty="0" err="1"/>
              <a:t>terdapat</a:t>
            </a:r>
            <a:r>
              <a:rPr lang="en-US" sz="2000" dirty="0"/>
              <a:t> method </a:t>
            </a:r>
            <a:r>
              <a:rPr lang="en-US" sz="2000" b="1" dirty="0"/>
              <a:t>Proses()</a:t>
            </a:r>
            <a:r>
              <a:rPr lang="en-US" sz="2000" dirty="0"/>
              <a:t> yang </a:t>
            </a:r>
            <a:r>
              <a:rPr lang="en-US" sz="2000" dirty="0" err="1"/>
              <a:t>menerima</a:t>
            </a:r>
            <a:r>
              <a:rPr lang="en-US" sz="2000" dirty="0"/>
              <a:t> parameter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b="1" dirty="0" err="1"/>
              <a:t>Pegawai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/>
              <a:t>Akan </a:t>
            </a:r>
            <a:r>
              <a:rPr lang="en-US" sz="2000" dirty="0" err="1"/>
              <a:t>tetapi</a:t>
            </a:r>
            <a:r>
              <a:rPr lang="en-US" sz="2000" dirty="0"/>
              <a:t>, pada </a:t>
            </a:r>
            <a:r>
              <a:rPr lang="en-US" sz="2000" dirty="0" err="1"/>
              <a:t>saat</a:t>
            </a:r>
            <a:r>
              <a:rPr lang="en-US" sz="2000" dirty="0"/>
              <a:t> method </a:t>
            </a:r>
            <a:r>
              <a:rPr lang="en-US" sz="2000" b="1" dirty="0"/>
              <a:t>Proses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, </a:t>
            </a:r>
            <a:r>
              <a:rPr lang="en-US" sz="2000" dirty="0" err="1"/>
              <a:t>parameternya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object </a:t>
            </a:r>
            <a:r>
              <a:rPr lang="en-US" sz="2000" b="1" dirty="0"/>
              <a:t>man</a:t>
            </a:r>
            <a:r>
              <a:rPr lang="en-US" sz="2000" dirty="0"/>
              <a:t> yang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b="1" dirty="0" err="1"/>
              <a:t>Manajer</a:t>
            </a:r>
            <a:r>
              <a:rPr lang="en-US" sz="2000" b="1" dirty="0"/>
              <a:t>.</a:t>
            </a: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E9140-0206-2FC9-DD33-6097AA150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66"/>
          <a:stretch/>
        </p:blipFill>
        <p:spPr bwMode="auto">
          <a:xfrm>
            <a:off x="533400" y="3438872"/>
            <a:ext cx="4572000" cy="3029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7F6DA67-723F-06AF-C7BD-BB382383D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0654"/>
          <a:stretch/>
        </p:blipFill>
        <p:spPr bwMode="auto">
          <a:xfrm>
            <a:off x="533400" y="2250687"/>
            <a:ext cx="4572000" cy="1035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715F653-91AF-F9C5-7956-FD835DE93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9"/>
          <a:stretch/>
        </p:blipFill>
        <p:spPr bwMode="auto">
          <a:xfrm>
            <a:off x="533400" y="1143000"/>
            <a:ext cx="4572000" cy="94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51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Pernyataan </a:t>
            </a:r>
            <a:r>
              <a:rPr lang="en-US" b="1"/>
              <a:t>instanceof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5400"/>
            <a:ext cx="5341188" cy="1029196"/>
          </a:xfrm>
        </p:spPr>
        <p:txBody>
          <a:bodyPr anchor="t">
            <a:noAutofit/>
          </a:bodyPr>
          <a:lstStyle/>
          <a:p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b="1" dirty="0" err="1"/>
              <a:t>instanceof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polymorphic arguments.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4C77E-E50D-D6EC-43E1-1BCD56331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90"/>
          <a:stretch/>
        </p:blipFill>
        <p:spPr bwMode="auto">
          <a:xfrm>
            <a:off x="1952625" y="5219204"/>
            <a:ext cx="3686175" cy="1029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04BB5-8DCD-9AC3-A66E-A68E503B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79" y="1310742"/>
            <a:ext cx="4570721" cy="5318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C9FD0F5-3627-9E74-A673-45CE95633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5" b="36061"/>
          <a:stretch/>
        </p:blipFill>
        <p:spPr bwMode="auto">
          <a:xfrm>
            <a:off x="1952625" y="3919995"/>
            <a:ext cx="3686175" cy="997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7E00F88-9FED-16AA-9E84-397CBE16D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69"/>
          <a:stretch/>
        </p:blipFill>
        <p:spPr bwMode="auto">
          <a:xfrm>
            <a:off x="1952625" y="2637609"/>
            <a:ext cx="3686175" cy="980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9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Casting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596668" cy="1268411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Seringkali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 err="1"/>
              <a:t>instanceof</a:t>
            </a:r>
            <a:r>
              <a:rPr lang="en-US" sz="2000" b="1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casting object </a:t>
            </a:r>
            <a:r>
              <a:rPr lang="en-US" sz="2000" dirty="0" err="1"/>
              <a:t>dari</a:t>
            </a:r>
            <a:r>
              <a:rPr lang="en-US" sz="2000" dirty="0"/>
              <a:t> parameter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asalnya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method </a:t>
            </a:r>
            <a:r>
              <a:rPr lang="en-US" sz="2000" b="1" dirty="0"/>
              <a:t>Proses </a:t>
            </a:r>
            <a:r>
              <a:rPr lang="en-US" sz="2000" dirty="0"/>
              <a:t>pada class </a:t>
            </a:r>
            <a:r>
              <a:rPr lang="en-US" sz="2000" b="1" dirty="0"/>
              <a:t>Test </a:t>
            </a:r>
            <a:r>
              <a:rPr lang="en-US" sz="2000" dirty="0" err="1"/>
              <a:t>diatas</a:t>
            </a:r>
            <a:r>
              <a:rPr lang="en-US" sz="2000" dirty="0"/>
              <a:t>: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3260239" cy="308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94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Polimorfisme &amp; Casting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0400"/>
            <a:ext cx="811043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2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r>
              <a:rPr lang="en-US" dirty="0"/>
              <a:t> &amp; Casting object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78" y="2057400"/>
            <a:ext cx="2713654" cy="101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4968405" cy="2381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44429"/>
            <a:ext cx="5086350" cy="2366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47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Polimorfisme &amp; Casting object (lanjutan)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6362700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463400" y="2902320"/>
              <a:ext cx="946800" cy="89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7560" y="2838960"/>
                <a:ext cx="978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342080" y="3589560"/>
              <a:ext cx="839520" cy="36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6240" y="3526200"/>
                <a:ext cx="870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632960" y="2884320"/>
              <a:ext cx="777240" cy="27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7120" y="2820960"/>
                <a:ext cx="8085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464720" y="2884320"/>
              <a:ext cx="107280" cy="27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8880" y="2820960"/>
                <a:ext cx="138600" cy="153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Line Callout 2 7"/>
          <p:cNvSpPr/>
          <p:nvPr/>
        </p:nvSpPr>
        <p:spPr>
          <a:xfrm>
            <a:off x="9067800" y="1930400"/>
            <a:ext cx="1873560" cy="750720"/>
          </a:xfrm>
          <a:prstGeom prst="borderCallout2">
            <a:avLst>
              <a:gd name="adj1" fmla="val 37252"/>
              <a:gd name="adj2" fmla="val -2116"/>
              <a:gd name="adj3" fmla="val 35279"/>
              <a:gd name="adj4" fmla="val -45233"/>
              <a:gd name="adj5" fmla="val 136778"/>
              <a:gd name="adj6" fmla="val -160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Mengecek tipe object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1066800" y="3886200"/>
            <a:ext cx="1873560" cy="1219200"/>
          </a:xfrm>
          <a:prstGeom prst="borderCallout2">
            <a:avLst>
              <a:gd name="adj1" fmla="val -232"/>
              <a:gd name="adj2" fmla="val 44275"/>
              <a:gd name="adj3" fmla="val -21702"/>
              <a:gd name="adj4" fmla="val 76734"/>
              <a:gd name="adj5" fmla="val -21182"/>
              <a:gd name="adj6" fmla="val 178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Melakukan</a:t>
            </a:r>
            <a:r>
              <a:rPr lang="en-US" dirty="0"/>
              <a:t> casting object x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Apel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Contoh Polimorfisme &amp; Casting object (lanjutan)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1" y="1976479"/>
            <a:ext cx="4505325" cy="2647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5029200"/>
            <a:ext cx="4343400" cy="148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4659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Hasilnya:</a:t>
            </a:r>
          </a:p>
        </p:txBody>
      </p:sp>
    </p:spTree>
    <p:extLst>
      <p:ext uri="{BB962C8B-B14F-4D97-AF65-F5344CB8AC3E}">
        <p14:creationId xmlns:p14="http://schemas.microsoft.com/office/powerpoint/2010/main" val="15649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62" y="1981200"/>
            <a:ext cx="11029615" cy="3678303"/>
          </a:xfrm>
        </p:spPr>
        <p:txBody>
          <a:bodyPr anchor="t"/>
          <a:lstStyle/>
          <a:p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class diagram </a:t>
            </a:r>
            <a:r>
              <a:rPr lang="en-US" dirty="0" err="1"/>
              <a:t>dibawah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9AB07A-8E54-4A2A-8F64-C2EBF0E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86957"/>
              </p:ext>
            </p:extLst>
          </p:nvPr>
        </p:nvGraphicFramePr>
        <p:xfrm>
          <a:off x="4724400" y="2403571"/>
          <a:ext cx="3048000" cy="16205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7939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Pegawai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2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# nama: String</a:t>
                      </a:r>
                    </a:p>
                    <a:p>
                      <a:r>
                        <a:rPr lang="en-US" sz="1400"/>
                        <a:t># gaji: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Pegawai</a:t>
                      </a:r>
                      <a:r>
                        <a:rPr lang="en-US" sz="1400" dirty="0"/>
                        <a:t>()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Pegawai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nama</a:t>
                      </a:r>
                      <a:r>
                        <a:rPr lang="en-US" sz="1400" dirty="0"/>
                        <a:t>: String, </a:t>
                      </a:r>
                      <a:r>
                        <a:rPr lang="en-US" sz="1400" dirty="0" err="1"/>
                        <a:t>gaji</a:t>
                      </a:r>
                      <a:r>
                        <a:rPr lang="en-US" sz="1400" dirty="0"/>
                        <a:t>: int)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getGaji</a:t>
                      </a:r>
                      <a:r>
                        <a:rPr lang="en-US" sz="1400" dirty="0"/>
                        <a:t>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213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02EEF7-B2D2-45A0-A682-92AE4C91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78420"/>
              </p:ext>
            </p:extLst>
          </p:nvPr>
        </p:nvGraphicFramePr>
        <p:xfrm>
          <a:off x="2318995" y="4543871"/>
          <a:ext cx="3733800" cy="16306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07939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Manajer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2967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/>
                        <a:t>- tunjangan: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+ Manajer(nama: String, gaji: int, tunjangan: int)</a:t>
                      </a:r>
                    </a:p>
                    <a:p>
                      <a:r>
                        <a:rPr lang="en-US" sz="1400"/>
                        <a:t>+ getGaji(): int</a:t>
                      </a:r>
                    </a:p>
                    <a:p>
                      <a:r>
                        <a:rPr lang="en-US" sz="1400"/>
                        <a:t>+ getTunjangan():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213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12E384-AA28-4445-87D3-E56966F3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80122"/>
              </p:ext>
            </p:extLst>
          </p:nvPr>
        </p:nvGraphicFramePr>
        <p:xfrm>
          <a:off x="6466645" y="4549050"/>
          <a:ext cx="3733800" cy="16306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307939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2967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/>
                        <a:t>- bonus: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+ Programmer(nama: String, gaji: int, bonus: int)</a:t>
                      </a:r>
                    </a:p>
                    <a:p>
                      <a:r>
                        <a:rPr lang="en-US" sz="1400"/>
                        <a:t>+ getGaji(): int</a:t>
                      </a:r>
                    </a:p>
                    <a:p>
                      <a:r>
                        <a:rPr lang="en-US" sz="1400"/>
                        <a:t>+ getBonus():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2131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A84D1-C650-48FA-B1CE-12DEF0952EA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85895" y="4024091"/>
            <a:ext cx="1681506" cy="51978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45E0-4D35-48AF-9EBD-CB0D092EDF7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315201" y="4024092"/>
            <a:ext cx="1018344" cy="5249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571500"/>
            <a:ext cx="8229600" cy="990600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9525000" cy="388620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class </a:t>
            </a:r>
            <a:r>
              <a:rPr lang="en-US" sz="1800" b="1" dirty="0" err="1"/>
              <a:t>Bayaran</a:t>
            </a:r>
            <a:r>
              <a:rPr lang="en-US" sz="1800" b="1" dirty="0"/>
              <a:t> </a:t>
            </a:r>
            <a:r>
              <a:rPr lang="en-US" sz="1800" dirty="0"/>
              <a:t>dan </a:t>
            </a:r>
            <a:r>
              <a:rPr lang="en-US" sz="1800" b="1" dirty="0" err="1"/>
              <a:t>TestBayaran</a:t>
            </a:r>
            <a:r>
              <a:rPr lang="en-US" sz="1800" b="1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pengetesan</a:t>
            </a:r>
            <a:r>
              <a:rPr lang="en-US" sz="18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27F04-2B38-45D1-928C-3F4E859A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5638800" cy="2981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B4812-5C5D-43B0-B87A-F24A8EDB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10037"/>
            <a:ext cx="6162675" cy="187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4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160589"/>
            <a:ext cx="7597602" cy="3880773"/>
          </a:xfrm>
        </p:spPr>
        <p:txBody>
          <a:bodyPr>
            <a:normAutofit/>
          </a:bodyPr>
          <a:lstStyle/>
          <a:p>
            <a:r>
              <a:rPr lang="en-US" sz="2800" dirty="0" err="1"/>
              <a:t>Definisi</a:t>
            </a:r>
            <a:r>
              <a:rPr lang="en-US" sz="2800" dirty="0"/>
              <a:t> </a:t>
            </a:r>
            <a:r>
              <a:rPr lang="en-US" sz="2800" dirty="0" err="1"/>
              <a:t>Polimorfisme</a:t>
            </a:r>
            <a:endParaRPr lang="en-US" sz="2800" dirty="0"/>
          </a:p>
          <a:p>
            <a:r>
              <a:rPr lang="en-US" sz="2800" dirty="0"/>
              <a:t>Static Polymorphism</a:t>
            </a:r>
          </a:p>
          <a:p>
            <a:r>
              <a:rPr lang="en-US" sz="2800" dirty="0"/>
              <a:t>Dynamic Polymorphism</a:t>
            </a:r>
          </a:p>
          <a:p>
            <a:r>
              <a:rPr lang="en-US" sz="2800" dirty="0"/>
              <a:t>Polymorphic Arguments</a:t>
            </a:r>
          </a:p>
          <a:p>
            <a:r>
              <a:rPr lang="en-US" sz="2800" dirty="0"/>
              <a:t>Kata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b="1" dirty="0" err="1"/>
              <a:t>instanceof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41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Hasil yang </a:t>
            </a:r>
            <a:r>
              <a:rPr lang="en-US" dirty="0" err="1"/>
              <a:t>diharapkan</a:t>
            </a:r>
            <a:r>
              <a:rPr lang="en-US" dirty="0"/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4829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1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0550"/>
            <a:ext cx="8229600" cy="990600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1805941"/>
            <a:ext cx="4572000" cy="3592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# </a:t>
            </a:r>
            <a:r>
              <a:rPr lang="en-US"/>
              <a:t>voltase : int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1272540"/>
            <a:ext cx="4572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Elektronik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165168"/>
            <a:ext cx="4572000" cy="593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+</a:t>
            </a:r>
            <a:r>
              <a:rPr lang="en-US"/>
              <a:t> </a:t>
            </a:r>
            <a:r>
              <a:rPr lang="en-US" u="sng"/>
              <a:t>Elektronik()</a:t>
            </a:r>
          </a:p>
          <a:p>
            <a:r>
              <a:rPr lang="en-US" b="1"/>
              <a:t>+</a:t>
            </a:r>
            <a:r>
              <a:rPr lang="en-US"/>
              <a:t> getVoltase() : 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5447212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- </a:t>
            </a:r>
            <a:r>
              <a:rPr lang="en-US"/>
              <a:t>modeInput : String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4913811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TelevisiJadul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828212"/>
            <a:ext cx="2800350" cy="7021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+</a:t>
            </a:r>
            <a:r>
              <a:rPr lang="en-US"/>
              <a:t> </a:t>
            </a:r>
            <a:r>
              <a:rPr lang="en-US" u="sng"/>
              <a:t>TelevisiJadul()</a:t>
            </a:r>
          </a:p>
          <a:p>
            <a:r>
              <a:rPr lang="en-US" b="1"/>
              <a:t>+</a:t>
            </a:r>
            <a:r>
              <a:rPr lang="en-US"/>
              <a:t> getModeInput() : String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600576" y="2758441"/>
            <a:ext cx="962025" cy="215537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8400" y="5447212"/>
            <a:ext cx="280035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- </a:t>
            </a:r>
            <a:r>
              <a:rPr lang="en-US"/>
              <a:t>modeInput : String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8400" y="4913811"/>
            <a:ext cx="280035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TelevisiModern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5828212"/>
            <a:ext cx="2800350" cy="7021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+</a:t>
            </a:r>
            <a:r>
              <a:rPr lang="en-US"/>
              <a:t> </a:t>
            </a:r>
            <a:r>
              <a:rPr lang="en-US" u="sng"/>
              <a:t>TelevisiModern()</a:t>
            </a:r>
          </a:p>
          <a:p>
            <a:r>
              <a:rPr lang="en-US" b="1"/>
              <a:t>+</a:t>
            </a:r>
            <a:r>
              <a:rPr lang="en-US"/>
              <a:t> getModeInput() : String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000750" y="2758441"/>
            <a:ext cx="933450" cy="215537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34200" y="3596641"/>
            <a:ext cx="49149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4200" y="3063240"/>
            <a:ext cx="49149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Manusia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34200" y="3977641"/>
            <a:ext cx="4914900" cy="495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/>
              <a:t>+</a:t>
            </a:r>
            <a:r>
              <a:rPr lang="en-US" sz="1600"/>
              <a:t> </a:t>
            </a:r>
            <a:r>
              <a:rPr lang="en-US" sz="1600" u="sng"/>
              <a:t>nyalakanPerangkat(perangkat : Elektronik) : void</a:t>
            </a:r>
          </a:p>
        </p:txBody>
      </p:sp>
    </p:spTree>
    <p:extLst>
      <p:ext uri="{BB962C8B-B14F-4D97-AF65-F5344CB8AC3E}">
        <p14:creationId xmlns:p14="http://schemas.microsoft.com/office/powerpoint/2010/main" val="279566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72" y="1826751"/>
            <a:ext cx="8596668" cy="3880773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Buat</a:t>
            </a:r>
            <a:r>
              <a:rPr lang="en-US" sz="1800" dirty="0"/>
              <a:t> program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class diagram </a:t>
            </a:r>
            <a:r>
              <a:rPr lang="en-US" sz="1800" dirty="0" err="1"/>
              <a:t>diatas</a:t>
            </a:r>
            <a:r>
              <a:rPr lang="en-US" sz="1800" dirty="0"/>
              <a:t>,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buat</a:t>
            </a:r>
            <a:r>
              <a:rPr lang="en-US" sz="1800" dirty="0"/>
              <a:t> class </a:t>
            </a:r>
            <a:r>
              <a:rPr lang="en-US" sz="1800" b="1" dirty="0" err="1"/>
              <a:t>TestElektronik</a:t>
            </a:r>
            <a:r>
              <a:rPr lang="en-US" sz="1800" b="1" dirty="0"/>
              <a:t> </a:t>
            </a:r>
            <a:r>
              <a:rPr lang="en-US" sz="1800" dirty="0" err="1"/>
              <a:t>seperti</a:t>
            </a:r>
            <a:r>
              <a:rPr lang="en-US" sz="1800" b="1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Hasil yang </a:t>
            </a:r>
            <a:r>
              <a:rPr lang="en-US" sz="1800" dirty="0" err="1"/>
              <a:t>diharapkan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05076"/>
            <a:ext cx="5362574" cy="2524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86401"/>
            <a:ext cx="5362575" cy="103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4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C634B-4213-990C-2BAF-6A676D4C9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9883" y="1316765"/>
            <a:ext cx="4901357" cy="5228112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57D5A0-0408-2B43-495A-537B7EFD8886}"/>
              </a:ext>
            </a:extLst>
          </p:cNvPr>
          <p:cNvSpPr txBox="1">
            <a:spLocks/>
          </p:cNvSpPr>
          <p:nvPr/>
        </p:nvSpPr>
        <p:spPr>
          <a:xfrm>
            <a:off x="2447595" y="3525012"/>
            <a:ext cx="6656740" cy="51205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/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564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1"/>
            <a:ext cx="8305800" cy="459356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Polimorfisme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diartikan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“</a:t>
            </a:r>
            <a:r>
              <a:rPr lang="en-US" sz="2000" b="1" dirty="0" err="1"/>
              <a:t>obyek</a:t>
            </a:r>
            <a:r>
              <a:rPr lang="en-US" sz="2000" b="1" dirty="0"/>
              <a:t> yang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berbagai</a:t>
            </a:r>
            <a:r>
              <a:rPr lang="en-US" sz="2000" b="1" dirty="0"/>
              <a:t> </a:t>
            </a:r>
            <a:r>
              <a:rPr lang="en-US" sz="2000" b="1" dirty="0" err="1"/>
              <a:t>bentuk</a:t>
            </a:r>
            <a:r>
              <a:rPr lang="en-US" sz="2000" dirty="0"/>
              <a:t>”</a:t>
            </a:r>
          </a:p>
          <a:p>
            <a:pPr algn="just"/>
            <a:r>
              <a:rPr lang="en-US" sz="2000" dirty="0"/>
              <a:t>Polymorphism (</a:t>
            </a:r>
            <a:r>
              <a:rPr lang="en-US" sz="2000" dirty="0" err="1"/>
              <a:t>polimorfisme</a:t>
            </a:r>
            <a:r>
              <a:rPr lang="en-US" sz="2000" dirty="0"/>
              <a:t>) </a:t>
            </a:r>
            <a:r>
              <a:rPr lang="en-US" sz="2000" dirty="0" err="1"/>
              <a:t>dalam</a:t>
            </a:r>
            <a:r>
              <a:rPr lang="en-US" sz="2000" dirty="0"/>
              <a:t> PBO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class yang </a:t>
            </a:r>
            <a:r>
              <a:rPr lang="en-US" sz="2000" dirty="0" err="1"/>
              <a:t>berbeda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Pada </a:t>
            </a:r>
            <a:r>
              <a:rPr lang="en-US" sz="2000" dirty="0" err="1"/>
              <a:t>dasarnya</a:t>
            </a:r>
            <a:r>
              <a:rPr lang="en-US" sz="2000" dirty="0"/>
              <a:t>, </a:t>
            </a:r>
            <a:r>
              <a:rPr lang="en-US" sz="2000" dirty="0" err="1"/>
              <a:t>semua</a:t>
            </a:r>
            <a:r>
              <a:rPr lang="en-US" sz="2000" dirty="0"/>
              <a:t> class di Java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polimorfik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class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dia</a:t>
            </a:r>
            <a:r>
              <a:rPr lang="en-US" sz="2000" dirty="0"/>
              <a:t> juga </a:t>
            </a:r>
            <a:r>
              <a:rPr lang="en-US" sz="2000" dirty="0" err="1"/>
              <a:t>bertipe</a:t>
            </a:r>
            <a:r>
              <a:rPr lang="en-US" sz="2000" dirty="0"/>
              <a:t> class </a:t>
            </a:r>
            <a:r>
              <a:rPr lang="en-US" sz="2000" b="1" dirty="0"/>
              <a:t>Object</a:t>
            </a:r>
            <a:r>
              <a:rPr lang="en-US" sz="2000" dirty="0"/>
              <a:t>. Karena </a:t>
            </a:r>
            <a:r>
              <a:rPr lang="en-US" sz="2000" dirty="0" err="1"/>
              <a:t>semua</a:t>
            </a:r>
            <a:r>
              <a:rPr lang="en-US" sz="2000" dirty="0"/>
              <a:t> class yang </a:t>
            </a:r>
            <a:r>
              <a:rPr lang="en-US" sz="2000" dirty="0" err="1"/>
              <a:t>ada</a:t>
            </a:r>
            <a:r>
              <a:rPr lang="en-US" sz="2000" dirty="0"/>
              <a:t> di Java, </a:t>
            </a:r>
            <a:r>
              <a:rPr lang="en-US" sz="2000" dirty="0" err="1"/>
              <a:t>termasuk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turunan</a:t>
            </a:r>
            <a:r>
              <a:rPr lang="en-US" sz="2000" b="1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Object</a:t>
            </a:r>
          </a:p>
          <a:p>
            <a:pPr algn="just"/>
            <a:r>
              <a:rPr lang="en-US" sz="2000" dirty="0"/>
              <a:t>Sebagai </a:t>
            </a:r>
            <a:r>
              <a:rPr lang="en-US" sz="2000" dirty="0" err="1"/>
              <a:t>analogi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class </a:t>
            </a:r>
            <a:r>
              <a:rPr lang="en-US" sz="2000" b="1" dirty="0" err="1"/>
              <a:t>Binatang</a:t>
            </a:r>
            <a:r>
              <a:rPr lang="en-US" sz="2000" b="1" dirty="0"/>
              <a:t> </a:t>
            </a:r>
            <a:r>
              <a:rPr lang="en-US" sz="2000" dirty="0"/>
              <a:t>dan class </a:t>
            </a:r>
            <a:r>
              <a:rPr lang="en-US" sz="2000" b="1" dirty="0" err="1"/>
              <a:t>Kucing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b="1" dirty="0" err="1"/>
              <a:t>Kucing</a:t>
            </a:r>
            <a:r>
              <a:rPr lang="en-US" sz="2000" b="1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subclass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 err="1"/>
              <a:t>Binatang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katakan</a:t>
            </a:r>
            <a:r>
              <a:rPr lang="en-US" sz="2000" dirty="0"/>
              <a:t>,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kucing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Binatang.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Polimorfisme dalam Dunia Nyata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1"/>
            <a:ext cx="8131002" cy="428876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.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memakannya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dimakan</a:t>
            </a:r>
            <a:r>
              <a:rPr lang="en-US" sz="2000" dirty="0"/>
              <a:t>, </a:t>
            </a:r>
            <a:r>
              <a:rPr lang="en-US" sz="2000" dirty="0" err="1"/>
              <a:t>Pisang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dimakan</a:t>
            </a:r>
            <a:r>
              <a:rPr lang="en-US" sz="2000" dirty="0"/>
              <a:t> (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Pisang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golongan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),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Pisang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dikupas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Pada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object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method </a:t>
            </a:r>
            <a:r>
              <a:rPr lang="en-US" sz="2000" b="1" dirty="0" err="1"/>
              <a:t>makanBuah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parameter object </a:t>
            </a:r>
            <a:r>
              <a:rPr lang="en-US" sz="2000" b="1" dirty="0" err="1"/>
              <a:t>Buah</a:t>
            </a:r>
            <a:r>
              <a:rPr lang="en-US" sz="2000" dirty="0"/>
              <a:t>. Parameter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object yang </a:t>
            </a:r>
            <a:r>
              <a:rPr lang="en-US" sz="2000" dirty="0" err="1"/>
              <a:t>merupakan</a:t>
            </a:r>
            <a:r>
              <a:rPr lang="en-US" sz="2000" dirty="0"/>
              <a:t> sub-class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semisal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, Pisang, </a:t>
            </a:r>
            <a:r>
              <a:rPr lang="en-US" sz="2000" dirty="0" err="1"/>
              <a:t>Semangka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method </a:t>
            </a:r>
            <a:r>
              <a:rPr lang="en-US" sz="2000" b="1" dirty="0" err="1"/>
              <a:t>makanBuah</a:t>
            </a:r>
            <a:r>
              <a:rPr lang="en-US" sz="2000" dirty="0"/>
              <a:t> </a:t>
            </a:r>
            <a:r>
              <a:rPr lang="en-US" sz="2000" dirty="0" err="1"/>
              <a:t>dideteksi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Buah-nya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Apel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Pisang, </a:t>
            </a:r>
            <a:r>
              <a:rPr lang="en-US" sz="2000" dirty="0" err="1"/>
              <a:t>atau</a:t>
            </a:r>
            <a:r>
              <a:rPr lang="en-US" sz="2000" dirty="0"/>
              <a:t> yang lain.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diperlakukan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(</a:t>
            </a: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dimakan</a:t>
            </a:r>
            <a:r>
              <a:rPr lang="en-US" sz="2000" dirty="0"/>
              <a:t>, Pisang </a:t>
            </a:r>
            <a:r>
              <a:rPr lang="en-US" sz="2000" dirty="0" err="1"/>
              <a:t>dikupas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, dan </a:t>
            </a:r>
            <a:r>
              <a:rPr lang="en-US" sz="2000" dirty="0" err="1"/>
              <a:t>sebagainya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86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60589"/>
            <a:ext cx="7750002" cy="3880773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polimorfisme</a:t>
            </a:r>
            <a:r>
              <a:rPr lang="en-US" sz="2000" dirty="0"/>
              <a:t>:</a:t>
            </a:r>
          </a:p>
          <a:p>
            <a:r>
              <a:rPr lang="en-US" sz="2000" dirty="0"/>
              <a:t>Static Polymorphism :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method overloading.</a:t>
            </a:r>
          </a:p>
          <a:p>
            <a:r>
              <a:rPr lang="en-US" sz="2000" dirty="0"/>
              <a:t>Dynamic Polymorphism :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method overriding.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07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Polimorphism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1"/>
            <a:ext cx="8054802" cy="4364962"/>
          </a:xfrm>
        </p:spPr>
        <p:txBody>
          <a:bodyPr anchor="t">
            <a:normAutofit/>
          </a:bodyPr>
          <a:lstStyle/>
          <a:p>
            <a:r>
              <a:rPr lang="en-US" sz="2000" dirty="0"/>
              <a:t>Static Polymorphism </a:t>
            </a:r>
            <a:r>
              <a:rPr lang="en-US" sz="2000" dirty="0" err="1"/>
              <a:t>pada</a:t>
            </a:r>
            <a:r>
              <a:rPr lang="en-US" sz="2000" dirty="0"/>
              <a:t> Java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b="1" dirty="0"/>
              <a:t>method overloading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Method overloading: </a:t>
            </a:r>
            <a:r>
              <a:rPr lang="en-US" sz="2000" dirty="0" err="1"/>
              <a:t>beberapa</a:t>
            </a:r>
            <a:r>
              <a:rPr lang="en-US" sz="2000" dirty="0"/>
              <a:t> method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beda</a:t>
            </a:r>
            <a:r>
              <a:rPr lang="en-US" sz="2000" dirty="0"/>
              <a:t> </a:t>
            </a:r>
            <a:r>
              <a:rPr lang="en-US" sz="2000" i="1" dirty="0"/>
              <a:t>signature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class.</a:t>
            </a:r>
          </a:p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dirty="0"/>
              <a:t>-compile program (compile-time), Java </a:t>
            </a:r>
            <a:r>
              <a:rPr lang="en-US" sz="2000" dirty="0" err="1"/>
              <a:t>tahu</a:t>
            </a:r>
            <a:r>
              <a:rPr lang="en-US" sz="2000" dirty="0"/>
              <a:t> method </a:t>
            </a:r>
            <a:r>
              <a:rPr lang="en-US" sz="2000" dirty="0" err="1"/>
              <a:t>mana</a:t>
            </a:r>
            <a:r>
              <a:rPr lang="en-US" sz="2000" dirty="0"/>
              <a:t> yang </a:t>
            </a:r>
            <a:r>
              <a:rPr lang="en-US" sz="2000" dirty="0" err="1"/>
              <a:t>dipanggil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mencocokkan</a:t>
            </a:r>
            <a:r>
              <a:rPr lang="en-US" sz="2000" dirty="0"/>
              <a:t> </a:t>
            </a:r>
            <a:r>
              <a:rPr lang="en-US" sz="2000" i="1" dirty="0"/>
              <a:t>signature </a:t>
            </a:r>
            <a:r>
              <a:rPr lang="en-US" sz="2000" dirty="0" err="1"/>
              <a:t>dari</a:t>
            </a:r>
            <a:r>
              <a:rPr lang="en-US" sz="2000" dirty="0"/>
              <a:t> method yang </a:t>
            </a:r>
            <a:r>
              <a:rPr lang="en-US" sz="2000" dirty="0" err="1"/>
              <a:t>dipanggil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static polymorphism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b="1" dirty="0"/>
              <a:t>compile time polymorphism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/>
              <a:t>static binding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28116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30" y="1047643"/>
            <a:ext cx="5134430" cy="2831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5931"/>
            <a:ext cx="3790950" cy="5438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56B6-69E6-3D8A-2778-E89DA71E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788" y="4210158"/>
            <a:ext cx="6166812" cy="2274548"/>
          </a:xfrm>
        </p:spPr>
        <p:txBody>
          <a:bodyPr anchor="t">
            <a:normAutofit/>
          </a:bodyPr>
          <a:lstStyle/>
          <a:p>
            <a:r>
              <a:rPr lang="en-US" sz="2000" dirty="0"/>
              <a:t>Pada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method </a:t>
            </a:r>
            <a:r>
              <a:rPr lang="en-US" sz="2000" b="1" dirty="0"/>
              <a:t>add()</a:t>
            </a:r>
            <a:r>
              <a:rPr lang="en-US" sz="2000" dirty="0"/>
              <a:t>.</a:t>
            </a:r>
          </a:p>
          <a:p>
            <a:r>
              <a:rPr lang="en-US" sz="2000" dirty="0"/>
              <a:t>Compiler Java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method-method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dipanggil</a:t>
            </a:r>
            <a:r>
              <a:rPr lang="en-US" sz="2000" dirty="0"/>
              <a:t> dan </a:t>
            </a:r>
            <a:r>
              <a:rPr lang="en-US" sz="2000" dirty="0" err="1"/>
              <a:t>mencocokkan</a:t>
            </a:r>
            <a:r>
              <a:rPr lang="en-US" sz="2000" dirty="0"/>
              <a:t> </a:t>
            </a:r>
            <a:r>
              <a:rPr lang="en-US" sz="2000" i="1" dirty="0"/>
              <a:t>signature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method mana yang </a:t>
            </a:r>
            <a:r>
              <a:rPr lang="en-US" sz="2000" dirty="0" err="1"/>
              <a:t>dieksekusi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0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Dynamic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9152466" cy="5410199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Dynamic Polymorphism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object </a:t>
            </a:r>
            <a:r>
              <a:rPr lang="en-US" sz="2000" dirty="0" err="1"/>
              <a:t>bertipe</a:t>
            </a:r>
            <a:r>
              <a:rPr lang="en-US" sz="2000" dirty="0"/>
              <a:t> parent-class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konstruktor</a:t>
            </a:r>
            <a:r>
              <a:rPr lang="en-US" sz="2000" dirty="0"/>
              <a:t> sub-class,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overriding method yang </a:t>
            </a:r>
            <a:r>
              <a:rPr lang="en-US" sz="2000" dirty="0" err="1"/>
              <a:t>dipanggil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Pembuatan</a:t>
            </a:r>
            <a:r>
              <a:rPr lang="en-US" sz="2000" dirty="0"/>
              <a:t> object </a:t>
            </a:r>
            <a:r>
              <a:rPr lang="en-US" sz="2000" dirty="0" err="1"/>
              <a:t>bertipe</a:t>
            </a:r>
            <a:r>
              <a:rPr lang="en-US" sz="2000" dirty="0"/>
              <a:t> parent-class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konstruktor</a:t>
            </a:r>
            <a:r>
              <a:rPr lang="en-US" sz="2000" dirty="0"/>
              <a:t> sub-class:</a:t>
            </a:r>
          </a:p>
          <a:p>
            <a:pPr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 err="1"/>
              <a:t>Dimana</a:t>
            </a:r>
            <a:r>
              <a:rPr lang="en-US" sz="2000" dirty="0"/>
              <a:t> class Manager </a:t>
            </a:r>
            <a:r>
              <a:rPr lang="en-US" sz="2000" dirty="0" err="1"/>
              <a:t>adalah</a:t>
            </a:r>
            <a:r>
              <a:rPr lang="en-US" sz="2000" dirty="0"/>
              <a:t> subclass </a:t>
            </a:r>
            <a:r>
              <a:rPr lang="en-US" sz="2000" dirty="0" err="1"/>
              <a:t>dari</a:t>
            </a:r>
            <a:r>
              <a:rPr lang="en-US" sz="2000" dirty="0"/>
              <a:t> Employee.</a:t>
            </a:r>
          </a:p>
          <a:p>
            <a:pPr lvl="1" algn="just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, object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Employee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konstruktor</a:t>
            </a:r>
            <a:r>
              <a:rPr lang="en-US" sz="2000" dirty="0"/>
              <a:t> Manager.</a:t>
            </a:r>
          </a:p>
          <a:p>
            <a:pPr lvl="1" algn="just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, object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Employee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memegang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Manager.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67099"/>
            <a:ext cx="4939323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0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109"/>
            <a:ext cx="8596668" cy="762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(1)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7" y="1465310"/>
            <a:ext cx="5257801" cy="160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7" y="3574303"/>
            <a:ext cx="5257801" cy="160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8074BD3-D01D-A13A-AC9A-299F0208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08" y="1653355"/>
            <a:ext cx="5439002" cy="2890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0C7B04-BD62-41C1-886A-3D2AF3AB3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7" b="3548"/>
          <a:stretch/>
        </p:blipFill>
        <p:spPr bwMode="auto">
          <a:xfrm>
            <a:off x="3200400" y="5683296"/>
            <a:ext cx="5439002" cy="74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710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828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PowerPoint Presentation</vt:lpstr>
      <vt:lpstr>Polimorfisme</vt:lpstr>
      <vt:lpstr>Definisi</vt:lpstr>
      <vt:lpstr>Contoh Polimorfisme dalam Dunia Nyata</vt:lpstr>
      <vt:lpstr>Jenis-jenis Polimorfisme</vt:lpstr>
      <vt:lpstr>Static Polimorphism</vt:lpstr>
      <vt:lpstr>Contoh</vt:lpstr>
      <vt:lpstr>Dynamic Polymorphism</vt:lpstr>
      <vt:lpstr>Contoh (1)</vt:lpstr>
      <vt:lpstr>PowerPoint Presentation</vt:lpstr>
      <vt:lpstr>Polymorphic Arguments</vt:lpstr>
      <vt:lpstr>Pernyataan instanceof</vt:lpstr>
      <vt:lpstr>Casting Object</vt:lpstr>
      <vt:lpstr>Contoh Polimorfisme &amp; Casting object</vt:lpstr>
      <vt:lpstr>Contoh Polimorfisme &amp; Casting object (lanjutan)</vt:lpstr>
      <vt:lpstr>Contoh Polimorfisme &amp; Casting object (lanjutan)</vt:lpstr>
      <vt:lpstr>Contoh Polimorfisme &amp; Casting object (lanjutan)</vt:lpstr>
      <vt:lpstr>Exercise 1</vt:lpstr>
      <vt:lpstr>Exercise 1</vt:lpstr>
      <vt:lpstr>Exercise 1</vt:lpstr>
      <vt:lpstr>Exercise 2</vt:lpstr>
      <vt:lpstr>Exercise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POLIMORFISME</dc:title>
  <dc:creator>Muhammad Shulhan Khairy</dc:creator>
  <cp:lastModifiedBy>Mahmud</cp:lastModifiedBy>
  <cp:revision>8</cp:revision>
  <dcterms:created xsi:type="dcterms:W3CDTF">2020-11-15T18:02:45Z</dcterms:created>
  <dcterms:modified xsi:type="dcterms:W3CDTF">2024-10-21T07:12:39Z</dcterms:modified>
</cp:coreProperties>
</file>