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5"/>
  </p:notesMasterIdLst>
  <p:handoutMasterIdLst>
    <p:handoutMasterId r:id="rId36"/>
  </p:handoutMasterIdLst>
  <p:sldIdLst>
    <p:sldId id="256" r:id="rId4"/>
    <p:sldId id="296" r:id="rId5"/>
    <p:sldId id="261" r:id="rId6"/>
    <p:sldId id="297" r:id="rId7"/>
    <p:sldId id="298" r:id="rId8"/>
    <p:sldId id="299" r:id="rId9"/>
    <p:sldId id="300" r:id="rId10"/>
    <p:sldId id="266" r:id="rId11"/>
    <p:sldId id="265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69" r:id="rId33"/>
    <p:sldId id="321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9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35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18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  <p:sldLayoutId id="2147483671" r:id="rId16"/>
    <p:sldLayoutId id="2147483672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11560" y="4844068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412" y="1635646"/>
            <a:ext cx="6264844" cy="1217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ea typeface="맑은 고딕" pitchFamily="50" charset="-127"/>
              </a:rPr>
              <a:t>PEMROGRAMAN BERORIENTASI OBJEK (PBO)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KONSEP DASAR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OBJECT ORIENTED PRPGRAMMING (OOP)</a:t>
            </a:r>
            <a:endParaRPr lang="en-US" altLang="ko-KR" dirty="0"/>
          </a:p>
        </p:txBody>
      </p:sp>
      <p:grpSp>
        <p:nvGrpSpPr>
          <p:cNvPr id="8" name="Group 7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6" name="Rectangle 5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Google Shape;344;p1">
            <a:extLst>
              <a:ext uri="{FF2B5EF4-FFF2-40B4-BE49-F238E27FC236}">
                <a16:creationId xmlns:a16="http://schemas.microsoft.com/office/drawing/2014/main" id="{03DABDEA-9952-04D3-4B49-156344804A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267494"/>
            <a:ext cx="1284669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Oriented vs </a:t>
            </a:r>
            <a:r>
              <a:rPr lang="en-US" dirty="0" err="1"/>
              <a:t>Struktural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67496" y="987574"/>
            <a:ext cx="4824986" cy="3684957"/>
            <a:chOff x="558761" y="1588317"/>
            <a:chExt cx="2320813" cy="3684957"/>
          </a:xfrm>
        </p:grpSpPr>
        <p:sp>
          <p:nvSpPr>
            <p:cNvPr id="7" name="TextBox 6"/>
            <p:cNvSpPr txBox="1"/>
            <p:nvPr/>
          </p:nvSpPr>
          <p:spPr>
            <a:xfrm>
              <a:off x="732156" y="1949287"/>
              <a:ext cx="2147418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Kita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akan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membuat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program game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simulasi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sepeda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didalamnya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ada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karakter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sepeda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yang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memiliki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kecepatan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gear dan merk</a:t>
              </a:r>
            </a:p>
            <a:p>
              <a:pPr marL="171450" indent="-171450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Bagaimana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membangun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game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tersebut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dengan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metode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konvensional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?</a:t>
              </a:r>
            </a:p>
            <a:p>
              <a:pPr marL="341313" lvl="2" indent="-171450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Langkah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pertama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kita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buat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variabelnya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misal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kecepatan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gear, merk</a:t>
              </a:r>
            </a:p>
            <a:p>
              <a:pPr marL="341313" lvl="2" indent="-171450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Langkah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berikutnya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kita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buat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fungsi-fungsinya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tambah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kecepatan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kurangi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kecepatan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.</a:t>
              </a:r>
            </a:p>
            <a:p>
              <a:pPr marL="341313" lvl="2" indent="-171450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Langkah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berikutnya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kita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coba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mengoperasikan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sepeda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tersebut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secara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sederhana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yaitu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memanipulasi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kecepatan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gear, merk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nya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didalam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fungsi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main,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kemudian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kita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cetak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ke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sz="1400" dirty="0" err="1">
                  <a:solidFill>
                    <a:schemeClr val="accent3"/>
                  </a:solidFill>
                  <a:cs typeface="Arial" pitchFamily="34" charset="0"/>
                </a:rPr>
                <a:t>layar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.</a:t>
              </a:r>
            </a:p>
            <a:p>
              <a:pPr marL="0" lvl="1" indent="-287337" algn="just" eaLnBrk="0" latinLnBrk="0" hangingPunct="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Kode Program </a:t>
              </a: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  <a:sym typeface="Wingdings" panose="05000000000000000000" pitchFamily="2" charset="2"/>
                </a:rPr>
                <a:t> …….</a:t>
              </a:r>
              <a:endParaRPr lang="en-US" sz="14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761" y="1588317"/>
              <a:ext cx="205965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contoh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;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D89D326-73BB-CF13-75C3-005F5068E7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229" b="12229"/>
          <a:stretch>
            <a:fillRect/>
          </a:stretch>
        </p:blipFill>
        <p:spPr>
          <a:xfrm>
            <a:off x="982663" y="1731963"/>
            <a:ext cx="3084512" cy="2281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6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Pemrograman</a:t>
            </a:r>
            <a:r>
              <a:rPr lang="en-US" altLang="ko-KR" dirty="0"/>
              <a:t> </a:t>
            </a:r>
            <a:r>
              <a:rPr lang="en-US" altLang="ko-KR" dirty="0" err="1"/>
              <a:t>Struktural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2F8BE-A499-F719-EAE1-AA5162A9F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99"/>
          <a:stretch/>
        </p:blipFill>
        <p:spPr>
          <a:xfrm>
            <a:off x="1403648" y="843558"/>
            <a:ext cx="6400800" cy="3352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245782-AED7-2094-04E0-893B7B5F1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Pemrograman</a:t>
            </a:r>
            <a:r>
              <a:rPr lang="en-US" altLang="ko-KR" dirty="0"/>
              <a:t> </a:t>
            </a:r>
            <a:r>
              <a:rPr lang="en-US" altLang="ko-KR" dirty="0" err="1"/>
              <a:t>Struktural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2F8BE-A499-F719-EAE1-AA5162A9F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08" b="-48"/>
          <a:stretch/>
        </p:blipFill>
        <p:spPr>
          <a:xfrm>
            <a:off x="1547664" y="843558"/>
            <a:ext cx="6400800" cy="2997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Pemrograman</a:t>
            </a:r>
            <a:r>
              <a:rPr lang="en-US" altLang="ko-KR" dirty="0"/>
              <a:t> Object Oriented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F2B1F-C05E-AF3D-10C6-10F438D15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0"/>
          <a:stretch/>
        </p:blipFill>
        <p:spPr>
          <a:xfrm>
            <a:off x="1784758" y="843558"/>
            <a:ext cx="5574484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Pemrograman</a:t>
            </a:r>
            <a:r>
              <a:rPr lang="en-US" altLang="ko-KR" dirty="0"/>
              <a:t> Object Oriented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40AAC-594E-E915-9A01-3C95D0156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F2B1F-C05E-AF3D-10C6-10F438D15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00" b="-498"/>
          <a:stretch/>
        </p:blipFill>
        <p:spPr>
          <a:xfrm>
            <a:off x="1784758" y="771550"/>
            <a:ext cx="557448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rn set of cool bikes">
            <a:extLst>
              <a:ext uri="{FF2B5EF4-FFF2-40B4-BE49-F238E27FC236}">
                <a16:creationId xmlns:a16="http://schemas.microsoft.com/office/drawing/2014/main" id="{C6CEF03E-8E12-D8F7-C509-8B9A055BD1A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18096" r="-1190" b="45301"/>
          <a:stretch/>
        </p:blipFill>
        <p:spPr bwMode="auto">
          <a:xfrm>
            <a:off x="1461356" y="1307701"/>
            <a:ext cx="6000234" cy="21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539552" y="363065"/>
            <a:ext cx="5256584" cy="11808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Bagaimana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kalau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ada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2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Sepeda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Game?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586" y="3599597"/>
            <a:ext cx="6216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merek2, kecepatan2, gear2</a:t>
            </a:r>
          </a:p>
          <a:p>
            <a:pPr marL="228600" lvl="1" indent="-2286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Coba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nilai-nilai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variabelnya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lvl="1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Kode Program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…..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9DAC9-7200-A1D3-034E-ADBE057E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615"/>
          <a:stretch/>
        </p:blipFill>
        <p:spPr>
          <a:xfrm>
            <a:off x="1267544" y="339502"/>
            <a:ext cx="6400800" cy="439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Modern set of cool bikes">
            <a:extLst>
              <a:ext uri="{FF2B5EF4-FFF2-40B4-BE49-F238E27FC236}">
                <a16:creationId xmlns:a16="http://schemas.microsoft.com/office/drawing/2014/main" id="{C6CEF03E-8E12-D8F7-C509-8B9A055BD1A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18096" r="2945" b="45301"/>
          <a:stretch/>
        </p:blipFill>
        <p:spPr bwMode="auto">
          <a:xfrm>
            <a:off x="4305212" y="1419622"/>
            <a:ext cx="3363132" cy="12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BFAB29-7619-20D4-A3FF-A54133704FC7}"/>
              </a:ext>
            </a:extLst>
          </p:cNvPr>
          <p:cNvSpPr/>
          <p:nvPr/>
        </p:nvSpPr>
        <p:spPr>
          <a:xfrm>
            <a:off x="1403648" y="987574"/>
            <a:ext cx="4608512" cy="35283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B63EE-5CDD-7AC9-5510-B10493C38313}"/>
              </a:ext>
            </a:extLst>
          </p:cNvPr>
          <p:cNvSpPr txBox="1"/>
          <p:nvPr/>
        </p:nvSpPr>
        <p:spPr>
          <a:xfrm>
            <a:off x="7045654" y="3215222"/>
            <a:ext cx="129614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12 </a:t>
            </a:r>
            <a:r>
              <a:rPr lang="en-US" sz="2400" dirty="0" err="1"/>
              <a:t>baris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99482E-0E33-0B48-FB81-83876B84F4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012160" y="2751770"/>
            <a:ext cx="1033494" cy="694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9DAC9-7200-A1D3-034E-ADBE057E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365" b="-1250"/>
          <a:stretch/>
        </p:blipFill>
        <p:spPr>
          <a:xfrm>
            <a:off x="1267544" y="1059582"/>
            <a:ext cx="6400800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Modern set of cool bikes">
            <a:extLst>
              <a:ext uri="{FF2B5EF4-FFF2-40B4-BE49-F238E27FC236}">
                <a16:creationId xmlns:a16="http://schemas.microsoft.com/office/drawing/2014/main" id="{C6CEF03E-8E12-D8F7-C509-8B9A055BD1A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18096" r="-1190" b="45301"/>
          <a:stretch/>
        </p:blipFill>
        <p:spPr bwMode="auto">
          <a:xfrm>
            <a:off x="4161196" y="3863346"/>
            <a:ext cx="3507148" cy="12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rn set of cool bikes">
            <a:extLst>
              <a:ext uri="{FF2B5EF4-FFF2-40B4-BE49-F238E27FC236}">
                <a16:creationId xmlns:a16="http://schemas.microsoft.com/office/drawing/2014/main" id="{C6CEF03E-8E12-D8F7-C509-8B9A055BD1A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8096" r="3800" b="45301"/>
          <a:stretch/>
        </p:blipFill>
        <p:spPr bwMode="auto">
          <a:xfrm>
            <a:off x="1835696" y="1565256"/>
            <a:ext cx="2016224" cy="8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95536" y="384418"/>
            <a:ext cx="5256584" cy="11808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Bagaimana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kalau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ada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10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Sepeda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Game?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2770595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Tambahkan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merek3, kecepatan3, gear3….. merek10, kecepatan10, gear10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melelahkan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…?)</a:t>
            </a:r>
          </a:p>
          <a:p>
            <a:pPr marL="285750" lvl="1" indent="-285750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bagaimana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OOP?</a:t>
            </a:r>
          </a:p>
          <a:p>
            <a:pPr marL="742950" lvl="2" indent="-285750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attribute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kecepatan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gear</a:t>
            </a:r>
          </a:p>
          <a:p>
            <a:pPr marL="742950" lvl="2" indent="-285750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Lalu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10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Sepeda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lvl="1" indent="-285750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Lihat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Kode Program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…..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 descr="Modern set of cool bikes">
            <a:extLst>
              <a:ext uri="{FF2B5EF4-FFF2-40B4-BE49-F238E27FC236}">
                <a16:creationId xmlns:a16="http://schemas.microsoft.com/office/drawing/2014/main" id="{4F342B66-94E0-C027-7719-0FC63624A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8096" r="3800" b="8698"/>
          <a:stretch/>
        </p:blipFill>
        <p:spPr bwMode="auto">
          <a:xfrm>
            <a:off x="179512" y="2859782"/>
            <a:ext cx="2016224" cy="16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odern set of cool bikes">
            <a:extLst>
              <a:ext uri="{FF2B5EF4-FFF2-40B4-BE49-F238E27FC236}">
                <a16:creationId xmlns:a16="http://schemas.microsoft.com/office/drawing/2014/main" id="{2FFDA88B-A495-6DA7-73BA-8FE84C338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8096" r="3800" b="8698"/>
          <a:stretch/>
        </p:blipFill>
        <p:spPr bwMode="auto">
          <a:xfrm>
            <a:off x="5868144" y="616732"/>
            <a:ext cx="2016224" cy="16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41433-56BF-A387-A008-75AB1457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1"/>
          <a:stretch/>
        </p:blipFill>
        <p:spPr>
          <a:xfrm>
            <a:off x="1403648" y="339503"/>
            <a:ext cx="5943600" cy="44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79712" y="339502"/>
            <a:ext cx="716428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Kelas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347614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195736" y="2472241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3596868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2246881" y="140159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881" y="252358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6881" y="3650848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536964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Jangan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Telepon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(WA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Saja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11583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Jangan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Terlambat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8" y="3661591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Jangan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Mencurangi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1601" y="142697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601" y="2552353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601" y="3676980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4" descr="If-You-Are-Waiting-For-Your-Customers-To-Call-You-–-You-Are-Too-Late-300x300">
            <a:extLst>
              <a:ext uri="{FF2B5EF4-FFF2-40B4-BE49-F238E27FC236}">
                <a16:creationId xmlns:a16="http://schemas.microsoft.com/office/drawing/2014/main" id="{CC9688D6-D49E-4391-AFDA-9F524DDD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4" y="796711"/>
            <a:ext cx="1285326" cy="1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kig-site-icon-no-calls">
            <a:extLst>
              <a:ext uri="{FF2B5EF4-FFF2-40B4-BE49-F238E27FC236}">
                <a16:creationId xmlns:a16="http://schemas.microsoft.com/office/drawing/2014/main" id="{17D65066-9CBF-B755-9856-51AC8B88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r="18770"/>
          <a:stretch>
            <a:fillRect/>
          </a:stretch>
        </p:blipFill>
        <p:spPr bwMode="auto">
          <a:xfrm>
            <a:off x="1979712" y="2253298"/>
            <a:ext cx="843556" cy="9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 descr="Stop Plagiarism">
            <a:extLst>
              <a:ext uri="{FF2B5EF4-FFF2-40B4-BE49-F238E27FC236}">
                <a16:creationId xmlns:a16="http://schemas.microsoft.com/office/drawing/2014/main" id="{69E4B246-CA71-0DFC-A572-3C34C174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15" y="3358624"/>
            <a:ext cx="896632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41433-56BF-A387-A008-75AB1457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1" b="3"/>
          <a:stretch/>
        </p:blipFill>
        <p:spPr>
          <a:xfrm>
            <a:off x="1259632" y="195486"/>
            <a:ext cx="5943600" cy="4536504"/>
          </a:xfrm>
          <a:prstGeom prst="rect">
            <a:avLst/>
          </a:prstGeom>
        </p:spPr>
      </p:pic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5FD6699A-1DAA-604B-B76D-EDFB69261ED4}"/>
              </a:ext>
            </a:extLst>
          </p:cNvPr>
          <p:cNvSpPr/>
          <p:nvPr/>
        </p:nvSpPr>
        <p:spPr>
          <a:xfrm>
            <a:off x="1763688" y="1851670"/>
            <a:ext cx="5256584" cy="24482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3C477-E5E0-B92D-6C72-34193CD33CB3}"/>
              </a:ext>
            </a:extLst>
          </p:cNvPr>
          <p:cNvSpPr txBox="1"/>
          <p:nvPr/>
        </p:nvSpPr>
        <p:spPr>
          <a:xfrm>
            <a:off x="7524328" y="2545891"/>
            <a:ext cx="132401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6 </a:t>
            </a:r>
            <a:r>
              <a:rPr lang="en-US" sz="2400" dirty="0" err="1"/>
              <a:t>baris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2DD467-A07E-3CAC-D439-8483EBF854D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020272" y="2776724"/>
            <a:ext cx="504056" cy="2990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Oriented vs </a:t>
            </a:r>
            <a:r>
              <a:rPr lang="en-US" dirty="0" err="1"/>
              <a:t>Struktural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105958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kita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lihat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bahwa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OOP,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untuk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membuat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banyak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kita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perlu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tuliskan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berulang-ulang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variabel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merek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, dan gear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Kita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cukup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buat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banyak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saja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sebuah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class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sudah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kita</a:t>
            </a:r>
            <a:r>
              <a:rPr lang="en-US" sz="20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cs typeface="Arial" pitchFamily="34" charset="0"/>
              </a:rPr>
              <a:t>buat</a:t>
            </a:r>
            <a:endParaRPr lang="en-US" sz="20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2054" name="Picture 6" descr="Modern web design concept with isometric view">
            <a:extLst>
              <a:ext uri="{FF2B5EF4-FFF2-40B4-BE49-F238E27FC236}">
                <a16:creationId xmlns:a16="http://schemas.microsoft.com/office/drawing/2014/main" id="{0C403883-F919-2DC3-E385-2D1F95FF436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1302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Bagaimana</a:t>
            </a:r>
            <a:r>
              <a:rPr lang="en-US" altLang="ko-KR" dirty="0"/>
              <a:t> </a:t>
            </a:r>
            <a:r>
              <a:rPr lang="en-US" altLang="ko-KR" dirty="0" err="1"/>
              <a:t>kopimu</a:t>
            </a:r>
            <a:r>
              <a:rPr lang="en-US" altLang="ko-KR" dirty="0"/>
              <a:t>…? Masih </a:t>
            </a:r>
            <a:r>
              <a:rPr lang="en-US" altLang="ko-KR" dirty="0" err="1"/>
              <a:t>nikmatkah</a:t>
            </a:r>
            <a:r>
              <a:rPr lang="en-US" altLang="ko-KR" dirty="0"/>
              <a:t>…?</a:t>
            </a:r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Konsep</a:t>
            </a:r>
            <a:r>
              <a:rPr lang="en-US" altLang="ko-KR" dirty="0"/>
              <a:t> OOP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00192" y="1862703"/>
            <a:ext cx="240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Class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6806" y="2798807"/>
            <a:ext cx="239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Encapsulation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192" y="3662903"/>
            <a:ext cx="239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Inheritance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177" y="1862703"/>
            <a:ext cx="240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Object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177" y="3579862"/>
            <a:ext cx="239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Polymorphism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074" name="Picture 2" descr="Hand drawn website hosting illustration">
            <a:extLst>
              <a:ext uri="{FF2B5EF4-FFF2-40B4-BE49-F238E27FC236}">
                <a16:creationId xmlns:a16="http://schemas.microsoft.com/office/drawing/2014/main" id="{10CB1488-8BB1-54A4-B982-75428AA1724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4" r="176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63850" y="2885393"/>
            <a:ext cx="296823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OBJECT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322659"/>
            <a:ext cx="417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Object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suatu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rangkaian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dalam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program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terdiri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State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Behaviour</a:t>
            </a:r>
            <a:endParaRPr lang="en-US" sz="1400" b="1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Object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pada software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dimodelkan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sedemikian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rupa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sehingga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mirip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di dunia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nyata</a:t>
            </a: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State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Behaviour</a:t>
            </a:r>
            <a:endParaRPr 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4098" name="Picture 2" descr="Programmers concept with flat design">
            <a:extLst>
              <a:ext uri="{FF2B5EF4-FFF2-40B4-BE49-F238E27FC236}">
                <a16:creationId xmlns:a16="http://schemas.microsoft.com/office/drawing/2014/main" id="{7E58B85A-F03E-B940-213D-DFBF404C0C11}"/>
              </a:ext>
            </a:extLst>
          </p:cNvPr>
          <p:cNvPicPr>
            <a:picLocks noGrp="1" noChangeAspect="1" noChangeArrowheads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r="79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person is using a laptop with a world map on the screen">
            <a:extLst>
              <a:ext uri="{FF2B5EF4-FFF2-40B4-BE49-F238E27FC236}">
                <a16:creationId xmlns:a16="http://schemas.microsoft.com/office/drawing/2014/main" id="{7284614B-DDD5-A2F7-9E3F-41B2D1711CA1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r="79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3EA314-D943-3FC2-E5F9-3C3179BB4905}"/>
              </a:ext>
            </a:extLst>
          </p:cNvPr>
          <p:cNvSpPr txBox="1"/>
          <p:nvPr/>
        </p:nvSpPr>
        <p:spPr>
          <a:xfrm>
            <a:off x="5580112" y="2841033"/>
            <a:ext cx="3400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State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ciri-ciri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atau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atribut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tersebut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Misal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state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merek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gear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sebagainya</a:t>
            </a: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Behaviour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perilaku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dilakukan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tersebut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Misal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pada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behaviournya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antara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lain,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tambah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pindah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gear,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kurangi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belok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sebagainya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8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5175A9-ACEF-922D-C22A-89991736C682}"/>
              </a:ext>
            </a:extLst>
          </p:cNvPr>
          <p:cNvSpPr txBox="1">
            <a:spLocks/>
          </p:cNvSpPr>
          <p:nvPr/>
        </p:nvSpPr>
        <p:spPr>
          <a:xfrm>
            <a:off x="107504" y="411510"/>
            <a:ext cx="7992888" cy="244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Class </a:t>
            </a:r>
            <a:r>
              <a:rPr lang="en-US" sz="1800" dirty="0" err="1">
                <a:solidFill>
                  <a:schemeClr val="accent3"/>
                </a:solidFill>
              </a:rPr>
              <a:t>adalah</a:t>
            </a:r>
            <a:r>
              <a:rPr lang="en-US" sz="1800" dirty="0">
                <a:solidFill>
                  <a:schemeClr val="accent3"/>
                </a:solidFill>
              </a:rPr>
              <a:t> blueprint </a:t>
            </a:r>
            <a:r>
              <a:rPr lang="en-US" sz="1800" dirty="0" err="1">
                <a:solidFill>
                  <a:schemeClr val="accent3"/>
                </a:solidFill>
              </a:rPr>
              <a:t>atau</a:t>
            </a:r>
            <a:r>
              <a:rPr lang="en-US" sz="1800" dirty="0">
                <a:solidFill>
                  <a:schemeClr val="accent3"/>
                </a:solidFill>
              </a:rPr>
              <a:t> prototype </a:t>
            </a:r>
            <a:r>
              <a:rPr lang="en-US" sz="1800" dirty="0" err="1">
                <a:solidFill>
                  <a:schemeClr val="accent3"/>
                </a:solidFill>
              </a:rPr>
              <a:t>dari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objek</a:t>
            </a:r>
            <a:r>
              <a:rPr lang="en-US" sz="1800" dirty="0">
                <a:solidFill>
                  <a:schemeClr val="accent3"/>
                </a:solidFill>
              </a:rPr>
              <a:t>. </a:t>
            </a:r>
          </a:p>
          <a:p>
            <a:pPr marL="285750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Ambil </a:t>
            </a:r>
            <a:r>
              <a:rPr lang="en-US" sz="1800" dirty="0" err="1">
                <a:solidFill>
                  <a:schemeClr val="accent3"/>
                </a:solidFill>
              </a:rPr>
              <a:t>contoh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objek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sepeda</a:t>
            </a:r>
            <a:r>
              <a:rPr lang="en-US" sz="1800" dirty="0">
                <a:solidFill>
                  <a:schemeClr val="accent3"/>
                </a:solidFill>
              </a:rPr>
              <a:t>. </a:t>
            </a:r>
          </a:p>
          <a:p>
            <a:pPr marL="742950" lvl="1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Terdapat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berbagai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macam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sepeda</a:t>
            </a:r>
            <a:r>
              <a:rPr lang="en-US" sz="1600" dirty="0">
                <a:solidFill>
                  <a:schemeClr val="accent3"/>
                </a:solidFill>
              </a:rPr>
              <a:t> di dunia, </a:t>
            </a:r>
            <a:r>
              <a:rPr lang="en-US" sz="1600" dirty="0" err="1">
                <a:solidFill>
                  <a:schemeClr val="accent3"/>
                </a:solidFill>
              </a:rPr>
              <a:t>dari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berbagai</a:t>
            </a:r>
            <a:r>
              <a:rPr lang="en-US" sz="1600" dirty="0">
                <a:solidFill>
                  <a:schemeClr val="accent3"/>
                </a:solidFill>
              </a:rPr>
              <a:t> merk dan model.</a:t>
            </a:r>
          </a:p>
          <a:p>
            <a:pPr marL="742950" lvl="1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Namun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semua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sepeda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dibangun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berdasarkan</a:t>
            </a:r>
            <a:r>
              <a:rPr lang="en-US" sz="1600" dirty="0">
                <a:solidFill>
                  <a:schemeClr val="accent3"/>
                </a:solidFill>
              </a:rPr>
              <a:t> blueprint yang </a:t>
            </a:r>
            <a:r>
              <a:rPr lang="en-US" sz="1600" dirty="0" err="1">
                <a:solidFill>
                  <a:schemeClr val="accent3"/>
                </a:solidFill>
              </a:rPr>
              <a:t>sama</a:t>
            </a:r>
            <a:r>
              <a:rPr lang="en-US" sz="1600" dirty="0">
                <a:solidFill>
                  <a:schemeClr val="accent3"/>
                </a:solidFill>
              </a:rPr>
              <a:t>, </a:t>
            </a:r>
            <a:r>
              <a:rPr lang="en-US" sz="1600" dirty="0" err="1">
                <a:solidFill>
                  <a:schemeClr val="accent3"/>
                </a:solidFill>
              </a:rPr>
              <a:t>sehingga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tiap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sepeda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memiliki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komponen</a:t>
            </a:r>
            <a:r>
              <a:rPr lang="en-US" sz="1600" dirty="0">
                <a:solidFill>
                  <a:schemeClr val="accent3"/>
                </a:solidFill>
              </a:rPr>
              <a:t> dan </a:t>
            </a:r>
            <a:r>
              <a:rPr lang="en-US" sz="1600" dirty="0" err="1">
                <a:solidFill>
                  <a:schemeClr val="accent3"/>
                </a:solidFill>
              </a:rPr>
              <a:t>karakteristik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sama</a:t>
            </a:r>
            <a:r>
              <a:rPr lang="en-US" sz="1600" dirty="0">
                <a:solidFill>
                  <a:schemeClr val="accent3"/>
                </a:solidFill>
              </a:rPr>
              <a:t>. </a:t>
            </a:r>
          </a:p>
          <a:p>
            <a:pPr marL="285750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/>
                </a:solidFill>
              </a:rPr>
              <a:t>Sepeda</a:t>
            </a:r>
            <a:r>
              <a:rPr lang="en-US" sz="1800" dirty="0">
                <a:solidFill>
                  <a:schemeClr val="accent3"/>
                </a:solidFill>
              </a:rPr>
              <a:t> yang </a:t>
            </a:r>
            <a:r>
              <a:rPr lang="en-US" sz="1800" dirty="0" err="1">
                <a:solidFill>
                  <a:schemeClr val="accent3"/>
                </a:solidFill>
              </a:rPr>
              <a:t>anda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miliki</a:t>
            </a:r>
            <a:r>
              <a:rPr lang="en-US" sz="1800" dirty="0">
                <a:solidFill>
                  <a:schemeClr val="accent3"/>
                </a:solidFill>
              </a:rPr>
              <a:t> di </a:t>
            </a:r>
            <a:r>
              <a:rPr lang="en-US" sz="1800" dirty="0" err="1">
                <a:solidFill>
                  <a:schemeClr val="accent3"/>
                </a:solidFill>
              </a:rPr>
              <a:t>rumah</a:t>
            </a:r>
            <a:r>
              <a:rPr lang="en-US" sz="1800" dirty="0">
                <a:solidFill>
                  <a:schemeClr val="accent3"/>
                </a:solidFill>
              </a:rPr>
              <a:t>, </a:t>
            </a:r>
            <a:r>
              <a:rPr lang="en-US" sz="1800" dirty="0" err="1">
                <a:solidFill>
                  <a:schemeClr val="accent3"/>
                </a:solidFill>
              </a:rPr>
              <a:t>adalah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hasil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instansiasi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dari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b="1" dirty="0">
                <a:solidFill>
                  <a:schemeClr val="accent3"/>
                </a:solidFill>
              </a:rPr>
              <a:t>class </a:t>
            </a:r>
            <a:r>
              <a:rPr lang="en-US" sz="1800" dirty="0" err="1">
                <a:solidFill>
                  <a:schemeClr val="accent3"/>
                </a:solidFill>
              </a:rPr>
              <a:t>sepeda</a:t>
            </a:r>
            <a:r>
              <a:rPr lang="en-US" sz="1800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6" name="Picture 4" descr="Hasil gambar untuk bicycle">
            <a:extLst>
              <a:ext uri="{FF2B5EF4-FFF2-40B4-BE49-F238E27FC236}">
                <a16:creationId xmlns:a16="http://schemas.microsoft.com/office/drawing/2014/main" id="{5192B350-E166-787D-A0D4-D1F84045E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7734"/>
            <a:ext cx="1584176" cy="1074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asil gambar untuk bicycle">
            <a:extLst>
              <a:ext uri="{FF2B5EF4-FFF2-40B4-BE49-F238E27FC236}">
                <a16:creationId xmlns:a16="http://schemas.microsoft.com/office/drawing/2014/main" id="{90E088F7-B866-5B41-E5D8-66660B7D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6" y="3699849"/>
            <a:ext cx="1792730" cy="11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ambar terkait">
            <a:extLst>
              <a:ext uri="{FF2B5EF4-FFF2-40B4-BE49-F238E27FC236}">
                <a16:creationId xmlns:a16="http://schemas.microsoft.com/office/drawing/2014/main" id="{2F03A187-979E-0967-E0BF-E9BB8F8E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40" y="2573734"/>
            <a:ext cx="2611050" cy="1742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57099-5198-28CA-478D-FA893AE55CBB}"/>
              </a:ext>
            </a:extLst>
          </p:cNvPr>
          <p:cNvSpPr txBox="1"/>
          <p:nvPr/>
        </p:nvSpPr>
        <p:spPr>
          <a:xfrm>
            <a:off x="800358" y="448310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Sepeda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BEB43-8EC1-A1CC-BD43-432CB7BE911A}"/>
              </a:ext>
            </a:extLst>
          </p:cNvPr>
          <p:cNvSpPr txBox="1"/>
          <p:nvPr/>
        </p:nvSpPr>
        <p:spPr>
          <a:xfrm>
            <a:off x="5246637" y="460705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 Sepeda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9D7F5-CBD2-A3F3-0FA0-CE75050F8F9A}"/>
              </a:ext>
            </a:extLst>
          </p:cNvPr>
          <p:cNvCxnSpPr/>
          <p:nvPr/>
        </p:nvCxnSpPr>
        <p:spPr>
          <a:xfrm flipV="1">
            <a:off x="2899202" y="3195135"/>
            <a:ext cx="576064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C0DF55-C7AD-DBFB-836B-A2211329DF9D}"/>
              </a:ext>
            </a:extLst>
          </p:cNvPr>
          <p:cNvCxnSpPr>
            <a:cxnSpLocks/>
          </p:cNvCxnSpPr>
          <p:nvPr/>
        </p:nvCxnSpPr>
        <p:spPr>
          <a:xfrm flipV="1">
            <a:off x="3051602" y="3699849"/>
            <a:ext cx="2816542" cy="7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011CC1-1834-9D9E-F7DD-3FDFD4F00BA8}"/>
              </a:ext>
            </a:extLst>
          </p:cNvPr>
          <p:cNvCxnSpPr>
            <a:cxnSpLocks/>
          </p:cNvCxnSpPr>
          <p:nvPr/>
        </p:nvCxnSpPr>
        <p:spPr>
          <a:xfrm>
            <a:off x="2899202" y="3987223"/>
            <a:ext cx="808702" cy="216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0" descr="Hasil gambar untuk bicycle sketch">
            <a:extLst>
              <a:ext uri="{FF2B5EF4-FFF2-40B4-BE49-F238E27FC236}">
                <a16:creationId xmlns:a16="http://schemas.microsoft.com/office/drawing/2014/main" id="{726CE172-5735-3A5E-FA43-AAEB68018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0" b="11378"/>
          <a:stretch/>
        </p:blipFill>
        <p:spPr bwMode="auto">
          <a:xfrm flipH="1">
            <a:off x="137562" y="2886982"/>
            <a:ext cx="2569608" cy="1641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7800476-9B0E-45CB-ABD5-B1E714C70A1B}"/>
              </a:ext>
            </a:extLst>
          </p:cNvPr>
          <p:cNvSpPr txBox="1">
            <a:spLocks/>
          </p:cNvSpPr>
          <p:nvPr/>
        </p:nvSpPr>
        <p:spPr>
          <a:xfrm>
            <a:off x="5691757" y="38746"/>
            <a:ext cx="2204195" cy="10748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CLASS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7800476-9B0E-45CB-ABD5-B1E714C70A1B}"/>
              </a:ext>
            </a:extLst>
          </p:cNvPr>
          <p:cNvSpPr txBox="1">
            <a:spLocks/>
          </p:cNvSpPr>
          <p:nvPr/>
        </p:nvSpPr>
        <p:spPr>
          <a:xfrm>
            <a:off x="4776440" y="57483"/>
            <a:ext cx="3323952" cy="7860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INHERITANCE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3358FE-689E-F7AF-FE7A-58B55707A346}"/>
              </a:ext>
            </a:extLst>
          </p:cNvPr>
          <p:cNvSpPr txBox="1">
            <a:spLocks/>
          </p:cNvSpPr>
          <p:nvPr/>
        </p:nvSpPr>
        <p:spPr>
          <a:xfrm>
            <a:off x="179512" y="771550"/>
            <a:ext cx="7793360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Inheritance (</a:t>
            </a:r>
            <a:r>
              <a:rPr lang="en-US" sz="1600" dirty="0" err="1">
                <a:solidFill>
                  <a:schemeClr val="accent3"/>
                </a:solidFill>
              </a:rPr>
              <a:t>Pewarisan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dalam</a:t>
            </a:r>
            <a:r>
              <a:rPr lang="en-US" sz="1600" dirty="0">
                <a:solidFill>
                  <a:schemeClr val="accent3"/>
                </a:solidFill>
              </a:rPr>
              <a:t> OOP </a:t>
            </a:r>
            <a:r>
              <a:rPr lang="en-US" sz="1600" dirty="0" err="1">
                <a:solidFill>
                  <a:schemeClr val="accent3"/>
                </a:solidFill>
              </a:rPr>
              <a:t>adalah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mekanisme</a:t>
            </a:r>
            <a:r>
              <a:rPr lang="en-US" sz="1600" dirty="0">
                <a:solidFill>
                  <a:schemeClr val="accent3"/>
                </a:solidFill>
              </a:rPr>
              <a:t> di mana </a:t>
            </a:r>
            <a:r>
              <a:rPr lang="en-US" sz="1600" dirty="0" err="1">
                <a:solidFill>
                  <a:schemeClr val="accent3"/>
                </a:solidFill>
              </a:rPr>
              <a:t>sebuah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baru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disebut</a:t>
            </a:r>
            <a:r>
              <a:rPr lang="en-US" sz="1600" dirty="0">
                <a:solidFill>
                  <a:schemeClr val="accent3"/>
                </a:solidFill>
              </a:rPr>
              <a:t> subclass </a:t>
            </a:r>
            <a:r>
              <a:rPr lang="en-US" sz="1600" dirty="0" err="1">
                <a:solidFill>
                  <a:schemeClr val="accent3"/>
                </a:solidFill>
              </a:rPr>
              <a:t>atau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turunan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n-US" sz="1600" dirty="0" err="1">
                <a:solidFill>
                  <a:schemeClr val="accent3"/>
                </a:solidFill>
              </a:rPr>
              <a:t>dibuat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berdasarkan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yang </a:t>
            </a:r>
            <a:r>
              <a:rPr lang="en-US" sz="1600" dirty="0" err="1">
                <a:solidFill>
                  <a:schemeClr val="accent3"/>
                </a:solidFill>
              </a:rPr>
              <a:t>sudah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ada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n-US" sz="1600" dirty="0" err="1">
                <a:solidFill>
                  <a:schemeClr val="accent3"/>
                </a:solidFill>
              </a:rPr>
              <a:t>disebut</a:t>
            </a:r>
            <a:r>
              <a:rPr lang="en-US" sz="1600" dirty="0">
                <a:solidFill>
                  <a:schemeClr val="accent3"/>
                </a:solidFill>
              </a:rPr>
              <a:t> superclass </a:t>
            </a:r>
            <a:r>
              <a:rPr lang="en-US" sz="1600" dirty="0" err="1">
                <a:solidFill>
                  <a:schemeClr val="accent3"/>
                </a:solidFill>
              </a:rPr>
              <a:t>atau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kelas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induk</a:t>
            </a:r>
            <a:r>
              <a:rPr lang="en-US" sz="1600" dirty="0">
                <a:solidFill>
                  <a:schemeClr val="accent3"/>
                </a:solidFill>
              </a:rPr>
              <a:t>)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Memungkinkan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kita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untuk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mengorganisir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struktur</a:t>
            </a:r>
            <a:r>
              <a:rPr lang="en-US" sz="1600" dirty="0">
                <a:solidFill>
                  <a:schemeClr val="accent3"/>
                </a:solidFill>
              </a:rPr>
              <a:t> program </a:t>
            </a:r>
            <a:r>
              <a:rPr lang="en-US" sz="1600" dirty="0" err="1">
                <a:solidFill>
                  <a:schemeClr val="accent3"/>
                </a:solidFill>
              </a:rPr>
              <a:t>dengan</a:t>
            </a:r>
            <a:r>
              <a:rPr lang="en-US" sz="1600" dirty="0">
                <a:solidFill>
                  <a:schemeClr val="accent3"/>
                </a:solidFill>
              </a:rPr>
              <a:t> natural. 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Memperluas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fungsionalitas</a:t>
            </a:r>
            <a:r>
              <a:rPr lang="en-US" sz="1600" dirty="0">
                <a:solidFill>
                  <a:schemeClr val="accent3"/>
                </a:solidFill>
              </a:rPr>
              <a:t> program </a:t>
            </a:r>
            <a:r>
              <a:rPr lang="en-US" sz="1600" dirty="0" err="1">
                <a:solidFill>
                  <a:schemeClr val="accent3"/>
                </a:solidFill>
              </a:rPr>
              <a:t>tanpa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harus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mengubah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banyak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bagian</a:t>
            </a:r>
            <a:r>
              <a:rPr lang="en-US" sz="1600" dirty="0">
                <a:solidFill>
                  <a:schemeClr val="accent3"/>
                </a:solidFill>
              </a:rPr>
              <a:t> program. </a:t>
            </a:r>
          </a:p>
          <a:p>
            <a:pPr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</a:rPr>
              <a:t>Contoh</a:t>
            </a:r>
            <a:r>
              <a:rPr lang="en-US" sz="1600" dirty="0">
                <a:solidFill>
                  <a:schemeClr val="accent3"/>
                </a:solidFill>
              </a:rPr>
              <a:t> di dunia </a:t>
            </a:r>
            <a:r>
              <a:rPr lang="en-US" sz="1600" dirty="0" err="1">
                <a:solidFill>
                  <a:schemeClr val="accent3"/>
                </a:solidFill>
              </a:rPr>
              <a:t>nyata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marL="628650" lvl="1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diturunkan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lagi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ke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model yang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lebih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luas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misal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gunung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(mountain bike) dan city bike. </a:t>
            </a:r>
          </a:p>
          <a:p>
            <a:pPr marL="628650" lvl="1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Masing-masing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komponen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fitur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tambahan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misal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gunung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suspensi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, yang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dimiliki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biasa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. Dan city bike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keranjang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di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bagian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depannya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  <a:p>
            <a:pPr marL="628650" lvl="1" indent="-2857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Dalam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hal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ini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mountain bike dan road bike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mewarisi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cs typeface="Arial" pitchFamily="34" charset="0"/>
              </a:rPr>
              <a:t>sepeda</a:t>
            </a:r>
            <a:r>
              <a:rPr lang="en-US" sz="16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4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7800476-9B0E-45CB-ABD5-B1E714C70A1B}"/>
              </a:ext>
            </a:extLst>
          </p:cNvPr>
          <p:cNvSpPr txBox="1">
            <a:spLocks/>
          </p:cNvSpPr>
          <p:nvPr/>
        </p:nvSpPr>
        <p:spPr>
          <a:xfrm>
            <a:off x="480594" y="57483"/>
            <a:ext cx="3528392" cy="7860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POLYMORPHISM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5D-E232-D491-45CD-03E986A9D7CB}"/>
              </a:ext>
            </a:extLst>
          </p:cNvPr>
          <p:cNvSpPr txBox="1">
            <a:spLocks/>
          </p:cNvSpPr>
          <p:nvPr/>
        </p:nvSpPr>
        <p:spPr>
          <a:xfrm>
            <a:off x="251520" y="1059582"/>
            <a:ext cx="8153400" cy="3033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</a:rPr>
              <a:t>Polimorfisme</a:t>
            </a:r>
            <a:r>
              <a:rPr lang="en-US" sz="1400" dirty="0">
                <a:solidFill>
                  <a:schemeClr val="accent3"/>
                </a:solidFill>
              </a:rPr>
              <a:t> (Polymorphism)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OOP </a:t>
            </a:r>
            <a:r>
              <a:rPr lang="en-US" sz="1400" dirty="0" err="1">
                <a:solidFill>
                  <a:schemeClr val="accent3"/>
                </a:solidFill>
              </a:rPr>
              <a:t>adalah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konsep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memungkinkan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suatu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memiliki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banyak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berperilaku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berbeda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tergantung</a:t>
            </a:r>
            <a:r>
              <a:rPr lang="en-US" sz="1400" dirty="0">
                <a:solidFill>
                  <a:schemeClr val="accent3"/>
                </a:solidFill>
              </a:rPr>
              <a:t> pada </a:t>
            </a:r>
            <a:r>
              <a:rPr lang="en-US" sz="1400" dirty="0" err="1">
                <a:solidFill>
                  <a:schemeClr val="accent3"/>
                </a:solidFill>
              </a:rPr>
              <a:t>konteksnya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</a:rPr>
              <a:t>Polimorfisme</a:t>
            </a:r>
            <a:r>
              <a:rPr lang="en-US" sz="1400" dirty="0">
                <a:solidFill>
                  <a:schemeClr val="accent3"/>
                </a:solidFill>
              </a:rPr>
              <a:t> juga </a:t>
            </a:r>
            <a:r>
              <a:rPr lang="en-US" sz="1400" dirty="0" err="1">
                <a:solidFill>
                  <a:schemeClr val="accent3"/>
                </a:solidFill>
              </a:rPr>
              <a:t>meniru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sifat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 di dunia </a:t>
            </a:r>
            <a:r>
              <a:rPr lang="en-US" sz="1400" dirty="0" err="1">
                <a:solidFill>
                  <a:schemeClr val="accent3"/>
                </a:solidFill>
              </a:rPr>
              <a:t>nyata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dimana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sebuah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memiliki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banyak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tau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menjelma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menjadi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bentuk-bentuk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lain. 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</a:rPr>
              <a:t>Secara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sederhana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polimorfisme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berarti</a:t>
            </a:r>
            <a:r>
              <a:rPr lang="en-US" sz="1400" dirty="0">
                <a:solidFill>
                  <a:schemeClr val="accent3"/>
                </a:solidFill>
              </a:rPr>
              <a:t> "</a:t>
            </a:r>
            <a:r>
              <a:rPr lang="en-US" sz="1400" dirty="0" err="1">
                <a:solidFill>
                  <a:schemeClr val="accent3"/>
                </a:solidFill>
              </a:rPr>
              <a:t>banyak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bentuk</a:t>
            </a:r>
            <a:r>
              <a:rPr lang="en-US" sz="1400" dirty="0">
                <a:solidFill>
                  <a:schemeClr val="accent3"/>
                </a:solidFill>
              </a:rPr>
              <a:t>".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OOP, </a:t>
            </a:r>
            <a:r>
              <a:rPr lang="en-US" sz="1400" dirty="0" err="1">
                <a:solidFill>
                  <a:schemeClr val="accent3"/>
                </a:solidFill>
              </a:rPr>
              <a:t>ini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berarti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suatu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entitas</a:t>
            </a:r>
            <a:r>
              <a:rPr lang="en-US" sz="1400" dirty="0">
                <a:solidFill>
                  <a:schemeClr val="accent3"/>
                </a:solidFill>
              </a:rPr>
              <a:t> (</a:t>
            </a:r>
            <a:r>
              <a:rPr lang="en-US" sz="1400" dirty="0" err="1">
                <a:solidFill>
                  <a:schemeClr val="accent3"/>
                </a:solidFill>
              </a:rPr>
              <a:t>seperti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variabel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fungsi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)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memiliki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berbagai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representasi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</a:rPr>
              <a:t>Misalkan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saja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pesawat</a:t>
            </a:r>
            <a:r>
              <a:rPr lang="en-US" sz="1400" dirty="0">
                <a:solidFill>
                  <a:schemeClr val="accent3"/>
                </a:solidFill>
              </a:rPr>
              <a:t> terbang. 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ini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diwariskan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menjadi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pesawat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jet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pesawat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baling-baling. 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Keduanya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kemampuan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menambah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Namun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secara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teknis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penambahan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kecepatan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antara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pesawat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jet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baling-baling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tentu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berbeda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karena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masing-masing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memiliki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jenis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mesin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berbeda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" name="Picture 4" descr="Gambar terkait">
            <a:extLst>
              <a:ext uri="{FF2B5EF4-FFF2-40B4-BE49-F238E27FC236}">
                <a16:creationId xmlns:a16="http://schemas.microsoft.com/office/drawing/2014/main" id="{2D5C8678-B6FA-EAD4-76F2-F5BCB5743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 b="17103"/>
          <a:stretch/>
        </p:blipFill>
        <p:spPr bwMode="auto">
          <a:xfrm>
            <a:off x="4644008" y="123478"/>
            <a:ext cx="2111186" cy="1147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sil gambar untuk airbus">
            <a:extLst>
              <a:ext uri="{FF2B5EF4-FFF2-40B4-BE49-F238E27FC236}">
                <a16:creationId xmlns:a16="http://schemas.microsoft.com/office/drawing/2014/main" id="{0D50D8D2-5161-148D-991B-DB02D9B6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2" y="3881543"/>
            <a:ext cx="3762370" cy="1079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7800476-9B0E-45CB-ABD5-B1E714C70A1B}"/>
              </a:ext>
            </a:extLst>
          </p:cNvPr>
          <p:cNvSpPr txBox="1">
            <a:spLocks/>
          </p:cNvSpPr>
          <p:nvPr/>
        </p:nvSpPr>
        <p:spPr>
          <a:xfrm>
            <a:off x="480594" y="57483"/>
            <a:ext cx="3731366" cy="7860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ENCAPSULATION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5D-E232-D491-45CD-03E986A9D7CB}"/>
              </a:ext>
            </a:extLst>
          </p:cNvPr>
          <p:cNvSpPr txBox="1">
            <a:spLocks/>
          </p:cNvSpPr>
          <p:nvPr/>
        </p:nvSpPr>
        <p:spPr>
          <a:xfrm>
            <a:off x="251520" y="771550"/>
            <a:ext cx="8153400" cy="4026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/>
                </a:solidFill>
              </a:rPr>
              <a:t>Enkapsulasi</a:t>
            </a:r>
            <a:r>
              <a:rPr lang="en-US" sz="1400" dirty="0">
                <a:solidFill>
                  <a:schemeClr val="accent3"/>
                </a:solidFill>
              </a:rPr>
              <a:t> (Encapsulation)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OOP </a:t>
            </a:r>
            <a:r>
              <a:rPr lang="en-US" sz="1400" dirty="0" err="1">
                <a:solidFill>
                  <a:schemeClr val="accent3"/>
                </a:solidFill>
              </a:rPr>
              <a:t>adalah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konsep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menggabungkan</a:t>
            </a:r>
            <a:r>
              <a:rPr lang="en-US" sz="1400" dirty="0">
                <a:solidFill>
                  <a:schemeClr val="accent3"/>
                </a:solidFill>
              </a:rPr>
              <a:t> data (</a:t>
            </a:r>
            <a:r>
              <a:rPr lang="en-US" sz="1400" dirty="0" err="1">
                <a:solidFill>
                  <a:schemeClr val="accent3"/>
                </a:solidFill>
              </a:rPr>
              <a:t>variabel</a:t>
            </a:r>
            <a:r>
              <a:rPr lang="en-US" sz="1400" dirty="0">
                <a:solidFill>
                  <a:schemeClr val="accent3"/>
                </a:solidFill>
              </a:rPr>
              <a:t>) dan </a:t>
            </a:r>
            <a:r>
              <a:rPr lang="en-US" sz="1400" dirty="0" err="1">
                <a:solidFill>
                  <a:schemeClr val="accent3"/>
                </a:solidFill>
              </a:rPr>
              <a:t>fungsi-fungsi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metode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bekerja</a:t>
            </a:r>
            <a:r>
              <a:rPr lang="en-US" sz="1400" dirty="0">
                <a:solidFill>
                  <a:schemeClr val="accent3"/>
                </a:solidFill>
              </a:rPr>
              <a:t> pada data </a:t>
            </a:r>
            <a:r>
              <a:rPr lang="en-US" sz="1400" dirty="0" err="1">
                <a:solidFill>
                  <a:schemeClr val="accent3"/>
                </a:solidFill>
              </a:rPr>
              <a:t>tersebut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satu</a:t>
            </a:r>
            <a:r>
              <a:rPr lang="en-US" sz="1400" dirty="0">
                <a:solidFill>
                  <a:schemeClr val="accent3"/>
                </a:solidFill>
              </a:rPr>
              <a:t> unit, </a:t>
            </a:r>
            <a:r>
              <a:rPr lang="en-US" sz="1400" dirty="0" err="1">
                <a:solidFill>
                  <a:schemeClr val="accent3"/>
                </a:solidFill>
              </a:rPr>
              <a:t>biasanya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berupa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sebuah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kelas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</a:p>
          <a:p>
            <a:pPr marL="287338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fi-FI" sz="1400" dirty="0">
                <a:solidFill>
                  <a:schemeClr val="accent3"/>
                </a:solidFill>
              </a:rPr>
              <a:t>Tujuan utama dari enkapsulasi adalah untuk: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Penyembunyian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Informasi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(Information Hiding)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;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Enkapsulasi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memungkinkan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kita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untuk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menyembunyikan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detail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implementasi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suatu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Bagian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dalam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(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variabel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beberapa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)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dibuat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private,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sehingga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diakses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secara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langsung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luar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kelas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Akses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data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tersebut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diatur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melalui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metode-metode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public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disediakan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bertindak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sebagai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antarmuka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(interface)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Perlindungan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Data (Data Protection)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;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enkapsulasi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data di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dalam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terlindungi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modifikasi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disengaja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atau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luar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kelas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Hanya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metode-metode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didefinisikan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dalam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kelas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sendiri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dapat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mengakses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mengubah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data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tersebut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</a:t>
            </a:r>
          </a:p>
          <a:p>
            <a:pPr marL="744538" lvl="2" indent="-287338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Modularitas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b="1" dirty="0" err="1">
                <a:solidFill>
                  <a:schemeClr val="accent3"/>
                </a:solidFill>
                <a:cs typeface="Arial" pitchFamily="34" charset="0"/>
              </a:rPr>
              <a:t>Pemeliharaan</a:t>
            </a:r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 Kode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;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Enkapsulasi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membantu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memecah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program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menjadi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modul-modul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yang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lebih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kecil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independen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sehingga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memudahkan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pengembangan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pengujian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dan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pemeliharaan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kode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. Jika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ada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perubahan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pada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implementasi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internal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suatu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selama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antarmuka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(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metode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public)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tetap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sama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bagian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lain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program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tidak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akan</a:t>
            </a: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terpengaruh</a:t>
            </a: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55576" y="0"/>
            <a:ext cx="5976664" cy="9155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accent3"/>
                </a:solidFill>
              </a:rPr>
              <a:t>UML Class Diagram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16" y="843558"/>
            <a:ext cx="7264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beroriantasi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digambarkan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UML Class Diagram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/>
              <a:t>UML (Unified Modeling Language) Diagram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visual </a:t>
            </a:r>
            <a:r>
              <a:rPr lang="en-US" sz="1400" dirty="0" err="1"/>
              <a:t>standar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memodelkan</a:t>
            </a:r>
            <a:r>
              <a:rPr lang="en-US" sz="1400" dirty="0"/>
              <a:t>, </a:t>
            </a:r>
            <a:r>
              <a:rPr lang="en-US" sz="1400" dirty="0" err="1"/>
              <a:t>merancang</a:t>
            </a:r>
            <a:r>
              <a:rPr lang="en-US" sz="1400" dirty="0"/>
              <a:t>, dan </a:t>
            </a:r>
            <a:r>
              <a:rPr lang="en-US" sz="1400" dirty="0" err="1"/>
              <a:t>mendokumentasikan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non-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proses </a:t>
            </a:r>
            <a:r>
              <a:rPr lang="en-US" sz="1400" dirty="0" err="1"/>
              <a:t>bisnis</a:t>
            </a:r>
            <a:r>
              <a:rPr lang="en-US" sz="1400" dirty="0"/>
              <a:t>. 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/>
              <a:t>UML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yang </a:t>
            </a:r>
            <a:r>
              <a:rPr lang="en-US" sz="1400" dirty="0" err="1"/>
              <a:t>konsisten</a:t>
            </a:r>
            <a:r>
              <a:rPr lang="en-US" sz="1400" dirty="0"/>
              <a:t> dan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dipahami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memvisualisasikan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,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statis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perilaku</a:t>
            </a:r>
            <a:r>
              <a:rPr lang="en-US" sz="1400" dirty="0"/>
              <a:t> </a:t>
            </a:r>
            <a:r>
              <a:rPr lang="en-US" sz="1400" dirty="0" err="1"/>
              <a:t>dinamis</a:t>
            </a:r>
            <a:r>
              <a:rPr lang="en-US" sz="1400" dirty="0"/>
              <a:t>.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400" dirty="0" err="1"/>
              <a:t>Misal</a:t>
            </a:r>
            <a:r>
              <a:rPr lang="en-US" sz="1400" dirty="0"/>
              <a:t> class </a:t>
            </a:r>
            <a:r>
              <a:rPr lang="en-US" sz="1400" dirty="0" err="1"/>
              <a:t>Sepeda</a:t>
            </a:r>
            <a:r>
              <a:rPr lang="en-US" sz="1400" dirty="0"/>
              <a:t>, yang </a:t>
            </a:r>
            <a:r>
              <a:rPr lang="en-US" sz="1400" dirty="0" err="1"/>
              <a:t>memiliki</a:t>
            </a:r>
            <a:r>
              <a:rPr lang="en-US" sz="1400" dirty="0"/>
              <a:t> state </a:t>
            </a:r>
            <a:r>
              <a:rPr lang="en-US" sz="1400" b="1" dirty="0" err="1"/>
              <a:t>merek</a:t>
            </a:r>
            <a:r>
              <a:rPr lang="en-US" sz="1400" b="1" dirty="0"/>
              <a:t>, </a:t>
            </a:r>
            <a:r>
              <a:rPr lang="en-US" sz="1400" b="1" dirty="0" err="1"/>
              <a:t>kecepatan</a:t>
            </a:r>
            <a:r>
              <a:rPr lang="en-US" sz="1400" b="1" dirty="0"/>
              <a:t>, gear</a:t>
            </a:r>
            <a:r>
              <a:rPr lang="en-US" sz="1400" dirty="0"/>
              <a:t> dan behavior </a:t>
            </a:r>
            <a:r>
              <a:rPr lang="en-US" sz="1400" b="1" dirty="0" err="1"/>
              <a:t>tambahKecepatan</a:t>
            </a:r>
            <a:r>
              <a:rPr lang="en-US" sz="1400" b="1" dirty="0"/>
              <a:t>, </a:t>
            </a:r>
            <a:r>
              <a:rPr lang="en-US" sz="1400" b="1" dirty="0" err="1"/>
              <a:t>kurangiKecepatan</a:t>
            </a:r>
            <a:r>
              <a:rPr lang="en-US" sz="1400" b="1" dirty="0"/>
              <a:t>, </a:t>
            </a:r>
            <a:r>
              <a:rPr lang="en-US" sz="1400" b="1" dirty="0" err="1"/>
              <a:t>gantiGear</a:t>
            </a:r>
            <a:r>
              <a:rPr lang="en-US" sz="1400" dirty="0"/>
              <a:t> </a:t>
            </a:r>
            <a:r>
              <a:rPr lang="en-US" sz="1400" dirty="0" err="1"/>
              <a:t>digambarkan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class diagram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571AF-A07A-AB1B-8CD4-3992BEB8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75806"/>
            <a:ext cx="5256584" cy="18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79712" y="339502"/>
            <a:ext cx="716428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Pokok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Bahasan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Perkuliahan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347614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195736" y="2679814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3291830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2246881" y="140159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881" y="2731161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6881" y="3345810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744537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Konsep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Dasar PBO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11583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Matakuliah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PBO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8" y="3356553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UML Class Diagram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1601" y="142697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601" y="2759926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601" y="3371942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C2214E79-F04A-00C1-B2C3-5A2D1230381E}"/>
              </a:ext>
            </a:extLst>
          </p:cNvPr>
          <p:cNvSpPr/>
          <p:nvPr/>
        </p:nvSpPr>
        <p:spPr>
          <a:xfrm>
            <a:off x="2195736" y="2031742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9A2D00-5516-5222-CBEA-956BF6B33EEE}"/>
              </a:ext>
            </a:extLst>
          </p:cNvPr>
          <p:cNvSpPr/>
          <p:nvPr/>
        </p:nvSpPr>
        <p:spPr>
          <a:xfrm>
            <a:off x="2246881" y="208572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FA63-A9F8-F799-7E1D-6CA053E13BBD}"/>
              </a:ext>
            </a:extLst>
          </p:cNvPr>
          <p:cNvSpPr/>
          <p:nvPr/>
        </p:nvSpPr>
        <p:spPr>
          <a:xfrm>
            <a:off x="2843808" y="2095711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PBO vs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Pemrograman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Struktural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AF6CD2-D562-FC3B-A15B-ABFEA3600744}"/>
              </a:ext>
            </a:extLst>
          </p:cNvPr>
          <p:cNvSpPr txBox="1"/>
          <p:nvPr/>
        </p:nvSpPr>
        <p:spPr>
          <a:xfrm>
            <a:off x="2221601" y="2111099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8504"/>
            <a:ext cx="9144000" cy="3611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Latihan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548" y="699542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Carilah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apa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saja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di dunia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nyata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sebanyak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5.</a:t>
            </a:r>
          </a:p>
          <a:p>
            <a:pPr marL="171450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Tuliskan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state dan behavior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objek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tersebut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. Makin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banyak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state dan behavior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makin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baik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.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Contoh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: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Televisi</a:t>
            </a:r>
            <a:endParaRPr lang="en-US" sz="1600" dirty="0">
              <a:solidFill>
                <a:schemeClr val="accent1"/>
              </a:solidFill>
              <a:cs typeface="Arial" pitchFamily="34" charset="0"/>
            </a:endParaRPr>
          </a:p>
          <a:p>
            <a:pPr marL="171450" lvl="1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cs typeface="Arial" pitchFamily="34" charset="0"/>
              </a:rPr>
              <a:t>State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:</a:t>
            </a: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Merek</a:t>
            </a:r>
            <a:endParaRPr lang="en-US" sz="1600" dirty="0">
              <a:solidFill>
                <a:schemeClr val="accent1"/>
              </a:solidFill>
              <a:cs typeface="Arial" pitchFamily="34" charset="0"/>
            </a:endParaRP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Ukuran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layar</a:t>
            </a:r>
            <a:endParaRPr lang="en-US" sz="1600" dirty="0">
              <a:solidFill>
                <a:schemeClr val="accent1"/>
              </a:solidFill>
              <a:cs typeface="Arial" pitchFamily="34" charset="0"/>
            </a:endParaRP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Channel</a:t>
            </a: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Volume</a:t>
            </a:r>
          </a:p>
          <a:p>
            <a:pPr marL="171450" lvl="1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cs typeface="Arial" pitchFamily="34" charset="0"/>
              </a:rPr>
              <a:t>Behavior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:</a:t>
            </a: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Nyalakan</a:t>
            </a:r>
            <a:endParaRPr lang="en-US" sz="1600" dirty="0">
              <a:solidFill>
                <a:schemeClr val="accent1"/>
              </a:solidFill>
              <a:cs typeface="Arial" pitchFamily="34" charset="0"/>
            </a:endParaRP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Matikan</a:t>
            </a:r>
            <a:endParaRPr lang="en-US" sz="1600" dirty="0">
              <a:solidFill>
                <a:schemeClr val="accent1"/>
              </a:solidFill>
              <a:cs typeface="Arial" pitchFamily="34" charset="0"/>
            </a:endParaRP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Pindah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channel</a:t>
            </a: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Tambah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volume</a:t>
            </a:r>
          </a:p>
          <a:p>
            <a:pPr marL="628650" lvl="3" indent="-171450" algn="just" eaLnBrk="0" latinLnBrk="0" hangingPunct="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cs typeface="Arial" pitchFamily="34" charset="0"/>
              </a:rPr>
              <a:t>Kurangi</a:t>
            </a:r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 volume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C634B-4213-990C-2BAF-6A676D4C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987574"/>
            <a:ext cx="3676018" cy="3921084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57D5A0-0408-2B43-495A-537B7EFD8886}"/>
              </a:ext>
            </a:extLst>
          </p:cNvPr>
          <p:cNvSpPr txBox="1">
            <a:spLocks/>
          </p:cNvSpPr>
          <p:nvPr/>
        </p:nvSpPr>
        <p:spPr>
          <a:xfrm>
            <a:off x="1835696" y="2643758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564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79712" y="339502"/>
            <a:ext cx="716428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Matakuliah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PBO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195736" y="1347614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195736" y="2472241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3596868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2246881" y="140159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881" y="252358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6881" y="3650848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536964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Capaian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Pembelajaran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11583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Bobot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sks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8" y="3661591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Software yang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1601" y="142697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601" y="2552353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601" y="3676980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55235" y="1844189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Berorientasi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/ 3 Jam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55235" y="2149109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Praktikum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Berorientasi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 3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/ 6 Jam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67810" y="2965692"/>
            <a:ext cx="514454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Mampu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prinsip-prinsip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OOP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bahasa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Java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58286" y="4083918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JDK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658286" y="4388838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NetBeans IDE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Silabus</a:t>
            </a:r>
            <a:r>
              <a:rPr lang="en-US" altLang="ko-KR" dirty="0"/>
              <a:t> </a:t>
            </a:r>
            <a:r>
              <a:rPr lang="en-US" altLang="ko-KR" dirty="0" err="1"/>
              <a:t>Matakuliah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Pemrograman</a:t>
            </a:r>
            <a:r>
              <a:rPr lang="en-US" altLang="ko-KR" b="1" dirty="0"/>
              <a:t> </a:t>
            </a:r>
            <a:r>
              <a:rPr lang="en-US" altLang="ko-KR" b="1" dirty="0" err="1"/>
              <a:t>Berorientasi</a:t>
            </a:r>
            <a:r>
              <a:rPr lang="en-US" altLang="ko-KR" b="1" dirty="0"/>
              <a:t> </a:t>
            </a:r>
            <a:r>
              <a:rPr lang="en-US" altLang="ko-KR" b="1" dirty="0" err="1"/>
              <a:t>Objek</a:t>
            </a:r>
            <a:r>
              <a:rPr lang="en-US" altLang="ko-KR" b="1" dirty="0"/>
              <a:t> (PBO)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FD9C0-4717-E020-E651-53A2A3E2E904}"/>
              </a:ext>
            </a:extLst>
          </p:cNvPr>
          <p:cNvSpPr/>
          <p:nvPr/>
        </p:nvSpPr>
        <p:spPr>
          <a:xfrm>
            <a:off x="3059832" y="1131590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FA1B1-DBB0-4C3E-3B60-98FF3389BFF2}"/>
              </a:ext>
            </a:extLst>
          </p:cNvPr>
          <p:cNvSpPr/>
          <p:nvPr/>
        </p:nvSpPr>
        <p:spPr>
          <a:xfrm>
            <a:off x="3059832" y="4455672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6D027E-6F1F-95DB-2787-CE56573AF500}"/>
              </a:ext>
            </a:extLst>
          </p:cNvPr>
          <p:cNvSpPr txBox="1"/>
          <p:nvPr/>
        </p:nvSpPr>
        <p:spPr>
          <a:xfrm>
            <a:off x="3365998" y="1260010"/>
            <a:ext cx="2430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Pengantar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Konsep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OOP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Class dan Object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Encapsulation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Class Relations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Kuis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Inheritance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Overriding and Overloading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UTS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Abstract Class dan Interface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Polimorfisme</a:t>
            </a: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GUI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Java API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Kuis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2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GUI dan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Unit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Tugas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Besar</a:t>
            </a: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UAS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Komponen</a:t>
            </a:r>
            <a:r>
              <a:rPr lang="en-US" altLang="ko-KR" dirty="0"/>
              <a:t> </a:t>
            </a:r>
            <a:r>
              <a:rPr lang="en-US" altLang="ko-KR" dirty="0" err="1"/>
              <a:t>Penilaian</a:t>
            </a:r>
            <a:r>
              <a:rPr lang="en-US" altLang="ko-KR" dirty="0"/>
              <a:t> Hasil </a:t>
            </a:r>
            <a:r>
              <a:rPr lang="en-US" altLang="ko-KR" dirty="0" err="1"/>
              <a:t>Belajar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Pemrograman</a:t>
            </a:r>
            <a:r>
              <a:rPr lang="en-US" altLang="ko-KR" b="1" dirty="0"/>
              <a:t> </a:t>
            </a:r>
            <a:r>
              <a:rPr lang="en-US" altLang="ko-KR" b="1" dirty="0" err="1"/>
              <a:t>Berorientasi</a:t>
            </a:r>
            <a:r>
              <a:rPr lang="en-US" altLang="ko-KR" b="1" dirty="0"/>
              <a:t> </a:t>
            </a:r>
            <a:r>
              <a:rPr lang="en-US" altLang="ko-KR" b="1" dirty="0" err="1"/>
              <a:t>Objek</a:t>
            </a:r>
            <a:r>
              <a:rPr lang="en-US" altLang="ko-KR" b="1" dirty="0"/>
              <a:t> (PBO)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FD9C0-4717-E020-E651-53A2A3E2E904}"/>
              </a:ext>
            </a:extLst>
          </p:cNvPr>
          <p:cNvSpPr/>
          <p:nvPr/>
        </p:nvSpPr>
        <p:spPr>
          <a:xfrm>
            <a:off x="3059832" y="1131590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FA1B1-DBB0-4C3E-3B60-98FF3389BFF2}"/>
              </a:ext>
            </a:extLst>
          </p:cNvPr>
          <p:cNvSpPr/>
          <p:nvPr/>
        </p:nvSpPr>
        <p:spPr>
          <a:xfrm>
            <a:off x="3059832" y="4455672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6D027E-6F1F-95DB-2787-CE56573AF500}"/>
              </a:ext>
            </a:extLst>
          </p:cNvPr>
          <p:cNvSpPr txBox="1"/>
          <p:nvPr/>
        </p:nvSpPr>
        <p:spPr>
          <a:xfrm>
            <a:off x="899592" y="1267184"/>
            <a:ext cx="243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3"/>
                </a:solidFill>
                <a:cs typeface="Arial" pitchFamily="34" charset="0"/>
              </a:rPr>
              <a:t>Teori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 PBO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C57D7D-5F0A-EC7F-F655-347D0F32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72048"/>
              </p:ext>
            </p:extLst>
          </p:nvPr>
        </p:nvGraphicFramePr>
        <p:xfrm>
          <a:off x="971600" y="1621860"/>
          <a:ext cx="7128628" cy="853440"/>
        </p:xfrm>
        <a:graphic>
          <a:graphicData uri="http://schemas.openxmlformats.org/drawingml/2006/table">
            <a:tbl>
              <a:tblPr/>
              <a:tblGrid>
                <a:gridCol w="1087915">
                  <a:extLst>
                    <a:ext uri="{9D8B030D-6E8A-4147-A177-3AD203B41FA5}">
                      <a16:colId xmlns:a16="http://schemas.microsoft.com/office/drawing/2014/main" val="3795652250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4170707620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1112856055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2960188411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4108536622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19579715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6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1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2A15A1-2AAE-FF92-4F30-5ABA12A30CA0}"/>
              </a:ext>
            </a:extLst>
          </p:cNvPr>
          <p:cNvSpPr txBox="1"/>
          <p:nvPr/>
        </p:nvSpPr>
        <p:spPr>
          <a:xfrm>
            <a:off x="899592" y="2665244"/>
            <a:ext cx="243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accent3"/>
                </a:solidFill>
                <a:cs typeface="Arial" pitchFamily="34" charset="0"/>
              </a:rPr>
              <a:t>Praktikum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 PBO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AE955E-72F6-2F42-31D6-A924096F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58641"/>
              </p:ext>
            </p:extLst>
          </p:nvPr>
        </p:nvGraphicFramePr>
        <p:xfrm>
          <a:off x="971764" y="3014454"/>
          <a:ext cx="7128628" cy="853440"/>
        </p:xfrm>
        <a:graphic>
          <a:graphicData uri="http://schemas.openxmlformats.org/drawingml/2006/table">
            <a:tbl>
              <a:tblPr/>
              <a:tblGrid>
                <a:gridCol w="1087915">
                  <a:extLst>
                    <a:ext uri="{9D8B030D-6E8A-4147-A177-3AD203B41FA5}">
                      <a16:colId xmlns:a16="http://schemas.microsoft.com/office/drawing/2014/main" val="3795652250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4170707620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1112856055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2960188411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4108536622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19579715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</a:t>
                      </a:r>
                      <a:r>
                        <a:rPr lang="en-ID" sz="1400" b="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Kuis</a:t>
                      </a:r>
                      <a:endParaRPr lang="en-ID" sz="1400" b="0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6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</a:t>
                      </a:r>
                      <a:r>
                        <a:rPr lang="en-ID" sz="1400" b="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D" sz="1400" b="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Tugas</a:t>
                      </a:r>
                      <a:endParaRPr lang="en-ID" sz="1400" b="0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1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1400" b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140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Komponen</a:t>
            </a:r>
            <a:r>
              <a:rPr lang="en-US" altLang="ko-KR" dirty="0"/>
              <a:t> </a:t>
            </a:r>
            <a:r>
              <a:rPr lang="en-US" altLang="ko-KR" dirty="0" err="1"/>
              <a:t>Penilaian</a:t>
            </a:r>
            <a:r>
              <a:rPr lang="en-US" altLang="ko-KR" dirty="0"/>
              <a:t> Hasil </a:t>
            </a:r>
            <a:r>
              <a:rPr lang="en-US" altLang="ko-KR" dirty="0" err="1"/>
              <a:t>Belajar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Pemrograman</a:t>
            </a:r>
            <a:r>
              <a:rPr lang="en-US" altLang="ko-KR" b="1" dirty="0"/>
              <a:t> </a:t>
            </a:r>
            <a:r>
              <a:rPr lang="en-US" altLang="ko-KR" b="1" dirty="0" err="1"/>
              <a:t>Berorientasi</a:t>
            </a:r>
            <a:r>
              <a:rPr lang="en-US" altLang="ko-KR" b="1" dirty="0"/>
              <a:t> </a:t>
            </a:r>
            <a:r>
              <a:rPr lang="en-US" altLang="ko-KR" b="1" dirty="0" err="1"/>
              <a:t>Objek</a:t>
            </a:r>
            <a:r>
              <a:rPr lang="en-US" altLang="ko-KR" b="1" dirty="0"/>
              <a:t> (PBO)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AFD9C0-4717-E020-E651-53A2A3E2E904}"/>
              </a:ext>
            </a:extLst>
          </p:cNvPr>
          <p:cNvSpPr/>
          <p:nvPr/>
        </p:nvSpPr>
        <p:spPr>
          <a:xfrm>
            <a:off x="3059832" y="1131590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8FA1B1-DBB0-4C3E-3B60-98FF3389BFF2}"/>
              </a:ext>
            </a:extLst>
          </p:cNvPr>
          <p:cNvSpPr/>
          <p:nvPr/>
        </p:nvSpPr>
        <p:spPr>
          <a:xfrm>
            <a:off x="3059832" y="4455672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EB199-698F-25DF-B9CE-149434E8971E}"/>
              </a:ext>
            </a:extLst>
          </p:cNvPr>
          <p:cNvSpPr txBox="1">
            <a:spLocks/>
          </p:cNvSpPr>
          <p:nvPr/>
        </p:nvSpPr>
        <p:spPr>
          <a:xfrm>
            <a:off x="822959" y="1707654"/>
            <a:ext cx="7565465" cy="22381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600">
                <a:solidFill>
                  <a:schemeClr val="accent3"/>
                </a:solidFill>
              </a:rPr>
              <a:t>Horstmann, C. S., &amp; Cornell, G. (2007). </a:t>
            </a:r>
            <a:r>
              <a:rPr lang="id-ID" sz="1600" i="1">
                <a:solidFill>
                  <a:schemeClr val="accent3"/>
                </a:solidFill>
              </a:rPr>
              <a:t>Core Java Volume I–Fundamentals, Eighth Edition.</a:t>
            </a:r>
            <a:r>
              <a:rPr lang="id-ID" sz="1600">
                <a:solidFill>
                  <a:schemeClr val="accent3"/>
                </a:solidFill>
              </a:rPr>
              <a:t> Network Circle, Santa Clara: Prentice Hall.</a:t>
            </a:r>
            <a:endParaRPr lang="en-US" sz="1600">
              <a:solidFill>
                <a:schemeClr val="accent3"/>
              </a:solidFill>
            </a:endParaRPr>
          </a:p>
          <a:p>
            <a:pPr algn="just"/>
            <a:r>
              <a:rPr lang="id-ID" sz="1600">
                <a:solidFill>
                  <a:schemeClr val="accent3"/>
                </a:solidFill>
              </a:rPr>
              <a:t>Horstmann, C. S., &amp; Cornell, G. (2008). </a:t>
            </a:r>
            <a:r>
              <a:rPr lang="id-ID" sz="1600" i="1">
                <a:solidFill>
                  <a:schemeClr val="accent3"/>
                </a:solidFill>
              </a:rPr>
              <a:t>Core Java Volume II–Advanced Features, Eighth Edition.</a:t>
            </a:r>
            <a:r>
              <a:rPr lang="id-ID" sz="1600">
                <a:solidFill>
                  <a:schemeClr val="accent3"/>
                </a:solidFill>
              </a:rPr>
              <a:t> Network Circle, Santa Clara: Prentice Hall.</a:t>
            </a:r>
          </a:p>
          <a:p>
            <a:pPr algn="just"/>
            <a:r>
              <a:rPr lang="en-US" sz="160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https://www.javatpoint.com/java-oops-concepts</a:t>
            </a:r>
            <a:endParaRPr lang="en-US" sz="1600">
              <a:solidFill>
                <a:schemeClr val="accent3"/>
              </a:solidFill>
            </a:endParaRPr>
          </a:p>
          <a:p>
            <a:pPr algn="just"/>
            <a:r>
              <a:rPr lang="en-US" sz="1600">
                <a:solidFill>
                  <a:schemeClr val="accent3"/>
                </a:solidFill>
              </a:rPr>
              <a:t>Dapat di download di </a:t>
            </a:r>
            <a:r>
              <a:rPr lang="de-DE" sz="1600">
                <a:solidFill>
                  <a:schemeClr val="accent3"/>
                </a:solidFill>
              </a:rPr>
              <a:t>http://libgen.io/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Jangan</a:t>
            </a:r>
            <a:r>
              <a:rPr lang="en-US" altLang="ko-KR" dirty="0"/>
              <a:t> </a:t>
            </a:r>
            <a:r>
              <a:rPr lang="en-US" altLang="ko-KR" dirty="0" err="1"/>
              <a:t>lupa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menikmati</a:t>
            </a:r>
            <a:r>
              <a:rPr lang="en-US" altLang="ko-KR" dirty="0"/>
              <a:t> </a:t>
            </a:r>
            <a:r>
              <a:rPr lang="en-US" altLang="ko-KR" dirty="0" err="1"/>
              <a:t>kopimu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271576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SETIAP TANTANGAN ADALAH PELUANG UNTUK BELAJAR DAN BERKEMBANG. NIKMATI PROSESNYA, DAN KAMU AKAN TAKJUB DENGAN APA YANG BISA KAMU CAPAI.</a:t>
            </a:r>
            <a:endParaRPr lang="en-US" altLang="ko-KR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4265794" y="1399744"/>
            <a:ext cx="612413" cy="612413"/>
            <a:chOff x="7740552" y="3628849"/>
            <a:chExt cx="1800000" cy="1800000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1331</Words>
  <Application>Microsoft Office PowerPoint</Application>
  <PresentationFormat>On-screen Show (16:9)</PresentationFormat>
  <Paragraphs>206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Mahmud</cp:lastModifiedBy>
  <cp:revision>111</cp:revision>
  <dcterms:created xsi:type="dcterms:W3CDTF">2016-12-05T23:26:54Z</dcterms:created>
  <dcterms:modified xsi:type="dcterms:W3CDTF">2024-08-26T05:09:59Z</dcterms:modified>
</cp:coreProperties>
</file>