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7" r:id="rId4"/>
    <p:sldId id="260" r:id="rId5"/>
    <p:sldId id="263" r:id="rId6"/>
    <p:sldId id="281" r:id="rId7"/>
    <p:sldId id="282" r:id="rId8"/>
    <p:sldId id="286" r:id="rId9"/>
    <p:sldId id="283" r:id="rId10"/>
    <p:sldId id="284" r:id="rId11"/>
    <p:sldId id="285" r:id="rId12"/>
    <p:sldId id="264" r:id="rId13"/>
    <p:sldId id="287" r:id="rId14"/>
    <p:sldId id="289" r:id="rId15"/>
    <p:sldId id="290" r:id="rId16"/>
    <p:sldId id="291" r:id="rId17"/>
    <p:sldId id="292" r:id="rId18"/>
    <p:sldId id="267" r:id="rId19"/>
    <p:sldId id="261" r:id="rId20"/>
    <p:sldId id="266" r:id="rId21"/>
    <p:sldId id="278" r:id="rId22"/>
    <p:sldId id="279" r:id="rId23"/>
    <p:sldId id="280" r:id="rId24"/>
    <p:sldId id="277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5C0E35-4F26-406F-9860-69A1DEA30710}">
  <a:tblStyle styleId="{3A5C0E35-4F26-406F-9860-69A1DEA307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82" d="100"/>
          <a:sy n="82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92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703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487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35950" y="922850"/>
            <a:ext cx="2872200" cy="35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628225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4794549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1786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&gt;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3646725" y="1428825"/>
            <a:ext cx="1786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&gt;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3"/>
          </p:nvPr>
        </p:nvSpPr>
        <p:spPr>
          <a:xfrm>
            <a:off x="5665175" y="1428825"/>
            <a:ext cx="1786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&gt;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9" r:id="rId8"/>
  </p:sldLayoutIdLst>
  <p:transition spd="med">
    <p:pull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www.visual-paradigm.com/tutorials/modelinginnetbeans.js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eg"/><Relationship Id="rId4" Type="http://schemas.openxmlformats.org/officeDocument/2006/relationships/hyperlink" Target="http://argouml.trigis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hyperlink" Target="http://violet.sourceforge.net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2306248" y="1858010"/>
            <a:ext cx="4685565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Relasi Kelas</a:t>
            </a:r>
            <a:br>
              <a:rPr lang="id-ID" dirty="0"/>
            </a:br>
            <a:br>
              <a:rPr lang="id-ID" dirty="0"/>
            </a:br>
            <a:r>
              <a:rPr lang="id-ID" sz="2400" dirty="0"/>
              <a:t>Pertemuan </a:t>
            </a:r>
            <a:r>
              <a:rPr lang="en-US" sz="2400" dirty="0"/>
              <a:t>5</a:t>
            </a:r>
            <a:br>
              <a:rPr lang="id-ID" sz="2400" dirty="0"/>
            </a:br>
            <a:r>
              <a:rPr lang="id-ID" sz="2400" dirty="0"/>
              <a:t>Pemrograman Berorientasi Objek</a:t>
            </a:r>
            <a:endParaRPr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8431"/>
            <a:ext cx="2740120" cy="895069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10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3" y="810800"/>
            <a:ext cx="6006353" cy="36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2521"/>
      </p:ext>
    </p:extLst>
  </p:cSld>
  <p:clrMapOvr>
    <a:masterClrMapping/>
  </p:clrMapOvr>
  <p:transition spd="med">
    <p:pull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11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75" y="699152"/>
            <a:ext cx="6098650" cy="363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7663"/>
      </p:ext>
    </p:extLst>
  </p:cSld>
  <p:clrMapOvr>
    <a:masterClrMapping/>
  </p:clrMapOvr>
  <p:transition spd="med">
    <p:pull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Aggregation (“has-a”)</a:t>
            </a:r>
            <a:endParaRPr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2400" noProof="1"/>
              <a:t>Jenis relasi ini mudah dipahami, karena bersifat konkrit.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x-none" sz="2400" b="1" dirty="0"/>
              <a:t>Contoh: </a:t>
            </a:r>
            <a:r>
              <a:rPr lang="x-none" sz="2400" dirty="0"/>
              <a:t>Sebuah objek </a:t>
            </a:r>
            <a:r>
              <a:rPr lang="x-non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Pesan</a:t>
            </a:r>
            <a:r>
              <a:rPr lang="x-none" sz="2400" dirty="0"/>
              <a:t> berisi objek </a:t>
            </a:r>
            <a:r>
              <a:rPr lang="x-non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Barang</a:t>
            </a:r>
            <a:r>
              <a:rPr lang="x-none" sz="2400" dirty="0"/>
              <a:t>. Berisi maksudnya objek dari kelas A didalamnya ada objek dari kelas B.</a:t>
            </a:r>
            <a:endParaRPr sz="2400" dirty="0"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 spd="med">
    <p:pull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13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00" y="747189"/>
            <a:ext cx="5823400" cy="38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77913"/>
      </p:ext>
    </p:extLst>
  </p:cSld>
  <p:clrMapOvr>
    <a:masterClrMapping/>
  </p:clrMapOvr>
  <p:transition spd="med">
    <p:pull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14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64" y="1033550"/>
            <a:ext cx="5849072" cy="31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8623"/>
      </p:ext>
    </p:extLst>
  </p:cSld>
  <p:clrMapOvr>
    <a:masterClrMapping/>
  </p:clrMapOvr>
  <p:transition spd="med">
    <p:pull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15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33" y="810800"/>
            <a:ext cx="5432483" cy="374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24759"/>
      </p:ext>
    </p:extLst>
  </p:cSld>
  <p:clrMapOvr>
    <a:masterClrMapping/>
  </p:clrMapOvr>
  <p:transition spd="med">
    <p:pull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16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16" y="747190"/>
            <a:ext cx="5415619" cy="372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50885"/>
      </p:ext>
    </p:extLst>
  </p:cSld>
  <p:clrMapOvr>
    <a:masterClrMapping/>
  </p:clrMapOvr>
  <p:transition spd="med">
    <p:pull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17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90" y="893423"/>
            <a:ext cx="6007369" cy="34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11447"/>
      </p:ext>
    </p:extLst>
  </p:cSld>
  <p:clrMapOvr>
    <a:masterClrMapping/>
  </p:clrMapOvr>
  <p:transition spd="med">
    <p:pull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1628275" y="766196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(“is-a”)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7" name="Google Shape;117;p22"/>
          <p:cNvSpPr txBox="1">
            <a:spLocks/>
          </p:cNvSpPr>
          <p:nvPr/>
        </p:nvSpPr>
        <p:spPr>
          <a:xfrm>
            <a:off x="1516765" y="1328466"/>
            <a:ext cx="5887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id-ID" sz="2400" dirty="0"/>
              <a:t>Relasi yang mengekspresikan antara kelas yang lebih umum dengan kelas yang lebih khusus.</a:t>
            </a:r>
          </a:p>
          <a:p>
            <a:pPr algn="just">
              <a:spcBef>
                <a:spcPts val="600"/>
              </a:spcBef>
            </a:pPr>
            <a:r>
              <a:rPr lang="id-ID" sz="2000" b="1" dirty="0"/>
              <a:t>Contoh: </a:t>
            </a:r>
            <a:r>
              <a:rPr lang="id-ID" sz="2000" dirty="0"/>
              <a:t>Sebuah kelas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PesanKilat</a:t>
            </a:r>
            <a:r>
              <a:rPr lang="id-ID" sz="2000" dirty="0"/>
              <a:t> turunan dari kelas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Pesan</a:t>
            </a:r>
            <a:r>
              <a:rPr lang="id-ID" sz="2000" dirty="0"/>
              <a:t>. Kelas khusus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PesanKilat</a:t>
            </a:r>
            <a:r>
              <a:rPr lang="id-ID" sz="2000" dirty="0"/>
              <a:t> mempunyai </a:t>
            </a:r>
            <a:r>
              <a:rPr lang="id-ID" sz="2000" i="1" dirty="0"/>
              <a:t>method</a:t>
            </a:r>
            <a:r>
              <a:rPr lang="id-ID" sz="2000" dirty="0"/>
              <a:t> khusus untuk prioritas pelanggan dan mempunyai </a:t>
            </a:r>
            <a:r>
              <a:rPr lang="id-ID" sz="2000" i="1" dirty="0"/>
              <a:t>method</a:t>
            </a:r>
            <a:r>
              <a:rPr lang="id-ID" sz="2000" dirty="0"/>
              <a:t> khusus dalam perhitungan ongkir, tetapi </a:t>
            </a:r>
            <a:r>
              <a:rPr lang="id-ID" sz="2000" i="1" dirty="0"/>
              <a:t>method</a:t>
            </a:r>
            <a:r>
              <a:rPr lang="id-ID" sz="2000" dirty="0"/>
              <a:t> untuk menambah barang dan kasir diturunkan dari kelas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Pesan</a:t>
            </a:r>
            <a:r>
              <a:rPr lang="id-ID" sz="2000" dirty="0"/>
              <a:t>.</a:t>
            </a:r>
          </a:p>
        </p:txBody>
      </p:sp>
    </p:spTree>
  </p:cSld>
  <p:clrMapOvr>
    <a:masterClrMapping/>
  </p:clrMapOvr>
  <p:transition spd="med">
    <p:pull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 dirty="0"/>
              <a:t>Notasi UML Relasi Kelas</a:t>
            </a:r>
            <a:endParaRPr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85" y="1480171"/>
            <a:ext cx="6544024" cy="2720360"/>
          </a:xfrm>
          <a:prstGeom prst="rect">
            <a:avLst/>
          </a:prstGeom>
        </p:spPr>
      </p:pic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247064" y="4200531"/>
            <a:ext cx="2640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(Horstmann dan Cornell, 2008)</a:t>
            </a:r>
          </a:p>
        </p:txBody>
      </p:sp>
    </p:spTree>
  </p:cSld>
  <p:clrMapOvr>
    <a:masterClrMapping/>
  </p:clrMapOvr>
  <p:transition spd="med">
    <p:pull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 idx="4294967295"/>
          </p:nvPr>
        </p:nvSpPr>
        <p:spPr>
          <a:xfrm>
            <a:off x="1918650" y="1033588"/>
            <a:ext cx="5306700" cy="68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 dirty="0">
                <a:solidFill>
                  <a:schemeClr val="accent6"/>
                </a:solidFill>
              </a:rPr>
              <a:t>Kompetensi</a:t>
            </a:r>
            <a:endParaRPr sz="6000" dirty="0">
              <a:solidFill>
                <a:schemeClr val="accent6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4294967295"/>
          </p:nvPr>
        </p:nvSpPr>
        <p:spPr>
          <a:xfrm>
            <a:off x="1918700" y="1717288"/>
            <a:ext cx="5306700" cy="23327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457200">
              <a:buFont typeface="Wingdings" panose="05000000000000000000" pitchFamily="2" charset="2"/>
              <a:buChar char="Ø"/>
            </a:pPr>
            <a:r>
              <a:rPr lang="en" sz="2800" dirty="0">
                <a:solidFill>
                  <a:schemeClr val="bg1"/>
                </a:solidFill>
              </a:rPr>
              <a:t>M</a:t>
            </a:r>
            <a:r>
              <a:rPr lang="id-ID" sz="2800" dirty="0">
                <a:solidFill>
                  <a:schemeClr val="bg1"/>
                </a:solidFill>
              </a:rPr>
              <a:t>emahami konsep relasi kelas;</a:t>
            </a:r>
          </a:p>
          <a:p>
            <a:pPr indent="-457200">
              <a:buFont typeface="Wingdings" panose="05000000000000000000" pitchFamily="2" charset="2"/>
              <a:buChar char="Ø"/>
            </a:pPr>
            <a:r>
              <a:rPr lang="id-ID" sz="2800" dirty="0">
                <a:solidFill>
                  <a:schemeClr val="bg1"/>
                </a:solidFill>
              </a:rPr>
              <a:t>Memahami jenis-jenis relasi kelas dalam program.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med">
    <p:pull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334" y="562464"/>
            <a:ext cx="4701305" cy="4084336"/>
          </a:xfrm>
          <a:prstGeom prst="rect">
            <a:avLst/>
          </a:prstGeom>
        </p:spPr>
      </p:pic>
      <p:sp>
        <p:nvSpPr>
          <p:cNvPr id="133" name="Google Shape;133;p24"/>
          <p:cNvSpPr txBox="1">
            <a:spLocks noGrp="1"/>
          </p:cNvSpPr>
          <p:nvPr>
            <p:ph type="title" idx="4294967295"/>
          </p:nvPr>
        </p:nvSpPr>
        <p:spPr>
          <a:xfrm>
            <a:off x="4117173" y="3642902"/>
            <a:ext cx="2498305" cy="6574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tx1"/>
                </a:solidFill>
              </a:rPr>
              <a:t>C</a:t>
            </a:r>
            <a:r>
              <a:rPr lang="id-ID" sz="2000" b="0" dirty="0">
                <a:solidFill>
                  <a:schemeClr val="tx1"/>
                </a:solidFill>
              </a:rPr>
              <a:t>ontoh Relasi dalam Diagram Kelas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7173" y="4313242"/>
            <a:ext cx="2640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(Horstmann dan Cornell, 2008)</a:t>
            </a:r>
          </a:p>
        </p:txBody>
      </p:sp>
    </p:spTree>
  </p:cSld>
  <p:clrMapOvr>
    <a:masterClrMapping/>
  </p:clrMapOvr>
  <p:transition spd="med">
    <p:pull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448300" y="1839951"/>
            <a:ext cx="2220600" cy="227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trick Hand"/>
                <a:ea typeface="Patrick Hand"/>
                <a:cs typeface="Patrick Hand"/>
                <a:sym typeface="Patrick Hand"/>
              </a:rPr>
              <a:t>Visual Paradigm + NetBeans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d-ID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trick Hand"/>
              <a:ea typeface="Patrick Hand"/>
              <a:cs typeface="Patrick Hand"/>
              <a:sym typeface="Patrick Ha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d-ID" sz="1800" dirty="0">
                <a:solidFill>
                  <a:schemeClr val="tx1"/>
                </a:solidFill>
                <a:latin typeface="Patrick Hand"/>
                <a:ea typeface="Patrick Hand"/>
                <a:cs typeface="Patrick Hand"/>
                <a:sym typeface="Patrick Hand"/>
                <a:hlinkClick r:id="rId4"/>
              </a:rPr>
              <a:t>Visual-paradigm.com/tutorials/modelinginnetbeans.jsp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239" name="Google Shape;239;p34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trick Hand"/>
                <a:sym typeface="Patrick Hand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trick Hand"/>
              <a:sym typeface="Patrick Hand"/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body" idx="4294967295"/>
          </p:nvPr>
        </p:nvSpPr>
        <p:spPr>
          <a:xfrm>
            <a:off x="1777850" y="1522600"/>
            <a:ext cx="1274700" cy="13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200" b="1" dirty="0">
                <a:latin typeface="Patrick Hand SC"/>
                <a:ea typeface="Patrick Hand SC"/>
                <a:cs typeface="Patrick Hand SC"/>
                <a:sym typeface="Patrick Hand SC"/>
              </a:rPr>
              <a:t>UML Tools</a:t>
            </a:r>
            <a:endParaRPr sz="1200" b="1" dirty="0">
              <a:latin typeface="Patrick Hand SC"/>
              <a:ea typeface="Patrick Hand SC"/>
              <a:cs typeface="Patrick Hand SC"/>
              <a:sym typeface="Patrick Hand SC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200" dirty="0"/>
              <a:t>Kakas untuk membantu dalam merancang diagram UML</a:t>
            </a:r>
            <a:endParaRPr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1300971"/>
            <a:ext cx="19240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8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448300" y="2642839"/>
            <a:ext cx="2220600" cy="147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trick Hand"/>
                <a:ea typeface="Patrick Hand"/>
                <a:cs typeface="Patrick Hand"/>
                <a:sym typeface="Patrick Hand"/>
              </a:rPr>
              <a:t>ArgoUML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d-ID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trick Hand"/>
              <a:ea typeface="Patrick Hand"/>
              <a:cs typeface="Patrick Hand"/>
              <a:sym typeface="Patrick Ha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d-ID" sz="1800" dirty="0">
                <a:solidFill>
                  <a:schemeClr val="tx1"/>
                </a:solidFill>
                <a:latin typeface="Patrick Hand"/>
                <a:ea typeface="Patrick Hand"/>
                <a:cs typeface="Patrick Hand"/>
                <a:sym typeface="Patrick Hand"/>
                <a:hlinkClick r:id="rId4"/>
              </a:rPr>
              <a:t>argouml.trigis.org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239" name="Google Shape;239;p34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trick Hand"/>
                <a:sym typeface="Patrick Hand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trick Hand"/>
              <a:sym typeface="Patrick Hand"/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body" idx="4294967295"/>
          </p:nvPr>
        </p:nvSpPr>
        <p:spPr>
          <a:xfrm>
            <a:off x="1777850" y="1522600"/>
            <a:ext cx="1274700" cy="13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200" b="1" dirty="0">
                <a:latin typeface="Patrick Hand SC"/>
                <a:ea typeface="Patrick Hand SC"/>
                <a:cs typeface="Patrick Hand SC"/>
                <a:sym typeface="Patrick Hand SC"/>
              </a:rPr>
              <a:t>UML Tools</a:t>
            </a:r>
            <a:endParaRPr sz="1200" b="1" dirty="0">
              <a:latin typeface="Patrick Hand SC"/>
              <a:ea typeface="Patrick Hand SC"/>
              <a:cs typeface="Patrick Hand SC"/>
              <a:sym typeface="Patrick Hand SC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200" dirty="0"/>
              <a:t>Kakas untuk membantu dalam merancang diagram UML</a:t>
            </a:r>
            <a:endParaRPr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80" y="1087592"/>
            <a:ext cx="1345913" cy="13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96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461700" y="2183851"/>
            <a:ext cx="2220600" cy="147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trick Hand"/>
                <a:ea typeface="Patrick Hand"/>
                <a:cs typeface="Patrick Hand"/>
                <a:sym typeface="Patrick Hand"/>
              </a:rPr>
              <a:t>Violet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d-ID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trick Hand"/>
              <a:ea typeface="Patrick Hand"/>
              <a:cs typeface="Patrick Hand"/>
              <a:sym typeface="Patrick Ha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d-ID" sz="1600" dirty="0">
                <a:solidFill>
                  <a:schemeClr val="tx1"/>
                </a:solidFill>
                <a:latin typeface="Patrick Hand"/>
                <a:ea typeface="Patrick Hand"/>
                <a:cs typeface="Patrick Hand"/>
                <a:sym typeface="Patrick Hand"/>
                <a:hlinkClick r:id="rId4"/>
              </a:rPr>
              <a:t>violet.sourceforge.net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239" name="Google Shape;239;p34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trick Hand"/>
                <a:sym typeface="Patrick Hand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trick Hand"/>
              <a:sym typeface="Patrick Hand"/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body" idx="4294967295"/>
          </p:nvPr>
        </p:nvSpPr>
        <p:spPr>
          <a:xfrm>
            <a:off x="1777850" y="1522600"/>
            <a:ext cx="1274700" cy="13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200" b="1" dirty="0">
                <a:latin typeface="Patrick Hand SC"/>
                <a:ea typeface="Patrick Hand SC"/>
                <a:cs typeface="Patrick Hand SC"/>
                <a:sym typeface="Patrick Hand SC"/>
              </a:rPr>
              <a:t>UML Tools</a:t>
            </a:r>
            <a:endParaRPr sz="1200" b="1" dirty="0">
              <a:latin typeface="Patrick Hand SC"/>
              <a:ea typeface="Patrick Hand SC"/>
              <a:cs typeface="Patrick Hand SC"/>
              <a:sym typeface="Patrick Hand SC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200" dirty="0"/>
              <a:t>Kakas untuk membantu dalam merancang diagram UML</a:t>
            </a:r>
            <a:endParaRPr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19" y="1715043"/>
            <a:ext cx="2075561" cy="4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87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ctrTitle" idx="4294967295"/>
          </p:nvPr>
        </p:nvSpPr>
        <p:spPr>
          <a:xfrm>
            <a:off x="1918700" y="1485548"/>
            <a:ext cx="5306700" cy="68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Thanks!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4294967295"/>
          </p:nvPr>
        </p:nvSpPr>
        <p:spPr>
          <a:xfrm>
            <a:off x="1918700" y="2192769"/>
            <a:ext cx="5306700" cy="185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</a:rPr>
              <a:t>Any questions?</a:t>
            </a:r>
            <a:endParaRPr sz="36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>
              <a:solidFill>
                <a:schemeClr val="l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8431"/>
            <a:ext cx="2740120" cy="895069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/>
              <a:t>Pendahuluan</a:t>
            </a:r>
            <a:endParaRPr b="1"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1628225" y="1393902"/>
            <a:ext cx="5887500" cy="15611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sv-SE" dirty="0"/>
              <a:t>Pada kasus yang lebih kompleks, dalam suatu sistem akan ditemukan lebih dari satu </a:t>
            </a:r>
            <a:r>
              <a:rPr lang="sv-SE" i="1" dirty="0"/>
              <a:t>class</a:t>
            </a:r>
            <a:r>
              <a:rPr lang="sv-SE" dirty="0"/>
              <a:t> yang saling memiliki keterkaitan antara </a:t>
            </a:r>
            <a:r>
              <a:rPr lang="sv-SE" i="1" dirty="0"/>
              <a:t>class</a:t>
            </a:r>
            <a:r>
              <a:rPr lang="sv-SE" dirty="0"/>
              <a:t> satu dengan yang lain</a:t>
            </a:r>
            <a:r>
              <a:rPr lang="id-ID" dirty="0"/>
              <a:t>, contoh: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" name="image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6575" y="2656094"/>
            <a:ext cx="5899150" cy="1812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35950" y="922850"/>
            <a:ext cx="2872200" cy="358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2000" b="1" dirty="0"/>
              <a:t>Jenis-jenis Relasi Kelas </a:t>
            </a:r>
            <a:r>
              <a:rPr lang="id-ID" sz="2000" dirty="0"/>
              <a:t>: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sz="2000" dirty="0"/>
              <a:t>Dependence (</a:t>
            </a:r>
            <a:r>
              <a:rPr sz="2000" i="1" dirty="0"/>
              <a:t>uses-a</a:t>
            </a:r>
            <a:r>
              <a:rPr sz="2000" dirty="0"/>
              <a:t>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x-none" sz="2000" dirty="0"/>
              <a:t>Aggregation (</a:t>
            </a:r>
            <a:r>
              <a:rPr lang="x-none" sz="2000" i="1" dirty="0"/>
              <a:t>has-a</a:t>
            </a:r>
            <a:r>
              <a:rPr lang="x-none" sz="2000" dirty="0"/>
              <a:t>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x-none" sz="2000" dirty="0"/>
              <a:t>Inheritance (</a:t>
            </a:r>
            <a:r>
              <a:rPr lang="x-none" sz="2000" i="1" dirty="0"/>
              <a:t>is-a</a:t>
            </a:r>
            <a:r>
              <a:rPr lang="x-none" sz="2000" dirty="0"/>
              <a:t>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x-none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sz="1400" dirty="0"/>
              <a:t>(</a:t>
            </a:r>
            <a:r>
              <a:rPr sz="1400" dirty="0" err="1"/>
              <a:t>Horstmann</a:t>
            </a:r>
            <a:r>
              <a:rPr sz="1400" dirty="0"/>
              <a:t> </a:t>
            </a:r>
            <a:r>
              <a:rPr sz="1400" dirty="0" err="1"/>
              <a:t>dan</a:t>
            </a:r>
            <a:r>
              <a:rPr sz="1400" dirty="0"/>
              <a:t> Cornell, 2008)</a:t>
            </a:r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 spd="med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1628225" y="1205805"/>
            <a:ext cx="588755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dirty="0"/>
              <a:t>Relasi yang paling jelas dan umum.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b="1" dirty="0"/>
              <a:t>Contoh: </a:t>
            </a:r>
            <a:r>
              <a:rPr lang="id-ID" dirty="0"/>
              <a:t>Kelas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Pesan</a:t>
            </a:r>
            <a:r>
              <a:rPr lang="id-ID" dirty="0"/>
              <a:t> menggunakan kelas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Akun</a:t>
            </a:r>
            <a:r>
              <a:rPr lang="id-ID" dirty="0"/>
              <a:t> karena objek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Pesan</a:t>
            </a:r>
            <a:r>
              <a:rPr lang="id-ID" dirty="0"/>
              <a:t> membutuhkan akses objek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Akun</a:t>
            </a:r>
            <a:r>
              <a:rPr lang="id-ID" dirty="0"/>
              <a:t> untuk mengecek status kredit. Tetapi, kelas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Barang</a:t>
            </a:r>
            <a:r>
              <a:rPr lang="id-ID" dirty="0"/>
              <a:t> tidak bergantung pada kelas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Akun</a:t>
            </a:r>
            <a:r>
              <a:rPr lang="id-ID" dirty="0"/>
              <a:t>, karena objek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Barang</a:t>
            </a:r>
            <a:r>
              <a:rPr lang="id-ID" dirty="0"/>
              <a:t> tidak berkaitan dengan akun pelanggan.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dirty="0"/>
              <a:t>Jadi, inti relasi ini adalah sebuah kelas yang </a:t>
            </a:r>
            <a:r>
              <a:rPr lang="id-ID" b="1" dirty="0"/>
              <a:t>bergantung</a:t>
            </a:r>
            <a:r>
              <a:rPr lang="id-ID" dirty="0"/>
              <a:t> pada kelas lain berupa </a:t>
            </a:r>
            <a:r>
              <a:rPr lang="id-ID" i="1" dirty="0"/>
              <a:t>method</a:t>
            </a:r>
            <a:r>
              <a:rPr lang="id-ID" dirty="0"/>
              <a:t> atau manipulasi objek dari kelas itu.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1628275" y="721592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Dependence (“uses-a”)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ransition spd="med"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6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84" y="674753"/>
            <a:ext cx="5921096" cy="38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99127"/>
      </p:ext>
    </p:extLst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7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01" y="726633"/>
            <a:ext cx="6205597" cy="369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49359"/>
      </p:ext>
    </p:extLst>
  </p:cSld>
  <p:clrMapOvr>
    <a:masterClrMapping/>
  </p:clrMapOvr>
  <p:transition spd="med">
    <p:pull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8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3" y="1348888"/>
            <a:ext cx="5565913" cy="26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1590"/>
      </p:ext>
    </p:extLst>
  </p:cSld>
  <p:clrMapOvr>
    <a:masterClrMapping/>
  </p:clrMapOvr>
  <p:transition spd="med">
    <p:pull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9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225" y="810799"/>
            <a:ext cx="5887550" cy="357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76017"/>
      </p:ext>
    </p:extLst>
  </p:cSld>
  <p:clrMapOvr>
    <a:masterClrMapping/>
  </p:clrMapOvr>
  <p:transition spd="med">
    <p:pull dir="u"/>
  </p:transition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F5F5F5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966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344</Words>
  <Application>Microsoft Office PowerPoint</Application>
  <PresentationFormat>On-screen Show (16:9)</PresentationFormat>
  <Paragraphs>66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Courier New</vt:lpstr>
      <vt:lpstr>Patrick Hand</vt:lpstr>
      <vt:lpstr>Patrick Hand SC</vt:lpstr>
      <vt:lpstr>Wingdings</vt:lpstr>
      <vt:lpstr>Talbot template</vt:lpstr>
      <vt:lpstr>Relasi Kelas  Pertemuan 5 Pemrograman Berorientasi Objek</vt:lpstr>
      <vt:lpstr>Kompetensi</vt:lpstr>
      <vt:lpstr>Pendahuluan</vt:lpstr>
      <vt:lpstr>PowerPoint Presentation</vt:lpstr>
      <vt:lpstr>Dependence (“uses-a”)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Aggregation (“has-a”)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 (“is-a”)</vt:lpstr>
      <vt:lpstr>Notasi UML Relasi Kelas</vt:lpstr>
      <vt:lpstr>Contoh Relasi dalam Diagram Kelas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Relasi Kelas  Pertemuan 4 Pemrograman Berorientasi Objek</dc:title>
  <dc:creator>Habibie Ed Dien</dc:creator>
  <cp:lastModifiedBy>Mahmud</cp:lastModifiedBy>
  <cp:revision>22</cp:revision>
  <dcterms:modified xsi:type="dcterms:W3CDTF">2024-09-23T07:34:49Z</dcterms:modified>
</cp:coreProperties>
</file>