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61" r:id="rId5"/>
    <p:sldId id="266" r:id="rId6"/>
    <p:sldId id="265" r:id="rId7"/>
    <p:sldId id="300" r:id="rId8"/>
    <p:sldId id="302" r:id="rId9"/>
    <p:sldId id="301" r:id="rId10"/>
    <p:sldId id="303" r:id="rId11"/>
    <p:sldId id="304" r:id="rId12"/>
    <p:sldId id="322" r:id="rId13"/>
    <p:sldId id="323" r:id="rId14"/>
    <p:sldId id="305" r:id="rId15"/>
    <p:sldId id="337" r:id="rId16"/>
    <p:sldId id="324" r:id="rId17"/>
    <p:sldId id="306" r:id="rId18"/>
    <p:sldId id="328" r:id="rId19"/>
    <p:sldId id="326" r:id="rId20"/>
    <p:sldId id="329" r:id="rId21"/>
    <p:sldId id="327" r:id="rId22"/>
    <p:sldId id="330" r:id="rId23"/>
    <p:sldId id="331" r:id="rId24"/>
    <p:sldId id="334" r:id="rId25"/>
    <p:sldId id="335" r:id="rId26"/>
    <p:sldId id="336" r:id="rId27"/>
    <p:sldId id="313" r:id="rId28"/>
    <p:sldId id="333" r:id="rId29"/>
    <p:sldId id="325" r:id="rId30"/>
    <p:sldId id="332" r:id="rId31"/>
    <p:sldId id="338" r:id="rId32"/>
    <p:sldId id="340" r:id="rId33"/>
    <p:sldId id="339" r:id="rId34"/>
    <p:sldId id="269" r:id="rId35"/>
    <p:sldId id="321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0CA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127-ECAA-4760-ACEA-FAD63A3FB4DC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25A6-399E-4519-876C-F022D27B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243F-38FD-4C77-9249-0B541C6C526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FD51-CB7D-4F20-9C67-E553E8D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9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4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9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7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35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918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8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82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4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62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6" r:id="rId15"/>
    <p:sldLayoutId id="2147483671" r:id="rId16"/>
    <p:sldLayoutId id="2147483672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11560" y="4844068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412" y="1635646"/>
            <a:ext cx="6264844" cy="1217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ea typeface="맑은 고딕" pitchFamily="50" charset="-127"/>
              </a:rPr>
              <a:t>INHERITANCE</a:t>
            </a:r>
          </a:p>
          <a:p>
            <a:pPr>
              <a:lnSpc>
                <a:spcPct val="100000"/>
              </a:lnSpc>
            </a:pPr>
            <a:r>
              <a:rPr lang="en-US" altLang="ko-KR" sz="3200" dirty="0">
                <a:ea typeface="맑은 고딕" pitchFamily="50" charset="-127"/>
              </a:rPr>
              <a:t>(PEWARISAN)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OBJECT ORIENTED PRPGRAMMING (OOP)</a:t>
            </a:r>
            <a:endParaRPr lang="en-US" altLang="ko-KR" dirty="0"/>
          </a:p>
        </p:txBody>
      </p:sp>
      <p:grpSp>
        <p:nvGrpSpPr>
          <p:cNvPr id="8" name="Group 7"/>
          <p:cNvGrpSpPr/>
          <p:nvPr/>
        </p:nvGrpSpPr>
        <p:grpSpPr>
          <a:xfrm>
            <a:off x="257264" y="1743750"/>
            <a:ext cx="138272" cy="1656000"/>
            <a:chOff x="0" y="1995686"/>
            <a:chExt cx="173576" cy="1368152"/>
          </a:xfrm>
        </p:grpSpPr>
        <p:sp>
          <p:nvSpPr>
            <p:cNvPr id="6" name="Rectangle 5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Google Shape;344;p1">
            <a:extLst>
              <a:ext uri="{FF2B5EF4-FFF2-40B4-BE49-F238E27FC236}">
                <a16:creationId xmlns:a16="http://schemas.microsoft.com/office/drawing/2014/main" id="{03DABDEA-9952-04D3-4B49-156344804A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267494"/>
            <a:ext cx="1284669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Pendeklarasian</a:t>
            </a:r>
            <a:r>
              <a:rPr lang="en-US" altLang="ko-KR" dirty="0"/>
              <a:t> Inheritance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9F19B-E6A0-C94B-BD30-7829C3AC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" y="787724"/>
            <a:ext cx="3179398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5981F8-E36D-15E3-FF3D-E1099E00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90" y="771550"/>
            <a:ext cx="5376598" cy="316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8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Pendeklarasian</a:t>
            </a:r>
            <a:r>
              <a:rPr lang="en-US" altLang="ko-KR" dirty="0"/>
              <a:t> Inheritance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9F19B-E6A0-C94B-BD30-7829C3AC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" y="787724"/>
            <a:ext cx="3179398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90048E-44DB-1EB4-B7B0-98EFF89F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771550"/>
            <a:ext cx="4608512" cy="4204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1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Pendeklarasian</a:t>
            </a:r>
            <a:r>
              <a:rPr lang="en-US" altLang="ko-KR" dirty="0"/>
              <a:t> Inheritance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611560" y="771550"/>
            <a:ext cx="8136903" cy="39161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b="1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parent class </a:t>
            </a:r>
            <a:r>
              <a:rPr lang="en-US" sz="1600" dirty="0" err="1">
                <a:solidFill>
                  <a:schemeClr val="accent3"/>
                </a:solidFill>
              </a:rPr>
              <a:t>atau</a:t>
            </a:r>
            <a:r>
              <a:rPr lang="en-US" sz="1600" dirty="0">
                <a:solidFill>
                  <a:schemeClr val="accent3"/>
                </a:solidFill>
              </a:rPr>
              <a:t> superclass.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roda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mesin</a:t>
            </a:r>
            <a:r>
              <a:rPr lang="en-US" sz="1600" dirty="0">
                <a:solidFill>
                  <a:schemeClr val="accent3"/>
                </a:solidFill>
              </a:rPr>
              <a:t>, dan </a:t>
            </a:r>
            <a:r>
              <a:rPr lang="en-US" sz="1600" dirty="0" err="1">
                <a:solidFill>
                  <a:schemeClr val="accent3"/>
                </a:solidFill>
              </a:rPr>
              <a:t>bahanBakar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bergerak</a:t>
            </a:r>
            <a:r>
              <a:rPr lang="en-US" sz="1600" dirty="0">
                <a:solidFill>
                  <a:schemeClr val="accent3"/>
                </a:solidFill>
              </a:rPr>
              <a:t>().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Implementasi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bergerak</a:t>
            </a:r>
            <a:r>
              <a:rPr lang="en-US" sz="1600" b="1" dirty="0">
                <a:solidFill>
                  <a:schemeClr val="accent3"/>
                </a:solidFill>
              </a:rPr>
              <a:t>() </a:t>
            </a:r>
            <a:r>
              <a:rPr lang="en-US" sz="1600" dirty="0">
                <a:solidFill>
                  <a:schemeClr val="accent3"/>
                </a:solidFill>
              </a:rPr>
              <a:t>pada class </a:t>
            </a:r>
            <a:r>
              <a:rPr lang="en-US" sz="1600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bersifat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umum</a:t>
            </a:r>
            <a:r>
              <a:rPr lang="en-US" sz="1600" dirty="0">
                <a:solidFill>
                  <a:schemeClr val="accent3"/>
                </a:solidFill>
              </a:rPr>
              <a:t>. Kita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meng-override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ini</a:t>
            </a:r>
            <a:r>
              <a:rPr lang="en-US" sz="1600" dirty="0">
                <a:solidFill>
                  <a:schemeClr val="accent3"/>
                </a:solidFill>
              </a:rPr>
              <a:t> di class </a:t>
            </a:r>
            <a:r>
              <a:rPr lang="en-US" sz="1600" b="1" dirty="0">
                <a:solidFill>
                  <a:schemeClr val="accent3"/>
                </a:solidFill>
              </a:rPr>
              <a:t>Mobil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maupun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Motor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memberikan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perilaku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spesifik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sesuai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jenis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. Override dan Overloading </a:t>
            </a:r>
            <a:r>
              <a:rPr lang="en-US" sz="1600" dirty="0" err="1">
                <a:solidFill>
                  <a:schemeClr val="accent3"/>
                </a:solidFill>
              </a:rPr>
              <a:t>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dibahas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khusus</a:t>
            </a:r>
            <a:r>
              <a:rPr lang="en-US" sz="1600" dirty="0">
                <a:solidFill>
                  <a:schemeClr val="accent3"/>
                </a:solidFill>
              </a:rPr>
              <a:t> pada </a:t>
            </a:r>
            <a:r>
              <a:rPr lang="en-US" sz="1600" dirty="0" err="1">
                <a:solidFill>
                  <a:schemeClr val="accent3"/>
                </a:solidFill>
              </a:rPr>
              <a:t>pertemuan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berikutnya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algn="just" eaLnBrk="0" latinLnBrk="0" hangingPunct="0"/>
            <a:r>
              <a:rPr lang="en-US" sz="1600" b="1" dirty="0">
                <a:solidFill>
                  <a:schemeClr val="accent3"/>
                </a:solidFill>
              </a:rPr>
              <a:t>Motor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child class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).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tambahan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ukuranRantai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tipeStang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tambahan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pasangStandar</a:t>
            </a:r>
            <a:r>
              <a:rPr lang="en-US" sz="1600" dirty="0">
                <a:solidFill>
                  <a:schemeClr val="accent3"/>
                </a:solidFill>
              </a:rPr>
              <a:t>(), </a:t>
            </a:r>
            <a:r>
              <a:rPr lang="en-US" sz="1600" dirty="0" err="1">
                <a:solidFill>
                  <a:schemeClr val="accent3"/>
                </a:solidFill>
              </a:rPr>
              <a:t>tendangStarter</a:t>
            </a:r>
            <a:r>
              <a:rPr lang="en-US" sz="1600" dirty="0">
                <a:solidFill>
                  <a:schemeClr val="accent3"/>
                </a:solidFill>
              </a:rPr>
              <a:t>(), dan </a:t>
            </a:r>
            <a:r>
              <a:rPr lang="en-US" sz="1600" dirty="0" err="1">
                <a:solidFill>
                  <a:schemeClr val="accent3"/>
                </a:solidFill>
              </a:rPr>
              <a:t>bukaJok</a:t>
            </a:r>
            <a:r>
              <a:rPr lang="en-US" sz="1600" dirty="0">
                <a:solidFill>
                  <a:schemeClr val="accent3"/>
                </a:solidFill>
              </a:rPr>
              <a:t>().</a:t>
            </a:r>
          </a:p>
          <a:p>
            <a:pPr algn="just" eaLnBrk="0" latinLnBrk="0" hangingPunct="0"/>
            <a:r>
              <a:rPr lang="en-US" sz="1600" b="1" dirty="0">
                <a:solidFill>
                  <a:schemeClr val="accent3"/>
                </a:solidFill>
              </a:rPr>
              <a:t>Mobil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child class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Kendaraan</a:t>
            </a:r>
            <a:r>
              <a:rPr lang="en-US" sz="1600" dirty="0">
                <a:solidFill>
                  <a:schemeClr val="accent3"/>
                </a:solidFill>
              </a:rPr>
              <a:t>).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tambahan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jumlahPintu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tambahan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bukaPintu</a:t>
            </a:r>
            <a:r>
              <a:rPr lang="en-US" sz="1600" dirty="0">
                <a:solidFill>
                  <a:schemeClr val="accent3"/>
                </a:solidFill>
              </a:rPr>
              <a:t>(), </a:t>
            </a:r>
            <a:r>
              <a:rPr lang="en-US" sz="1600" dirty="0" err="1">
                <a:solidFill>
                  <a:schemeClr val="accent3"/>
                </a:solidFill>
              </a:rPr>
              <a:t>aktifkanWiper</a:t>
            </a:r>
            <a:r>
              <a:rPr lang="en-US" sz="1600" dirty="0">
                <a:solidFill>
                  <a:schemeClr val="accent3"/>
                </a:solidFill>
              </a:rPr>
              <a:t>(), dan </a:t>
            </a:r>
            <a:r>
              <a:rPr lang="en-US" sz="1600" dirty="0" err="1">
                <a:solidFill>
                  <a:schemeClr val="accent3"/>
                </a:solidFill>
              </a:rPr>
              <a:t>aktifkanAC</a:t>
            </a:r>
            <a:r>
              <a:rPr lang="en-US" sz="1600" dirty="0">
                <a:solidFill>
                  <a:schemeClr val="accent3"/>
                </a:solidFill>
              </a:rPr>
              <a:t>().</a:t>
            </a:r>
          </a:p>
          <a:p>
            <a:pPr algn="just" eaLnBrk="0" latinLnBrk="0" hangingPunct="0"/>
            <a:r>
              <a:rPr lang="en-US" sz="1600" b="1" dirty="0">
                <a:solidFill>
                  <a:schemeClr val="accent3"/>
                </a:solidFill>
              </a:rPr>
              <a:t>Motor dan Mobil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class </a:t>
            </a:r>
            <a:r>
              <a:rPr lang="en-US" sz="1600" dirty="0" err="1">
                <a:solidFill>
                  <a:schemeClr val="accent3"/>
                </a:solidFill>
              </a:rPr>
              <a:t>perluasan</a:t>
            </a:r>
            <a:r>
              <a:rPr lang="en-US" sz="1600" dirty="0">
                <a:solidFill>
                  <a:schemeClr val="accent3"/>
                </a:solidFill>
              </a:rPr>
              <a:t> (extends)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class </a:t>
            </a:r>
            <a:r>
              <a:rPr lang="en-US" sz="1600" b="1" dirty="0" err="1">
                <a:solidFill>
                  <a:schemeClr val="accent3"/>
                </a:solidFill>
              </a:rPr>
              <a:t>Kendaraan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err="1"/>
              <a:t>Ngopi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pahit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manisnya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3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Single Inheritance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843558"/>
            <a:ext cx="8280920" cy="36281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b="1" dirty="0">
                <a:solidFill>
                  <a:schemeClr val="accent3"/>
                </a:solidFill>
              </a:rPr>
              <a:t>Single inheritance </a:t>
            </a:r>
            <a:r>
              <a:rPr lang="en-US" sz="1600" dirty="0" err="1">
                <a:solidFill>
                  <a:schemeClr val="accent3"/>
                </a:solidFill>
              </a:rPr>
              <a:t>adalah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jenis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paling </a:t>
            </a:r>
            <a:r>
              <a:rPr lang="en-US" sz="1600" dirty="0" err="1">
                <a:solidFill>
                  <a:schemeClr val="accent3"/>
                </a:solidFill>
              </a:rPr>
              <a:t>sederhana</a:t>
            </a:r>
            <a:r>
              <a:rPr lang="en-US" sz="1600" dirty="0">
                <a:solidFill>
                  <a:schemeClr val="accent3"/>
                </a:solidFill>
              </a:rPr>
              <a:t> di mana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subclass (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turunan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n-US" sz="1600" dirty="0" err="1">
                <a:solidFill>
                  <a:schemeClr val="accent3"/>
                </a:solidFill>
              </a:rPr>
              <a:t>hanya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satu</a:t>
            </a:r>
            <a:r>
              <a:rPr lang="en-US" sz="1600" dirty="0">
                <a:solidFill>
                  <a:schemeClr val="accent3"/>
                </a:solidFill>
              </a:rPr>
              <a:t> superclass (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induk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n-US" sz="1600" dirty="0" err="1">
                <a:solidFill>
                  <a:schemeClr val="accent3"/>
                </a:solidFill>
              </a:rPr>
              <a:t>saja</a:t>
            </a:r>
            <a:r>
              <a:rPr lang="en-US" sz="1600" dirty="0">
                <a:solidFill>
                  <a:schemeClr val="accent3"/>
                </a:solidFill>
              </a:rPr>
              <a:t>. </a:t>
            </a:r>
            <a:r>
              <a:rPr lang="en-US" sz="1600" dirty="0" err="1">
                <a:solidFill>
                  <a:schemeClr val="accent3"/>
                </a:solidFill>
              </a:rPr>
              <a:t>Ini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berarti</a:t>
            </a:r>
            <a:r>
              <a:rPr lang="en-US" sz="1600" dirty="0">
                <a:solidFill>
                  <a:schemeClr val="accent3"/>
                </a:solidFill>
              </a:rPr>
              <a:t> subclass </a:t>
            </a:r>
            <a:r>
              <a:rPr lang="en-US" sz="1600" dirty="0" err="1">
                <a:solidFill>
                  <a:schemeClr val="accent3"/>
                </a:solidFill>
              </a:rPr>
              <a:t>hanya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satu</a:t>
            </a:r>
            <a:r>
              <a:rPr lang="en-US" sz="1600" dirty="0">
                <a:solidFill>
                  <a:schemeClr val="accent3"/>
                </a:solidFill>
              </a:rPr>
              <a:t> parent class </a:t>
            </a:r>
            <a:r>
              <a:rPr lang="en-US" sz="1600" dirty="0" err="1">
                <a:solidFill>
                  <a:schemeClr val="accent3"/>
                </a:solidFill>
              </a:rPr>
              <a:t>langsung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algn="just" eaLnBrk="0" latinLnBrk="0" hangingPunct="0"/>
            <a:r>
              <a:rPr lang="en-US" sz="1600" b="1" dirty="0" err="1">
                <a:solidFill>
                  <a:schemeClr val="accent3"/>
                </a:solidFill>
              </a:rPr>
              <a:t>Keuntungan</a:t>
            </a:r>
            <a:r>
              <a:rPr lang="en-US" sz="1600" b="1" dirty="0">
                <a:solidFill>
                  <a:schemeClr val="accent3"/>
                </a:solidFill>
              </a:rPr>
              <a:t> Single Inheritance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Sederhana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mudah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dipahami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Struktur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jelas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mudah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diikuti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Mencegah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ambiguitas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ada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konflik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beberapa</a:t>
            </a:r>
            <a:r>
              <a:rPr lang="en-US" sz="1600" dirty="0">
                <a:solidFill>
                  <a:schemeClr val="accent3"/>
                </a:solidFill>
              </a:rPr>
              <a:t> parent class.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Mudah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diimplementasikan</a:t>
            </a:r>
            <a:r>
              <a:rPr lang="en-US" sz="1600" dirty="0">
                <a:solidFill>
                  <a:schemeClr val="accent3"/>
                </a:solidFill>
              </a:rPr>
              <a:t>: Kode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mudah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dikelola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dipelihara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eaLnBrk="0" latinLnBrk="0" hangingPunct="0"/>
            <a:r>
              <a:rPr lang="en-US" sz="1600" b="1" dirty="0" err="1">
                <a:solidFill>
                  <a:schemeClr val="accent3"/>
                </a:solidFill>
              </a:rPr>
              <a:t>Keterbatasan</a:t>
            </a:r>
            <a:r>
              <a:rPr lang="en-US" sz="1600" b="1" dirty="0">
                <a:solidFill>
                  <a:schemeClr val="accent3"/>
                </a:solidFill>
              </a:rPr>
              <a:t> Single Inheritance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lvl="1"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Kurang </a:t>
            </a:r>
            <a:r>
              <a:rPr lang="en-US" sz="1600" dirty="0" err="1">
                <a:solidFill>
                  <a:schemeClr val="accent3"/>
                </a:solidFill>
              </a:rPr>
              <a:t>fleksibel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memungkinkan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beberapa</a:t>
            </a:r>
            <a:r>
              <a:rPr lang="en-US" sz="1600" dirty="0">
                <a:solidFill>
                  <a:schemeClr val="accent3"/>
                </a:solidFill>
              </a:rPr>
              <a:t> parent class </a:t>
            </a:r>
            <a:r>
              <a:rPr lang="en-US" sz="1600" dirty="0" err="1">
                <a:solidFill>
                  <a:schemeClr val="accent3"/>
                </a:solidFill>
              </a:rPr>
              <a:t>sekaligus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sehingga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membatasi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kemampuan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menggabungkan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fitur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berbagai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algn="just" eaLnBrk="0" latinLnBrk="0" hangingPunct="0"/>
            <a:endParaRPr lang="en-US" sz="1600" dirty="0">
              <a:solidFill>
                <a:schemeClr val="accent3"/>
              </a:solidFill>
            </a:endParaRPr>
          </a:p>
          <a:p>
            <a:pPr algn="just" eaLnBrk="0" latinLnBrk="0" hangingPunct="0"/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4587156-8285-B3E7-F776-605BA3EF5A5F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Single Inheritance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4ACBF-4E1C-4580-269D-EA8F5C79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82617"/>
            <a:ext cx="4572000" cy="277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28D7B-0034-6E27-25DA-C176FCED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915566"/>
            <a:ext cx="2234643" cy="3867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0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4587156-8285-B3E7-F776-605BA3EF5A5F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Single Inheritance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A0507-2008-5C54-60A2-E6695F10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915568"/>
            <a:ext cx="4572000" cy="3834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8BA7B-830B-27BF-A403-6C60420B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915566"/>
            <a:ext cx="2234643" cy="3867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8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Multilevel Inheritance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843558"/>
            <a:ext cx="8280920" cy="36281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b="1" dirty="0">
                <a:solidFill>
                  <a:schemeClr val="accent3"/>
                </a:solidFill>
              </a:rPr>
              <a:t>Multilevel inheritance </a:t>
            </a:r>
            <a:r>
              <a:rPr lang="en-US" sz="1600" dirty="0" err="1">
                <a:solidFill>
                  <a:schemeClr val="accent3"/>
                </a:solidFill>
              </a:rPr>
              <a:t>terjadi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ketika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subclass 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subclass lain, yang pada </a:t>
            </a:r>
            <a:r>
              <a:rPr lang="en-US" sz="1600" dirty="0" err="1">
                <a:solidFill>
                  <a:schemeClr val="accent3"/>
                </a:solidFill>
              </a:rPr>
              <a:t>akhirnya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superclass lain. </a:t>
            </a:r>
            <a:r>
              <a:rPr lang="en-US" sz="1600" dirty="0" err="1">
                <a:solidFill>
                  <a:schemeClr val="accent3"/>
                </a:solidFill>
              </a:rPr>
              <a:t>Ini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membentuk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rantai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beberapa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tingkat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algn="just" eaLnBrk="0" latinLnBrk="0" hangingPunct="0"/>
            <a:r>
              <a:rPr lang="en-US" sz="1600" b="1" dirty="0" err="1">
                <a:solidFill>
                  <a:schemeClr val="accent3"/>
                </a:solidFill>
              </a:rPr>
              <a:t>Keuntungan</a:t>
            </a:r>
            <a:r>
              <a:rPr lang="en-US" sz="1600" b="1" dirty="0">
                <a:solidFill>
                  <a:schemeClr val="accent3"/>
                </a:solidFill>
              </a:rPr>
              <a:t> Multilevel  Inheritance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Reusabilitas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kode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baik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Memungkinkan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penggunaan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kembali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beberapa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tingkat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Hirarki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terstruktur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Menggambarkan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hubungan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antara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kelas-kelas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kompleks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baik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Fleksibilitas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Memungkinkan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sifat-sifat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beberapa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secara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langsung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eaLnBrk="0" latinLnBrk="0" hangingPunct="0"/>
            <a:r>
              <a:rPr lang="en-US" sz="1600" b="1" dirty="0" err="1">
                <a:solidFill>
                  <a:schemeClr val="accent3"/>
                </a:solidFill>
              </a:rPr>
              <a:t>Keterbatasan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Multilevel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Inheritance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Kompleksitas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Struktur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kompleks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membuat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sulit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dipahami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dipelihara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Potensi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masalah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performa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dirty="0" err="1">
                <a:solidFill>
                  <a:schemeClr val="accent3"/>
                </a:solidFill>
              </a:rPr>
              <a:t>Rantai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panjang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mempengaruhi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performa</a:t>
            </a:r>
            <a:r>
              <a:rPr lang="en-US" sz="1600" dirty="0">
                <a:solidFill>
                  <a:schemeClr val="accent3"/>
                </a:solidFill>
              </a:rPr>
              <a:t> program</a:t>
            </a:r>
          </a:p>
          <a:p>
            <a:pPr algn="just" eaLnBrk="0" latinLnBrk="0" hangingPunct="0"/>
            <a:endParaRPr lang="en-US" sz="1600" dirty="0">
              <a:solidFill>
                <a:schemeClr val="accent3"/>
              </a:solidFill>
            </a:endParaRPr>
          </a:p>
          <a:p>
            <a:pPr algn="just" eaLnBrk="0" latinLnBrk="0" hangingPunct="0"/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1E049C-7E36-F2A2-2559-13AF2360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15566"/>
            <a:ext cx="4297680" cy="3006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4587156-8285-B3E7-F776-605BA3EF5A5F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Multilevel Inheritance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C2A19-819B-10C4-50DC-86C1C46F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283714"/>
            <a:ext cx="4297680" cy="2638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00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4587156-8285-B3E7-F776-605BA3EF5A5F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Single dan Multilevel Inheritance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4878F-DDA7-C9DC-BF77-7E318FAB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83718"/>
            <a:ext cx="4297680" cy="238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7CE31-239A-9B4D-EDAD-5B0A0ADF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15566"/>
            <a:ext cx="4297680" cy="3006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1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79712" y="339502"/>
            <a:ext cx="716428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Pokok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Bahasan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Perkuliahan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275606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195736" y="2672529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95736" y="3392609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2246881" y="132958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881" y="2723876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6881" y="3446589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2737252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Single dan Multilevel Inheritance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339575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Konsep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Dasar Inheritance (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Pewarisan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8" y="3457332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Access Control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1601" y="1354963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601" y="275264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601" y="347272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C2214E79-F04A-00C1-B2C3-5A2D1230381E}"/>
              </a:ext>
            </a:extLst>
          </p:cNvPr>
          <p:cNvSpPr/>
          <p:nvPr/>
        </p:nvSpPr>
        <p:spPr>
          <a:xfrm>
            <a:off x="2195736" y="1988505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9A2D00-5516-5222-CBEA-956BF6B33EEE}"/>
              </a:ext>
            </a:extLst>
          </p:cNvPr>
          <p:cNvSpPr/>
          <p:nvPr/>
        </p:nvSpPr>
        <p:spPr>
          <a:xfrm>
            <a:off x="2246881" y="2042485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FA63-A9F8-F799-7E1D-6CA053E13BBD}"/>
              </a:ext>
            </a:extLst>
          </p:cNvPr>
          <p:cNvSpPr/>
          <p:nvPr/>
        </p:nvSpPr>
        <p:spPr>
          <a:xfrm>
            <a:off x="2843808" y="2052474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Pendeklarasian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Inheritance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AF6CD2-D562-FC3B-A15B-ABFEA3600744}"/>
              </a:ext>
            </a:extLst>
          </p:cNvPr>
          <p:cNvSpPr txBox="1"/>
          <p:nvPr/>
        </p:nvSpPr>
        <p:spPr>
          <a:xfrm>
            <a:off x="2221601" y="2067862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D54D756-8067-15AB-9B3F-81DE4FA423EE}"/>
              </a:ext>
            </a:extLst>
          </p:cNvPr>
          <p:cNvSpPr/>
          <p:nvPr/>
        </p:nvSpPr>
        <p:spPr>
          <a:xfrm>
            <a:off x="2195736" y="4112689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1B2B5D-B15D-EBAF-109C-09F8CC75DA8D}"/>
              </a:ext>
            </a:extLst>
          </p:cNvPr>
          <p:cNvSpPr/>
          <p:nvPr/>
        </p:nvSpPr>
        <p:spPr>
          <a:xfrm>
            <a:off x="2246881" y="4166669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6EBEB-B7BA-6BB4-9E82-B7452CFDE83A}"/>
              </a:ext>
            </a:extLst>
          </p:cNvPr>
          <p:cNvSpPr/>
          <p:nvPr/>
        </p:nvSpPr>
        <p:spPr>
          <a:xfrm>
            <a:off x="2843808" y="4177412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Konstruktor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Pada Inheritance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3AD735-0E71-DDE3-B48D-4FB00896986D}"/>
              </a:ext>
            </a:extLst>
          </p:cNvPr>
          <p:cNvSpPr txBox="1"/>
          <p:nvPr/>
        </p:nvSpPr>
        <p:spPr>
          <a:xfrm>
            <a:off x="2221601" y="419280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0456A0-80D2-F7B2-6D7E-7A03C34C9E3A}"/>
              </a:ext>
            </a:extLst>
          </p:cNvPr>
          <p:cNvSpPr/>
          <p:nvPr/>
        </p:nvSpPr>
        <p:spPr>
          <a:xfrm>
            <a:off x="2843808" y="4753476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Super Keyword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4587156-8285-B3E7-F776-605BA3EF5A5F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Multilevel Inheritance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511FB-0855-ECC0-C0BF-3FEA18BD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68" y="1779662"/>
            <a:ext cx="4297680" cy="2927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98ACC-B429-282C-2FA7-B76A6473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15566"/>
            <a:ext cx="4297680" cy="3006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9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Keyword Super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771550"/>
            <a:ext cx="828092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Keyword super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keyword </a:t>
            </a:r>
            <a:r>
              <a:rPr lang="en-US" sz="1600" dirty="0" err="1">
                <a:solidFill>
                  <a:schemeClr val="accent3"/>
                </a:solidFill>
              </a:rPr>
              <a:t>khusus</a:t>
            </a:r>
            <a:r>
              <a:rPr lang="en-US" sz="1600" dirty="0">
                <a:solidFill>
                  <a:schemeClr val="accent3"/>
                </a:solidFill>
              </a:rPr>
              <a:t> di Java yang </a:t>
            </a:r>
            <a:r>
              <a:rPr lang="en-US" sz="1600" dirty="0" err="1">
                <a:solidFill>
                  <a:schemeClr val="accent3"/>
                </a:solidFill>
              </a:rPr>
              <a:t>digunakan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mereferensikan</a:t>
            </a:r>
            <a:r>
              <a:rPr lang="en-US" sz="1600" dirty="0">
                <a:solidFill>
                  <a:schemeClr val="accent3"/>
                </a:solidFill>
              </a:rPr>
              <a:t> parent class (</a:t>
            </a:r>
            <a:r>
              <a:rPr lang="en-US" sz="1600" dirty="0" err="1">
                <a:solidFill>
                  <a:schemeClr val="accent3"/>
                </a:solidFill>
              </a:rPr>
              <a:t>atau</a:t>
            </a:r>
            <a:r>
              <a:rPr lang="en-US" sz="1600" dirty="0">
                <a:solidFill>
                  <a:schemeClr val="accent3"/>
                </a:solidFill>
              </a:rPr>
              <a:t> superclass)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subclass. </a:t>
            </a:r>
          </a:p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Jembatan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menghubungkan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nya</a:t>
            </a:r>
            <a:r>
              <a:rPr lang="en-US" sz="1600" dirty="0">
                <a:solidFill>
                  <a:schemeClr val="accent3"/>
                </a:solidFill>
              </a:rPr>
              <a:t>, yang </a:t>
            </a:r>
            <a:r>
              <a:rPr lang="en-US" sz="1600" dirty="0" err="1">
                <a:solidFill>
                  <a:schemeClr val="accent3"/>
                </a:solidFill>
              </a:rPr>
              <a:t>memungkinkan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mengakses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anggota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) yang </a:t>
            </a:r>
            <a:r>
              <a:rPr lang="en-US" sz="1600" dirty="0" err="1">
                <a:solidFill>
                  <a:schemeClr val="accent3"/>
                </a:solidFill>
              </a:rPr>
              <a:t>diwarisi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</a:p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Kapan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dirty="0">
                <a:solidFill>
                  <a:schemeClr val="accent3"/>
                </a:solidFill>
              </a:rPr>
              <a:t>keyword </a:t>
            </a:r>
            <a:r>
              <a:rPr lang="en-US" sz="1600" b="1" dirty="0">
                <a:solidFill>
                  <a:schemeClr val="accent3"/>
                </a:solidFill>
              </a:rPr>
              <a:t>super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digunakan</a:t>
            </a:r>
            <a:r>
              <a:rPr lang="en-US" sz="1600" dirty="0">
                <a:solidFill>
                  <a:schemeClr val="accent3"/>
                </a:solidFill>
              </a:rPr>
              <a:t>?</a:t>
            </a:r>
          </a:p>
          <a:p>
            <a:pPr lvl="1" algn="just" eaLnBrk="0" latinLnBrk="0" hangingPunct="0">
              <a:buFont typeface="+mj-lt"/>
              <a:buAutoNum type="arabicPeriod"/>
            </a:pPr>
            <a:r>
              <a:rPr lang="en-US" sz="1600" dirty="0" err="1">
                <a:solidFill>
                  <a:schemeClr val="accent3"/>
                </a:solidFill>
              </a:rPr>
              <a:t>Mengakses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. Ketika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nama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sama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di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kita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bisa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menggunakan</a:t>
            </a:r>
            <a:r>
              <a:rPr lang="en-US" sz="1600" dirty="0">
                <a:solidFill>
                  <a:schemeClr val="accent3"/>
                </a:solidFill>
              </a:rPr>
              <a:t> super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1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mengakses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parent class </a:t>
            </a:r>
            <a:r>
              <a:rPr lang="en-US" sz="1600" dirty="0" err="1">
                <a:solidFill>
                  <a:schemeClr val="accent3"/>
                </a:solidFill>
              </a:rPr>
              <a:t>secara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eksplisit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49071-2290-53B4-1212-79573B26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28" y="3291829"/>
            <a:ext cx="6657972" cy="1645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5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Keyword Super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771550"/>
            <a:ext cx="828092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 eaLnBrk="0" latinLnBrk="0" hangingPunct="0">
              <a:buFont typeface="+mj-lt"/>
              <a:buAutoNum type="arabicPeriod" startAt="2"/>
            </a:pP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. Kita </a:t>
            </a:r>
            <a:r>
              <a:rPr lang="en-US" sz="1600" dirty="0" err="1">
                <a:solidFill>
                  <a:schemeClr val="accent3"/>
                </a:solidFill>
              </a:rPr>
              <a:t>bisa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menggunakan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super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terutama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ketika</a:t>
            </a:r>
            <a:r>
              <a:rPr lang="en-US" sz="1600" dirty="0">
                <a:solidFill>
                  <a:schemeClr val="accent3"/>
                </a:solidFill>
              </a:rPr>
              <a:t> Anda meng-</a:t>
            </a:r>
            <a:r>
              <a:rPr lang="en-US" sz="1600" i="1" dirty="0">
                <a:solidFill>
                  <a:schemeClr val="accent3"/>
                </a:solidFill>
              </a:rPr>
              <a:t>override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tersebut</a:t>
            </a:r>
            <a:r>
              <a:rPr lang="en-US" sz="1600" dirty="0">
                <a:solidFill>
                  <a:schemeClr val="accent3"/>
                </a:solidFill>
              </a:rPr>
              <a:t> di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D2890-FEAA-4D57-C3AD-76AC7964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77" y="1779662"/>
            <a:ext cx="5624445" cy="256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9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Keyword Super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771550"/>
            <a:ext cx="828092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 eaLnBrk="0" latinLnBrk="0" hangingPunct="0">
              <a:buFont typeface="+mj-lt"/>
              <a:buAutoNum type="arabicPeriod" startAt="3"/>
            </a:pP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. Kita </a:t>
            </a:r>
            <a:r>
              <a:rPr lang="en-US" sz="1600" dirty="0" err="1">
                <a:solidFill>
                  <a:schemeClr val="accent3"/>
                </a:solidFill>
              </a:rPr>
              <a:t>bisa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menggunakan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super()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Ini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harus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menjadi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pernyataan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pertama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dalam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B7946-329B-CEF2-30EA-D38D99B5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707654"/>
            <a:ext cx="5017401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Keyword Super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771550"/>
            <a:ext cx="828092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Mengapa</a:t>
            </a:r>
            <a:r>
              <a:rPr lang="en-US" sz="1600" dirty="0">
                <a:solidFill>
                  <a:schemeClr val="accent3"/>
                </a:solidFill>
              </a:rPr>
              <a:t> keyword </a:t>
            </a:r>
            <a:r>
              <a:rPr lang="en-US" sz="1600" b="1" dirty="0">
                <a:solidFill>
                  <a:schemeClr val="accent3"/>
                </a:solidFill>
              </a:rPr>
              <a:t>super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Penting</a:t>
            </a:r>
            <a:r>
              <a:rPr lang="en-US" sz="1600" dirty="0">
                <a:solidFill>
                  <a:schemeClr val="accent3"/>
                </a:solidFill>
              </a:rPr>
              <a:t>?</a:t>
            </a:r>
          </a:p>
          <a:p>
            <a:pPr marL="744538" lvl="1" indent="-342900" algn="just" eaLnBrk="0" latinLnBrk="0" hangingPunct="0">
              <a:buFont typeface="+mj-lt"/>
              <a:buAutoNum type="arabicPeriod"/>
            </a:pPr>
            <a:r>
              <a:rPr lang="en-US" sz="1600" b="1" dirty="0" err="1">
                <a:solidFill>
                  <a:schemeClr val="accent3"/>
                </a:solidFill>
              </a:rPr>
              <a:t>Mengatasi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konflik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nama</a:t>
            </a:r>
            <a:r>
              <a:rPr lang="en-US" sz="1600" dirty="0">
                <a:solidFill>
                  <a:schemeClr val="accent3"/>
                </a:solidFill>
              </a:rPr>
              <a:t>: Ketika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anggota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ataupun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nama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sama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b="1" dirty="0">
                <a:solidFill>
                  <a:schemeClr val="accent3"/>
                </a:solidFill>
              </a:rPr>
              <a:t>super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membantu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membedakan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antara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keduanya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744538" lvl="1" indent="-342900" algn="just" eaLnBrk="0" latinLnBrk="0" hangingPunct="0">
              <a:buFont typeface="+mj-lt"/>
              <a:buAutoNum type="arabicPeriod"/>
            </a:pPr>
            <a:r>
              <a:rPr lang="en-US" sz="1600" b="1" dirty="0" err="1">
                <a:solidFill>
                  <a:schemeClr val="accent3"/>
                </a:solidFill>
              </a:rPr>
              <a:t>Menggunakan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kembali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kode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b="1" dirty="0">
                <a:solidFill>
                  <a:schemeClr val="accent3"/>
                </a:solidFill>
              </a:rPr>
              <a:t>super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memungkinkan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memanfaatkan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fungsionalitas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sudah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ada</a:t>
            </a:r>
            <a:r>
              <a:rPr lang="en-US" sz="1600" dirty="0">
                <a:solidFill>
                  <a:schemeClr val="accent3"/>
                </a:solidFill>
              </a:rPr>
              <a:t> di </a:t>
            </a:r>
            <a:r>
              <a:rPr lang="en-US" sz="1600" b="1" dirty="0">
                <a:solidFill>
                  <a:schemeClr val="accent3"/>
                </a:solidFill>
              </a:rPr>
              <a:t>parent class </a:t>
            </a:r>
            <a:r>
              <a:rPr lang="en-US" sz="1600" dirty="0" err="1">
                <a:solidFill>
                  <a:schemeClr val="accent3"/>
                </a:solidFill>
              </a:rPr>
              <a:t>tanpa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perlu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menulis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ulang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kode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744538" lvl="1" indent="-342900" algn="just" eaLnBrk="0" latinLnBrk="0" hangingPunct="0">
              <a:buFont typeface="+mj-lt"/>
              <a:buAutoNum type="arabicPeriod"/>
            </a:pPr>
            <a:r>
              <a:rPr lang="en-US" sz="1600" b="1" dirty="0" err="1">
                <a:solidFill>
                  <a:schemeClr val="accent3"/>
                </a:solidFill>
              </a:rPr>
              <a:t>Memperluas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</a:rPr>
              <a:t>fungsionalitas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n-US" sz="1600" b="1" dirty="0">
                <a:solidFill>
                  <a:schemeClr val="accent3"/>
                </a:solidFill>
              </a:rPr>
              <a:t>Subclass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meng-</a:t>
            </a:r>
            <a:r>
              <a:rPr lang="en-US" sz="1600" i="1" dirty="0">
                <a:solidFill>
                  <a:schemeClr val="accent3"/>
                </a:solidFill>
              </a:rPr>
              <a:t>override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tetapi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tetap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bisa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implementasi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asli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parent class </a:t>
            </a:r>
            <a:r>
              <a:rPr lang="en-US" sz="1600" dirty="0" err="1">
                <a:solidFill>
                  <a:schemeClr val="accent3"/>
                </a:solidFill>
              </a:rPr>
              <a:t>menggunakan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super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46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Kopi </a:t>
            </a:r>
            <a:r>
              <a:rPr lang="en-US" dirty="0" err="1"/>
              <a:t>emang</a:t>
            </a:r>
            <a:r>
              <a:rPr lang="en-US" dirty="0"/>
              <a:t> </a:t>
            </a:r>
            <a:r>
              <a:rPr lang="en-US" dirty="0" err="1"/>
              <a:t>pahit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,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belajarnya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Access Control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843558"/>
            <a:ext cx="8280920" cy="39604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400" dirty="0" err="1">
                <a:solidFill>
                  <a:schemeClr val="accent3"/>
                </a:solidFill>
              </a:rPr>
              <a:t>Untuk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alasan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keamanan</a:t>
            </a:r>
            <a:r>
              <a:rPr lang="en-US" sz="1400" dirty="0">
                <a:solidFill>
                  <a:schemeClr val="accent3"/>
                </a:solidFill>
              </a:rPr>
              <a:t> dan </a:t>
            </a:r>
            <a:r>
              <a:rPr lang="en-US" sz="1400" dirty="0" err="1">
                <a:solidFill>
                  <a:schemeClr val="accent3"/>
                </a:solidFill>
              </a:rPr>
              <a:t>privasi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kita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perlu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mengatur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siapa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saja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boleh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mengakses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atribut</a:t>
            </a:r>
            <a:r>
              <a:rPr lang="en-US" sz="1400" dirty="0">
                <a:solidFill>
                  <a:schemeClr val="accent3"/>
                </a:solidFill>
              </a:rPr>
              <a:t> dan </a:t>
            </a:r>
            <a:r>
              <a:rPr lang="en-US" sz="1400" dirty="0" err="1">
                <a:solidFill>
                  <a:schemeClr val="accent3"/>
                </a:solidFill>
              </a:rPr>
              <a:t>metode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sebuah</a:t>
            </a:r>
            <a:r>
              <a:rPr lang="en-US" sz="1400" dirty="0">
                <a:solidFill>
                  <a:schemeClr val="accent3"/>
                </a:solidFill>
              </a:rPr>
              <a:t> class.</a:t>
            </a:r>
          </a:p>
          <a:p>
            <a:pPr algn="just" eaLnBrk="0" latinLnBrk="0" hangingPunct="0"/>
            <a:r>
              <a:rPr lang="en-US" sz="1400" dirty="0">
                <a:solidFill>
                  <a:schemeClr val="accent3"/>
                </a:solidFill>
              </a:rPr>
              <a:t>Pada </a:t>
            </a:r>
            <a:r>
              <a:rPr lang="en-US" sz="1400" dirty="0" err="1">
                <a:solidFill>
                  <a:schemeClr val="accent3"/>
                </a:solidFill>
              </a:rPr>
              <a:t>pemrograman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berorientasi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</a:t>
            </a:r>
            <a:r>
              <a:rPr lang="en-US" sz="1400" dirty="0">
                <a:solidFill>
                  <a:schemeClr val="accent3"/>
                </a:solidFill>
              </a:rPr>
              <a:t> (OOP), </a:t>
            </a:r>
            <a:r>
              <a:rPr lang="en-US" sz="1400" dirty="0" err="1">
                <a:solidFill>
                  <a:schemeClr val="accent3"/>
                </a:solidFill>
              </a:rPr>
              <a:t>konsep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ini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disebut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b="1" dirty="0">
                <a:solidFill>
                  <a:schemeClr val="accent3"/>
                </a:solidFill>
              </a:rPr>
              <a:t>Access Control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Pengendalian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Akses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pPr algn="just" eaLnBrk="0" latinLnBrk="0" hangingPunct="0"/>
            <a:r>
              <a:rPr lang="en-US" sz="1400" dirty="0">
                <a:solidFill>
                  <a:schemeClr val="accent3"/>
                </a:solidFill>
              </a:rPr>
              <a:t>Kita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mengatur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akses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atribut</a:t>
            </a:r>
            <a:r>
              <a:rPr lang="en-US" sz="1400" dirty="0">
                <a:solidFill>
                  <a:schemeClr val="accent3"/>
                </a:solidFill>
              </a:rPr>
              <a:t> (data) dan </a:t>
            </a:r>
            <a:r>
              <a:rPr lang="en-US" sz="1400" dirty="0" err="1">
                <a:solidFill>
                  <a:schemeClr val="accent3"/>
                </a:solidFill>
              </a:rPr>
              <a:t>metode</a:t>
            </a:r>
            <a:r>
              <a:rPr lang="en-US" sz="1400" dirty="0">
                <a:solidFill>
                  <a:schemeClr val="accent3"/>
                </a:solidFill>
              </a:rPr>
              <a:t> (</a:t>
            </a:r>
            <a:r>
              <a:rPr lang="en-US" sz="1400" dirty="0" err="1">
                <a:solidFill>
                  <a:schemeClr val="accent3"/>
                </a:solidFill>
              </a:rPr>
              <a:t>fungsi</a:t>
            </a:r>
            <a:r>
              <a:rPr lang="en-US" sz="1400" dirty="0">
                <a:solidFill>
                  <a:schemeClr val="accent3"/>
                </a:solidFill>
              </a:rPr>
              <a:t>)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sebuah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sehingga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lain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bagian</a:t>
            </a:r>
            <a:r>
              <a:rPr lang="en-US" sz="1400" dirty="0">
                <a:solidFill>
                  <a:schemeClr val="accent3"/>
                </a:solidFill>
              </a:rPr>
              <a:t> lain </a:t>
            </a:r>
            <a:r>
              <a:rPr lang="en-US" sz="1400" dirty="0" err="1">
                <a:solidFill>
                  <a:schemeClr val="accent3"/>
                </a:solidFill>
              </a:rPr>
              <a:t>dari</a:t>
            </a:r>
            <a:r>
              <a:rPr lang="en-US" sz="1400" dirty="0">
                <a:solidFill>
                  <a:schemeClr val="accent3"/>
                </a:solidFill>
              </a:rPr>
              <a:t> program </a:t>
            </a:r>
            <a:r>
              <a:rPr lang="en-US" sz="1400" dirty="0" err="1">
                <a:solidFill>
                  <a:schemeClr val="accent3"/>
                </a:solidFill>
              </a:rPr>
              <a:t>tidak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bisa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sembarangan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mengakses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memodifikasi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mereka</a:t>
            </a:r>
            <a:endParaRPr lang="en-US" sz="1400" dirty="0">
              <a:solidFill>
                <a:schemeClr val="accent3"/>
              </a:solidFill>
            </a:endParaRPr>
          </a:p>
          <a:p>
            <a:pPr algn="just" eaLnBrk="0" latinLnBrk="0" hangingPunct="0"/>
            <a:r>
              <a:rPr lang="en-US" sz="1400" dirty="0">
                <a:solidFill>
                  <a:schemeClr val="accent3"/>
                </a:solidFill>
              </a:rPr>
              <a:t>Java </a:t>
            </a:r>
            <a:r>
              <a:rPr lang="en-US" sz="1400" dirty="0" err="1">
                <a:solidFill>
                  <a:schemeClr val="accent3"/>
                </a:solidFill>
              </a:rPr>
              <a:t>menyediakan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beberapa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tingkat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b="1" dirty="0">
                <a:solidFill>
                  <a:schemeClr val="accent3"/>
                </a:solidFill>
              </a:rPr>
              <a:t>Access Control </a:t>
            </a:r>
            <a:r>
              <a:rPr lang="en-US" sz="1400" dirty="0" err="1">
                <a:solidFill>
                  <a:schemeClr val="accent3"/>
                </a:solidFill>
              </a:rPr>
              <a:t>untuk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mengatur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akses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anggota</a:t>
            </a:r>
            <a:r>
              <a:rPr lang="en-US" sz="1400" dirty="0">
                <a:solidFill>
                  <a:schemeClr val="accent3"/>
                </a:solidFill>
              </a:rPr>
              <a:t> class:</a:t>
            </a:r>
          </a:p>
          <a:p>
            <a:pPr lvl="1" algn="just" eaLnBrk="0" latinLnBrk="0" hangingPunct="0"/>
            <a:r>
              <a:rPr lang="en-US" sz="1400" b="1" dirty="0">
                <a:solidFill>
                  <a:schemeClr val="accent3"/>
                </a:solidFill>
              </a:rPr>
              <a:t>public: </a:t>
            </a:r>
            <a:r>
              <a:rPr lang="en-US" sz="1400" dirty="0" err="1">
                <a:solidFill>
                  <a:schemeClr val="accent3"/>
                </a:solidFill>
              </a:rPr>
              <a:t>Seperti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ruang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tamu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diakses</a:t>
            </a:r>
            <a:r>
              <a:rPr lang="en-US" sz="1400" dirty="0">
                <a:solidFill>
                  <a:schemeClr val="accent3"/>
                </a:solidFill>
              </a:rPr>
              <a:t> oleh </a:t>
            </a:r>
            <a:r>
              <a:rPr lang="en-US" sz="1400" dirty="0" err="1">
                <a:solidFill>
                  <a:schemeClr val="accent3"/>
                </a:solidFill>
              </a:rPr>
              <a:t>siapa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saja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baik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dari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itu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sendiri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lain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package yang </a:t>
            </a:r>
            <a:r>
              <a:rPr lang="en-US" sz="1400" dirty="0" err="1">
                <a:solidFill>
                  <a:schemeClr val="accent3"/>
                </a:solidFill>
              </a:rPr>
              <a:t>sama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maupun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di package lain.</a:t>
            </a:r>
          </a:p>
          <a:p>
            <a:pPr lvl="1" algn="just" eaLnBrk="0" latinLnBrk="0" hangingPunct="0"/>
            <a:r>
              <a:rPr lang="en-US" sz="1400" b="1" dirty="0">
                <a:solidFill>
                  <a:schemeClr val="accent3"/>
                </a:solidFill>
              </a:rPr>
              <a:t>protected</a:t>
            </a:r>
            <a:r>
              <a:rPr lang="en-US" sz="1400" dirty="0">
                <a:solidFill>
                  <a:schemeClr val="accent3"/>
                </a:solidFill>
              </a:rPr>
              <a:t>: </a:t>
            </a:r>
            <a:r>
              <a:rPr lang="en-US" sz="1400" dirty="0" err="1">
                <a:solidFill>
                  <a:schemeClr val="accent3"/>
                </a:solidFill>
              </a:rPr>
              <a:t>Seperti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kamar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keluarga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diakses</a:t>
            </a:r>
            <a:r>
              <a:rPr lang="en-US" sz="1400" dirty="0">
                <a:solidFill>
                  <a:schemeClr val="accent3"/>
                </a:solidFill>
              </a:rPr>
              <a:t> oleh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itu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sendiri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lain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package yang </a:t>
            </a:r>
            <a:r>
              <a:rPr lang="en-US" sz="1400" dirty="0" err="1">
                <a:solidFill>
                  <a:schemeClr val="accent3"/>
                </a:solidFill>
              </a:rPr>
              <a:t>sama</a:t>
            </a:r>
            <a:r>
              <a:rPr lang="en-US" sz="1400" dirty="0">
                <a:solidFill>
                  <a:schemeClr val="accent3"/>
                </a:solidFill>
              </a:rPr>
              <a:t>, dan subclass (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turunan</a:t>
            </a:r>
            <a:r>
              <a:rPr lang="en-US" sz="1400" dirty="0">
                <a:solidFill>
                  <a:schemeClr val="accent3"/>
                </a:solidFill>
              </a:rPr>
              <a:t>) </a:t>
            </a:r>
            <a:r>
              <a:rPr lang="en-US" sz="1400" dirty="0" err="1">
                <a:solidFill>
                  <a:schemeClr val="accent3"/>
                </a:solidFill>
              </a:rPr>
              <a:t>bahkan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jika</a:t>
            </a:r>
            <a:r>
              <a:rPr lang="en-US" sz="1400" dirty="0">
                <a:solidFill>
                  <a:schemeClr val="accent3"/>
                </a:solidFill>
              </a:rPr>
              <a:t> subclass </a:t>
            </a:r>
            <a:r>
              <a:rPr lang="en-US" sz="1400" dirty="0" err="1">
                <a:solidFill>
                  <a:schemeClr val="accent3"/>
                </a:solidFill>
              </a:rPr>
              <a:t>berada</a:t>
            </a:r>
            <a:r>
              <a:rPr lang="en-US" sz="1400" dirty="0">
                <a:solidFill>
                  <a:schemeClr val="accent3"/>
                </a:solidFill>
              </a:rPr>
              <a:t> di package yang </a:t>
            </a:r>
            <a:r>
              <a:rPr lang="en-US" sz="1400" dirty="0" err="1">
                <a:solidFill>
                  <a:schemeClr val="accent3"/>
                </a:solidFill>
              </a:rPr>
              <a:t>berbeda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400" b="1" dirty="0">
                <a:solidFill>
                  <a:schemeClr val="accent3"/>
                </a:solidFill>
              </a:rPr>
              <a:t>private</a:t>
            </a:r>
            <a:r>
              <a:rPr lang="en-US" sz="1400" dirty="0">
                <a:solidFill>
                  <a:schemeClr val="accent3"/>
                </a:solidFill>
              </a:rPr>
              <a:t>: </a:t>
            </a:r>
            <a:r>
              <a:rPr lang="en-US" sz="1400" dirty="0" err="1">
                <a:solidFill>
                  <a:schemeClr val="accent3"/>
                </a:solidFill>
              </a:rPr>
              <a:t>Seperti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kamar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tidur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pribadi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hanya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diakses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dari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itu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sendiri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lain, </a:t>
            </a:r>
            <a:r>
              <a:rPr lang="en-US" sz="1400" dirty="0" err="1">
                <a:solidFill>
                  <a:schemeClr val="accent3"/>
                </a:solidFill>
              </a:rPr>
              <a:t>bahkan</a:t>
            </a:r>
            <a:r>
              <a:rPr lang="en-US" sz="1400" dirty="0">
                <a:solidFill>
                  <a:schemeClr val="accent3"/>
                </a:solidFill>
              </a:rPr>
              <a:t> subclass, </a:t>
            </a:r>
            <a:r>
              <a:rPr lang="en-US" sz="1400" dirty="0" err="1">
                <a:solidFill>
                  <a:schemeClr val="accent3"/>
                </a:solidFill>
              </a:rPr>
              <a:t>tidak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bisa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mengaksesnya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secara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langsung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pPr lvl="1" algn="just" eaLnBrk="0" latinLnBrk="0" hangingPunct="0"/>
            <a:r>
              <a:rPr lang="en-US" sz="1400" b="1" dirty="0">
                <a:solidFill>
                  <a:schemeClr val="accent3"/>
                </a:solidFill>
              </a:rPr>
              <a:t>(default/package-private): </a:t>
            </a:r>
            <a:r>
              <a:rPr lang="en-US" sz="1400" dirty="0" err="1">
                <a:solidFill>
                  <a:schemeClr val="accent3"/>
                </a:solidFill>
              </a:rPr>
              <a:t>Seperti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ruang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makan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diakses</a:t>
            </a:r>
            <a:r>
              <a:rPr lang="en-US" sz="1400" dirty="0">
                <a:solidFill>
                  <a:schemeClr val="accent3"/>
                </a:solidFill>
              </a:rPr>
              <a:t> oleh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itu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sendiri</a:t>
            </a:r>
            <a:r>
              <a:rPr lang="en-US" sz="1400" dirty="0">
                <a:solidFill>
                  <a:schemeClr val="accent3"/>
                </a:solidFill>
              </a:rPr>
              <a:t> dan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lain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package yang </a:t>
            </a:r>
            <a:r>
              <a:rPr lang="en-US" sz="1400" dirty="0" err="1">
                <a:solidFill>
                  <a:schemeClr val="accent3"/>
                </a:solidFill>
              </a:rPr>
              <a:t>sama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tetapi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tidak</a:t>
            </a:r>
            <a:r>
              <a:rPr lang="en-US" sz="1400" dirty="0">
                <a:solidFill>
                  <a:schemeClr val="accent3"/>
                </a:solidFill>
              </a:rPr>
              <a:t> oleh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 di package lain, </a:t>
            </a:r>
            <a:r>
              <a:rPr lang="en-US" sz="1400" dirty="0" err="1">
                <a:solidFill>
                  <a:schemeClr val="accent3"/>
                </a:solidFill>
              </a:rPr>
              <a:t>bahkan</a:t>
            </a:r>
            <a:r>
              <a:rPr lang="en-US" sz="1400" dirty="0">
                <a:solidFill>
                  <a:schemeClr val="accent3"/>
                </a:solidFill>
              </a:rPr>
              <a:t> subclass.</a:t>
            </a:r>
          </a:p>
          <a:p>
            <a:pPr algn="just" eaLnBrk="0" latinLnBrk="0" hangingPunct="0"/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0977A3D-338E-0999-7772-20BE347E7496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Access Control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EEE2D-8C62-B63E-857B-5B2646A0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95" y="755628"/>
            <a:ext cx="5124609" cy="4206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4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0977A3D-338E-0999-7772-20BE347E7496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Access Control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4E2FF-DB6E-00D5-0A87-0A4A59C9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843558"/>
            <a:ext cx="5888736" cy="4206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1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Konstruktor</a:t>
            </a:r>
            <a:r>
              <a:rPr lang="en-US" altLang="ko-KR" dirty="0"/>
              <a:t> Pada Inheritance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843558"/>
            <a:ext cx="8280920" cy="39604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khusus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dalam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dipanggil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saat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objek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tersebut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dibuat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diinstansiasi</a:t>
            </a:r>
            <a:r>
              <a:rPr lang="en-US" sz="1600" dirty="0">
                <a:solidFill>
                  <a:schemeClr val="accent3"/>
                </a:solidFill>
              </a:rPr>
              <a:t>). </a:t>
            </a:r>
          </a:p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nama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sama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kelasnya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tipe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kembalian</a:t>
            </a:r>
            <a:endParaRPr lang="en-US" sz="1600" dirty="0">
              <a:solidFill>
                <a:schemeClr val="accent3"/>
              </a:solidFill>
            </a:endParaRPr>
          </a:p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Fungsi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utama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adalah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menginisialisasi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atribut-atribut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objek</a:t>
            </a:r>
            <a:r>
              <a:rPr lang="en-US" sz="1600" dirty="0">
                <a:solidFill>
                  <a:schemeClr val="accent3"/>
                </a:solidFill>
              </a:rPr>
              <a:t> agar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nilai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awal</a:t>
            </a:r>
            <a:r>
              <a:rPr lang="en-US" sz="1600" dirty="0">
                <a:solidFill>
                  <a:schemeClr val="accent3"/>
                </a:solidFill>
              </a:rPr>
              <a:t> yang valid</a:t>
            </a:r>
          </a:p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Meskipun</a:t>
            </a:r>
            <a:r>
              <a:rPr lang="en-US" sz="1600" dirty="0">
                <a:solidFill>
                  <a:schemeClr val="accent3"/>
                </a:solidFill>
              </a:rPr>
              <a:t> subclass 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metode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superclass-</a:t>
            </a:r>
            <a:r>
              <a:rPr lang="en-US" sz="1600" dirty="0" err="1">
                <a:solidFill>
                  <a:schemeClr val="accent3"/>
                </a:solidFill>
              </a:rPr>
              <a:t>nya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diwariskan</a:t>
            </a:r>
            <a:r>
              <a:rPr lang="en-US" sz="1600" dirty="0">
                <a:solidFill>
                  <a:schemeClr val="accent3"/>
                </a:solidFill>
              </a:rPr>
              <a:t>. </a:t>
            </a:r>
            <a:r>
              <a:rPr lang="en-US" sz="1600" dirty="0" err="1">
                <a:solidFill>
                  <a:schemeClr val="accent3"/>
                </a:solidFill>
              </a:rPr>
              <a:t>Ini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berarti</a:t>
            </a:r>
            <a:r>
              <a:rPr lang="en-US" sz="1600" dirty="0">
                <a:solidFill>
                  <a:schemeClr val="accent3"/>
                </a:solidFill>
              </a:rPr>
              <a:t> subclass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secara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otomatis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mendapatkan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superclass-</a:t>
            </a:r>
            <a:r>
              <a:rPr lang="en-US" sz="1600" dirty="0" err="1">
                <a:solidFill>
                  <a:schemeClr val="accent3"/>
                </a:solidFill>
              </a:rPr>
              <a:t>nya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Alasan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mengapa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Diwariskan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lvl="1" algn="just" eaLnBrk="0" latinLnBrk="0" hangingPunct="0"/>
            <a:r>
              <a:rPr lang="nb-NO" sz="1600" b="1" dirty="0">
                <a:solidFill>
                  <a:schemeClr val="accent3"/>
                </a:solidFill>
              </a:rPr>
              <a:t>Inisialisasi Objek yang Spesifik</a:t>
            </a:r>
            <a:r>
              <a:rPr lang="nb-NO" sz="1600" dirty="0">
                <a:solidFill>
                  <a:schemeClr val="accent3"/>
                </a:solidFill>
              </a:rPr>
              <a:t>, dimana setiap kelas memiliki kebutuhan inisialisasi yang mungkin berbeda.</a:t>
            </a:r>
            <a:endParaRPr lang="en-US" sz="1600" dirty="0">
              <a:solidFill>
                <a:schemeClr val="accent3"/>
              </a:solidFill>
            </a:endParaRPr>
          </a:p>
          <a:p>
            <a:pPr lvl="1" algn="just" eaLnBrk="0" latinLnBrk="0" hangingPunct="0"/>
            <a:r>
              <a:rPr lang="en-US" sz="1600" b="1" dirty="0" err="1">
                <a:solidFill>
                  <a:schemeClr val="accent3"/>
                </a:solidFill>
              </a:rPr>
              <a:t>Fleksibilitas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mewariskan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, subclass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fleksibilitas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besar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menentukan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konstruktornya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sendiri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sesuai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kebutuhannya</a:t>
            </a:r>
            <a:r>
              <a:rPr lang="en-US" sz="1600" dirty="0">
                <a:solidFill>
                  <a:schemeClr val="accent3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77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Ngopilah</a:t>
            </a:r>
            <a:r>
              <a:rPr lang="en-US" altLang="ko-KR" dirty="0"/>
              <a:t> </a:t>
            </a:r>
            <a:r>
              <a:rPr lang="en-US" altLang="ko-KR" dirty="0" err="1"/>
              <a:t>sambil</a:t>
            </a:r>
            <a:r>
              <a:rPr lang="en-US" altLang="ko-KR" dirty="0"/>
              <a:t> </a:t>
            </a:r>
            <a:r>
              <a:rPr lang="en-US" altLang="ko-KR" dirty="0" err="1"/>
              <a:t>belajar</a:t>
            </a:r>
            <a:r>
              <a:rPr lang="en-US" altLang="ko-KR" dirty="0"/>
              <a:t>, agar </a:t>
            </a:r>
            <a:r>
              <a:rPr lang="en-US" altLang="ko-KR" dirty="0" err="1"/>
              <a:t>levelmu</a:t>
            </a:r>
            <a:r>
              <a:rPr lang="en-US" altLang="ko-KR" dirty="0"/>
              <a:t> </a:t>
            </a:r>
            <a:r>
              <a:rPr lang="en-US" altLang="ko-KR" dirty="0" err="1"/>
              <a:t>makin</a:t>
            </a:r>
            <a:r>
              <a:rPr lang="en-US" altLang="ko-KR" dirty="0"/>
              <a:t> </a:t>
            </a:r>
            <a:r>
              <a:rPr lang="en-US" altLang="ko-KR" dirty="0" err="1"/>
              <a:t>berkelas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Konstruktor</a:t>
            </a:r>
            <a:r>
              <a:rPr lang="en-US" altLang="ko-KR" dirty="0"/>
              <a:t> Pada Inheritance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39D4A-E9D2-C724-816B-06B79EB27A20}"/>
              </a:ext>
            </a:extLst>
          </p:cNvPr>
          <p:cNvSpPr txBox="1">
            <a:spLocks/>
          </p:cNvSpPr>
          <p:nvPr/>
        </p:nvSpPr>
        <p:spPr>
          <a:xfrm>
            <a:off x="467544" y="843558"/>
            <a:ext cx="828092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 eaLnBrk="0" latinLnBrk="0" hangingPunct="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</a:rPr>
              <a:t>Meskipun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diwariskan</a:t>
            </a:r>
            <a:r>
              <a:rPr lang="en-US" sz="1600" dirty="0">
                <a:solidFill>
                  <a:schemeClr val="accent3"/>
                </a:solidFill>
              </a:rPr>
              <a:t>, subclass </a:t>
            </a:r>
            <a:r>
              <a:rPr lang="en-US" sz="1600" dirty="0" err="1">
                <a:solidFill>
                  <a:schemeClr val="accent3"/>
                </a:solidFill>
              </a:rPr>
              <a:t>tetap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perlu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memastikan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bahwa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atribut-atribut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diwarisi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superclass,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diinisialisasi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benar</a:t>
            </a:r>
            <a:r>
              <a:rPr lang="en-US" sz="1600" dirty="0">
                <a:solidFill>
                  <a:schemeClr val="accent3"/>
                </a:solidFill>
              </a:rPr>
              <a:t>. Hal </a:t>
            </a:r>
            <a:r>
              <a:rPr lang="en-US" sz="1600" dirty="0" err="1">
                <a:solidFill>
                  <a:schemeClr val="accent3"/>
                </a:solidFill>
              </a:rPr>
              <a:t>ini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dilakukan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superclass </a:t>
            </a:r>
            <a:r>
              <a:rPr lang="en-US" sz="1600" dirty="0" err="1">
                <a:solidFill>
                  <a:schemeClr val="accent3"/>
                </a:solidFill>
              </a:rPr>
              <a:t>menggunakan</a:t>
            </a:r>
            <a:r>
              <a:rPr lang="en-US" sz="1600" dirty="0">
                <a:solidFill>
                  <a:schemeClr val="accent3"/>
                </a:solidFill>
              </a:rPr>
              <a:t> keyword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super() </a:t>
            </a:r>
            <a:r>
              <a:rPr lang="en-US" sz="1600" dirty="0">
                <a:solidFill>
                  <a:schemeClr val="accent3"/>
                </a:solidFill>
              </a:rPr>
              <a:t>di </a:t>
            </a:r>
            <a:r>
              <a:rPr lang="en-US" sz="1600" dirty="0" err="1">
                <a:solidFill>
                  <a:schemeClr val="accent3"/>
                </a:solidFill>
              </a:rPr>
              <a:t>dalam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subclass.</a:t>
            </a:r>
          </a:p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Jika subclass dan superclass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maka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kita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harus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superclass pada baris </a:t>
            </a:r>
            <a:r>
              <a:rPr lang="en-US" sz="1600" dirty="0" err="1">
                <a:solidFill>
                  <a:schemeClr val="accent3"/>
                </a:solidFill>
              </a:rPr>
              <a:t>pertama</a:t>
            </a:r>
            <a:r>
              <a:rPr lang="en-US" sz="1600" dirty="0">
                <a:solidFill>
                  <a:schemeClr val="accent3"/>
                </a:solidFill>
              </a:rPr>
              <a:t> di </a:t>
            </a:r>
            <a:r>
              <a:rPr lang="en-US" sz="1600" dirty="0" err="1">
                <a:solidFill>
                  <a:schemeClr val="accent3"/>
                </a:solidFill>
              </a:rPr>
              <a:t>dalam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subclass.</a:t>
            </a:r>
          </a:p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Jika subclass </a:t>
            </a:r>
            <a:r>
              <a:rPr lang="en-US" sz="1600" dirty="0" err="1">
                <a:solidFill>
                  <a:schemeClr val="accent3"/>
                </a:solidFill>
              </a:rPr>
              <a:t>tidak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secara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eksplisit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superclass, compiler </a:t>
            </a:r>
            <a:r>
              <a:rPr lang="en-US" sz="1600" dirty="0" err="1">
                <a:solidFill>
                  <a:schemeClr val="accent3"/>
                </a:solidFill>
              </a:rPr>
              <a:t>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secara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otomatis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memasukkan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panggilan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default superclass (</a:t>
            </a:r>
            <a:r>
              <a:rPr lang="en-US" sz="1600" dirty="0" err="1">
                <a:solidFill>
                  <a:schemeClr val="accent3"/>
                </a:solidFill>
              </a:rPr>
              <a:t>jika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ada</a:t>
            </a:r>
            <a:r>
              <a:rPr lang="en-US" sz="1600" dirty="0">
                <a:solidFill>
                  <a:schemeClr val="accent3"/>
                </a:solidFill>
              </a:rPr>
              <a:t>).</a:t>
            </a:r>
          </a:p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Jika pada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subclass </a:t>
            </a:r>
            <a:r>
              <a:rPr lang="en-US" sz="1600" dirty="0" err="1">
                <a:solidFill>
                  <a:schemeClr val="accent3"/>
                </a:solidFill>
              </a:rPr>
              <a:t>ditambahkan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pemanggilan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super() </a:t>
            </a:r>
            <a:r>
              <a:rPr lang="en-US" sz="1600" dirty="0">
                <a:solidFill>
                  <a:schemeClr val="accent3"/>
                </a:solidFill>
              </a:rPr>
              <a:t>yang </a:t>
            </a:r>
            <a:r>
              <a:rPr lang="en-US" sz="1600" dirty="0" err="1">
                <a:solidFill>
                  <a:schemeClr val="accent3"/>
                </a:solidFill>
              </a:rPr>
              <a:t>bertujuan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memanggil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konstruktor</a:t>
            </a:r>
            <a:r>
              <a:rPr lang="en-US" sz="1600" dirty="0">
                <a:solidFill>
                  <a:schemeClr val="accent3"/>
                </a:solidFill>
              </a:rPr>
              <a:t> superclass, </a:t>
            </a:r>
            <a:r>
              <a:rPr lang="en-US" sz="1600" dirty="0" err="1">
                <a:solidFill>
                  <a:schemeClr val="accent3"/>
                </a:solidFill>
              </a:rPr>
              <a:t>maka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kompiler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menjalankan</a:t>
            </a:r>
            <a:r>
              <a:rPr lang="en-US" sz="1600" dirty="0">
                <a:solidFill>
                  <a:schemeClr val="accent3"/>
                </a:solidFill>
              </a:rPr>
              <a:t> constructor superclass </a:t>
            </a:r>
            <a:r>
              <a:rPr lang="en-US" sz="1600" dirty="0" err="1">
                <a:solidFill>
                  <a:schemeClr val="accent3"/>
                </a:solidFill>
              </a:rPr>
              <a:t>terlebih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dahulu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1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0977A3D-338E-0999-7772-20BE347E7496}"/>
              </a:ext>
            </a:extLst>
          </p:cNvPr>
          <p:cNvSpPr txBox="1">
            <a:spLocks/>
          </p:cNvSpPr>
          <p:nvPr/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 err="1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Konstruktor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 Pada Inheritance</a:t>
            </a:r>
            <a:endParaRPr lang="ko-KR" altLang="en-US" sz="36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5EE86-C651-3C1C-6790-173ED2FA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51" y="915566"/>
            <a:ext cx="4666897" cy="3893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8504"/>
            <a:ext cx="9144000" cy="3611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Soal</a:t>
            </a:r>
            <a:r>
              <a:rPr lang="en-US" altLang="ko-KR" dirty="0"/>
              <a:t> Latihan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8" y="1779662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latinLnBrk="0" hangingPunct="0"/>
            <a:r>
              <a:rPr lang="en-US" sz="1400" dirty="0" err="1">
                <a:solidFill>
                  <a:schemeClr val="accent1"/>
                </a:solidFill>
                <a:cs typeface="Arial" pitchFamily="34" charset="0"/>
              </a:rPr>
              <a:t>Buatlah</a:t>
            </a:r>
            <a:r>
              <a:rPr lang="en-US" sz="1400" dirty="0">
                <a:solidFill>
                  <a:schemeClr val="accent1"/>
                </a:solidFill>
                <a:cs typeface="Arial" pitchFamily="34" charset="0"/>
              </a:rPr>
              <a:t> program java </a:t>
            </a:r>
            <a:r>
              <a:rPr lang="en-US" sz="1400" dirty="0" err="1">
                <a:solidFill>
                  <a:schemeClr val="accent1"/>
                </a:solidFill>
                <a:cs typeface="Arial" pitchFamily="34" charset="0"/>
              </a:rPr>
              <a:t>tentang</a:t>
            </a:r>
            <a:r>
              <a:rPr lang="en-US" sz="1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Sistem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Informasi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Tata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Tertib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Kampus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cs typeface="Arial" pitchFamily="34" charset="0"/>
              </a:rPr>
              <a:t>berdasarkan</a:t>
            </a:r>
            <a:r>
              <a:rPr lang="en-US" sz="1400" dirty="0">
                <a:solidFill>
                  <a:schemeClr val="accent1"/>
                </a:solidFill>
                <a:cs typeface="Arial" pitchFamily="34" charset="0"/>
              </a:rPr>
              <a:t> Class Diagram </a:t>
            </a:r>
            <a:r>
              <a:rPr lang="en-US" sz="1400" dirty="0" err="1">
                <a:solidFill>
                  <a:schemeClr val="accent1"/>
                </a:solidFill>
                <a:cs typeface="Arial" pitchFamily="34" charset="0"/>
              </a:rPr>
              <a:t>berikut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030F-5496-0EB7-1F41-D4DE1DC1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49" y="837594"/>
            <a:ext cx="6200167" cy="3318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6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C634B-4213-990C-2BAF-6A676D4C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987574"/>
            <a:ext cx="3676018" cy="3921084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57D5A0-0408-2B43-495A-537B7EFD8886}"/>
              </a:ext>
            </a:extLst>
          </p:cNvPr>
          <p:cNvSpPr txBox="1">
            <a:spLocks/>
          </p:cNvSpPr>
          <p:nvPr/>
        </p:nvSpPr>
        <p:spPr>
          <a:xfrm>
            <a:off x="1835696" y="2643758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564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271576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JANGAN TAKUT SALAH DALAM BELAJAR, EINSTEIN AJA PERNAH SALAH NGITUNG. YANG PENTING TERUS BELAJAR</a:t>
            </a:r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4265794" y="1399744"/>
            <a:ext cx="612413" cy="612413"/>
            <a:chOff x="7740552" y="3628849"/>
            <a:chExt cx="1800000" cy="1800000"/>
          </a:xfrm>
          <a:solidFill>
            <a:schemeClr val="accent1"/>
          </a:solidFill>
        </p:grpSpPr>
        <p:sp>
          <p:nvSpPr>
            <p:cNvPr id="16" name="Rectangle 1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Konsep</a:t>
            </a:r>
            <a:r>
              <a:rPr lang="en-US" altLang="ko-KR" dirty="0"/>
              <a:t> Dasar Inheritance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FD9C0-4717-E020-E651-53A2A3E2E904}"/>
              </a:ext>
            </a:extLst>
          </p:cNvPr>
          <p:cNvSpPr/>
          <p:nvPr/>
        </p:nvSpPr>
        <p:spPr>
          <a:xfrm>
            <a:off x="3059832" y="807566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FA1B1-DBB0-4C3E-3B60-98FF3389BFF2}"/>
              </a:ext>
            </a:extLst>
          </p:cNvPr>
          <p:cNvSpPr/>
          <p:nvPr/>
        </p:nvSpPr>
        <p:spPr>
          <a:xfrm>
            <a:off x="3059832" y="4455672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EB199-698F-25DF-B9CE-149434E8971E}"/>
              </a:ext>
            </a:extLst>
          </p:cNvPr>
          <p:cNvSpPr txBox="1">
            <a:spLocks/>
          </p:cNvSpPr>
          <p:nvPr/>
        </p:nvSpPr>
        <p:spPr>
          <a:xfrm>
            <a:off x="539552" y="1203598"/>
            <a:ext cx="8136903" cy="29640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Inheritance (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salah </a:t>
            </a:r>
            <a:r>
              <a:rPr lang="en-US" sz="1600" dirty="0" err="1">
                <a:solidFill>
                  <a:schemeClr val="accent3"/>
                </a:solidFill>
              </a:rPr>
              <a:t>satu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konsep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dasar</a:t>
            </a:r>
            <a:r>
              <a:rPr lang="en-US" sz="1600" dirty="0">
                <a:solidFill>
                  <a:schemeClr val="accent3"/>
                </a:solidFill>
              </a:rPr>
              <a:t> OOP yang </a:t>
            </a:r>
            <a:r>
              <a:rPr lang="en-US" sz="1600" dirty="0" err="1">
                <a:solidFill>
                  <a:schemeClr val="accent3"/>
                </a:solidFill>
              </a:rPr>
              <a:t>mengadopsi</a:t>
            </a:r>
            <a:r>
              <a:rPr lang="en-US" sz="1600" dirty="0">
                <a:solidFill>
                  <a:schemeClr val="accent3"/>
                </a:solidFill>
              </a:rPr>
              <a:t> dunia </a:t>
            </a:r>
            <a:r>
              <a:rPr lang="en-US" sz="1600" dirty="0" err="1">
                <a:solidFill>
                  <a:schemeClr val="accent3"/>
                </a:solidFill>
              </a:rPr>
              <a:t>riil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dimana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suatu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entitas</a:t>
            </a:r>
            <a:r>
              <a:rPr lang="en-US" sz="1600" dirty="0">
                <a:solidFill>
                  <a:schemeClr val="accent3"/>
                </a:solidFill>
              </a:rPr>
              <a:t>/</a:t>
            </a:r>
            <a:r>
              <a:rPr lang="en-US" sz="1600" dirty="0" err="1">
                <a:solidFill>
                  <a:schemeClr val="accent3"/>
                </a:solidFill>
              </a:rPr>
              <a:t>obyek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mempunyai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entitas</a:t>
            </a:r>
            <a:r>
              <a:rPr lang="en-US" sz="1600" dirty="0">
                <a:solidFill>
                  <a:schemeClr val="accent3"/>
                </a:solidFill>
              </a:rPr>
              <a:t>/</a:t>
            </a:r>
            <a:r>
              <a:rPr lang="en-US" sz="1600" dirty="0" err="1">
                <a:solidFill>
                  <a:schemeClr val="accent3"/>
                </a:solidFill>
              </a:rPr>
              <a:t>obyek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turunan</a:t>
            </a:r>
            <a:r>
              <a:rPr lang="id-ID" sz="1600" dirty="0">
                <a:solidFill>
                  <a:schemeClr val="accent3"/>
                </a:solidFill>
              </a:rPr>
              <a:t>.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</a:p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Inheritance </a:t>
            </a:r>
            <a:r>
              <a:rPr lang="en-US" sz="1600" dirty="0" err="1">
                <a:solidFill>
                  <a:schemeClr val="accent3"/>
                </a:solidFill>
              </a:rPr>
              <a:t>merupakan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m</a:t>
            </a:r>
            <a:r>
              <a:rPr lang="sv-SE" sz="1600" dirty="0">
                <a:solidFill>
                  <a:schemeClr val="accent3"/>
                </a:solidFill>
              </a:rPr>
              <a:t>ekanisme yang memungkinkan pembuatan kelas baru (</a:t>
            </a:r>
            <a:r>
              <a:rPr lang="sv-SE" sz="1600" i="1" dirty="0">
                <a:solidFill>
                  <a:schemeClr val="accent3"/>
                </a:solidFill>
              </a:rPr>
              <a:t>child class</a:t>
            </a:r>
            <a:r>
              <a:rPr lang="sv-SE" sz="1600" dirty="0">
                <a:solidFill>
                  <a:schemeClr val="accent3"/>
                </a:solidFill>
              </a:rPr>
              <a:t>) berdasarkan kelas yang sudah ada (</a:t>
            </a:r>
            <a:r>
              <a:rPr lang="sv-SE" sz="1600" i="1" dirty="0">
                <a:solidFill>
                  <a:schemeClr val="accent3"/>
                </a:solidFill>
              </a:rPr>
              <a:t>parent class</a:t>
            </a:r>
            <a:r>
              <a:rPr lang="sv-SE" sz="1600" dirty="0">
                <a:solidFill>
                  <a:schemeClr val="accent3"/>
                </a:solidFill>
              </a:rPr>
              <a:t>)</a:t>
            </a:r>
            <a:r>
              <a:rPr lang="en-US" sz="1600" dirty="0">
                <a:solidFill>
                  <a:schemeClr val="accent3"/>
                </a:solidFill>
              </a:rPr>
              <a:t>. </a:t>
            </a:r>
          </a:p>
          <a:p>
            <a:pPr algn="just" eaLnBrk="0" latinLnBrk="0" hangingPunct="0"/>
            <a:r>
              <a:rPr lang="en-US" sz="1600" dirty="0" err="1">
                <a:solidFill>
                  <a:schemeClr val="accent3"/>
                </a:solidFill>
              </a:rPr>
              <a:t>Berdasarkan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konsep</a:t>
            </a:r>
            <a:r>
              <a:rPr lang="en-US" sz="1600" dirty="0">
                <a:solidFill>
                  <a:schemeClr val="accent3"/>
                </a:solidFill>
              </a:rPr>
              <a:t> inheritance yang </a:t>
            </a:r>
            <a:r>
              <a:rPr lang="en-US" sz="1600" dirty="0" err="1">
                <a:solidFill>
                  <a:schemeClr val="accent3"/>
                </a:solidFill>
              </a:rPr>
              <a:t>demikian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maka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class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mempunyai</a:t>
            </a:r>
            <a:r>
              <a:rPr lang="en-US" sz="1600" dirty="0">
                <a:solidFill>
                  <a:schemeClr val="accent3"/>
                </a:solidFill>
              </a:rPr>
              <a:t> class </a:t>
            </a:r>
            <a:r>
              <a:rPr lang="en-US" sz="1600" dirty="0" err="1">
                <a:solidFill>
                  <a:schemeClr val="accent3"/>
                </a:solidFill>
              </a:rPr>
              <a:t>turunan</a:t>
            </a:r>
            <a:r>
              <a:rPr lang="en-US" sz="1600" dirty="0">
                <a:solidFill>
                  <a:schemeClr val="accent3"/>
                </a:solidFill>
              </a:rPr>
              <a:t>. </a:t>
            </a:r>
            <a:r>
              <a:rPr lang="en-US" sz="1600" dirty="0" err="1">
                <a:solidFill>
                  <a:schemeClr val="accent3"/>
                </a:solidFill>
              </a:rPr>
              <a:t>Analoginya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mirip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hubungan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antara</a:t>
            </a:r>
            <a:r>
              <a:rPr lang="en-US" sz="1600" dirty="0">
                <a:solidFill>
                  <a:schemeClr val="accent3"/>
                </a:solidFill>
              </a:rPr>
              <a:t> orang </a:t>
            </a:r>
            <a:r>
              <a:rPr lang="en-US" sz="1600" dirty="0" err="1">
                <a:solidFill>
                  <a:schemeClr val="accent3"/>
                </a:solidFill>
              </a:rPr>
              <a:t>tua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anak</a:t>
            </a:r>
            <a:r>
              <a:rPr lang="en-US" sz="1600" dirty="0">
                <a:solidFill>
                  <a:schemeClr val="accent3"/>
                </a:solidFill>
              </a:rPr>
              <a:t>, di mana </a:t>
            </a:r>
            <a:r>
              <a:rPr lang="en-US" sz="1600" dirty="0" err="1">
                <a:solidFill>
                  <a:schemeClr val="accent3"/>
                </a:solidFill>
              </a:rPr>
              <a:t>anak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mewarisi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sifat-sifat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orang </a:t>
            </a:r>
            <a:r>
              <a:rPr lang="en-US" sz="1600" dirty="0" err="1">
                <a:solidFill>
                  <a:schemeClr val="accent3"/>
                </a:solidFill>
              </a:rPr>
              <a:t>tuanya</a:t>
            </a:r>
            <a:endParaRPr lang="id-ID" sz="1600" dirty="0">
              <a:solidFill>
                <a:schemeClr val="accent3"/>
              </a:solidFill>
            </a:endParaRPr>
          </a:p>
          <a:p>
            <a:pPr algn="just" eaLnBrk="0" latinLnBrk="0" hangingPunct="0"/>
            <a:r>
              <a:rPr lang="da-DK" sz="1600" dirty="0">
                <a:solidFill>
                  <a:schemeClr val="accent3"/>
                </a:solidFill>
              </a:rPr>
              <a:t>Inheritance mempunyai manfaat reusabilitas kode, pemeliharaan kode yang lebih mudah dan polimorfisme (menjadi banyak bentuk).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1597F-4C0E-8CB2-1FB9-765BC3E6F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Konsep</a:t>
            </a:r>
            <a:r>
              <a:rPr lang="en-US" altLang="ko-KR" dirty="0"/>
              <a:t> Dasar Inheritance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245782-AED7-2094-04E0-893B7B5F1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D32CF-F22E-6DEE-8806-FC332059F1EA}"/>
              </a:ext>
            </a:extLst>
          </p:cNvPr>
          <p:cNvSpPr txBox="1"/>
          <p:nvPr/>
        </p:nvSpPr>
        <p:spPr>
          <a:xfrm>
            <a:off x="2843808" y="771550"/>
            <a:ext cx="6017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Suatu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mempunyai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turunan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dinamakan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parent class, superclass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atau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base class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Parent 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merupakan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menjadi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dasar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untuk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pembetukan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lain.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Sedangkan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turunan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itu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sendiri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seringkali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disebut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subclass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atau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child class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Suatu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subclass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mewarisi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apa-apa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dipunyai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oleh parent class-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nya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Hubungan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child and parent class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"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is 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“. Child class "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is 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" parent class.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Contoh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: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Mobil "is a"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Kendaraan</a:t>
            </a:r>
            <a:endParaRPr lang="en-US" sz="1400" b="1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Contoh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konkret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analogi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kendaraan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bermotor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;</a:t>
            </a:r>
          </a:p>
          <a:p>
            <a:pPr marL="628650" lvl="2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Kendaraan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(parent class)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atribut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: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roda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mesin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bahanBakar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: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bergerak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()</a:t>
            </a:r>
          </a:p>
          <a:p>
            <a:pPr marL="628650" lvl="1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Mobil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(child class)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atribut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: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jumlahPintu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: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bukaPintu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()</a:t>
            </a:r>
          </a:p>
          <a:p>
            <a:pPr marL="628650" lvl="1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Karena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Mobil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merupakan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class extends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Kendaraan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maka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Mobil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juga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atribut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metoda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class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Kendaraan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52BDC-ED8A-A33E-0304-F4BFF444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48043"/>
            <a:ext cx="2122552" cy="3447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1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Konsep</a:t>
            </a:r>
            <a:r>
              <a:rPr lang="en-US" altLang="ko-KR" dirty="0"/>
              <a:t> Dasar Inheritance</a:t>
            </a:r>
            <a:endParaRPr lang="ko-KR" alt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5A069B2-D2EE-BF45-7287-658393278F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050" b="9050"/>
          <a:stretch/>
        </p:blipFill>
        <p:spPr/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7D25AE-5C26-0B73-A7F9-2983DB8B8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987574"/>
            <a:ext cx="2122552" cy="3447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DBEDA8-DD16-6F11-0DD9-D5A1538DDA28}"/>
              </a:ext>
            </a:extLst>
          </p:cNvPr>
          <p:cNvSpPr/>
          <p:nvPr/>
        </p:nvSpPr>
        <p:spPr>
          <a:xfrm rot="10800000">
            <a:off x="4572000" y="2499742"/>
            <a:ext cx="1008112" cy="720080"/>
          </a:xfrm>
          <a:prstGeom prst="rightArrow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Pendeklarasian</a:t>
            </a:r>
            <a:r>
              <a:rPr lang="en-US" altLang="ko-KR" dirty="0"/>
              <a:t> Inheritance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D4AF-F58B-6D38-1676-5FB6834AA76D}"/>
              </a:ext>
            </a:extLst>
          </p:cNvPr>
          <p:cNvSpPr txBox="1">
            <a:spLocks/>
          </p:cNvSpPr>
          <p:nvPr/>
        </p:nvSpPr>
        <p:spPr>
          <a:xfrm>
            <a:off x="539552" y="843558"/>
            <a:ext cx="8136903" cy="4902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Syntax </a:t>
            </a:r>
            <a:r>
              <a:rPr lang="en-US" sz="1600" dirty="0" err="1">
                <a:solidFill>
                  <a:schemeClr val="accent3"/>
                </a:solidFill>
              </a:rPr>
              <a:t>umum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pendeklarasian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inhiretance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dalam</a:t>
            </a:r>
            <a:r>
              <a:rPr lang="en-US" sz="1600" dirty="0">
                <a:solidFill>
                  <a:schemeClr val="accent3"/>
                </a:solidFill>
              </a:rPr>
              <a:t> Java </a:t>
            </a:r>
            <a:r>
              <a:rPr lang="en-US" sz="1600" dirty="0" err="1">
                <a:solidFill>
                  <a:schemeClr val="accent3"/>
                </a:solidFill>
              </a:rPr>
              <a:t>adalah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sebagai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berikut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C8DBA-1A2A-497D-50D9-711326D53D70}"/>
              </a:ext>
            </a:extLst>
          </p:cNvPr>
          <p:cNvSpPr txBox="1">
            <a:spLocks/>
          </p:cNvSpPr>
          <p:nvPr/>
        </p:nvSpPr>
        <p:spPr>
          <a:xfrm>
            <a:off x="611560" y="2427734"/>
            <a:ext cx="8136903" cy="20965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latinLnBrk="0" hangingPunct="0"/>
            <a:r>
              <a:rPr lang="en-US" sz="1600" dirty="0">
                <a:solidFill>
                  <a:schemeClr val="accent3"/>
                </a:solidFill>
              </a:rPr>
              <a:t>Jadi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membuat</a:t>
            </a:r>
            <a:r>
              <a:rPr lang="en-US" sz="1600" dirty="0">
                <a:solidFill>
                  <a:schemeClr val="accent3"/>
                </a:solidFill>
              </a:rPr>
              <a:t> child class yang inheritance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parent class </a:t>
            </a:r>
            <a:r>
              <a:rPr lang="en-US" sz="1600" dirty="0" err="1">
                <a:solidFill>
                  <a:schemeClr val="accent3"/>
                </a:solidFill>
              </a:rPr>
              <a:t>adalah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menambahkan</a:t>
            </a:r>
            <a:r>
              <a:rPr lang="en-US" sz="1600" dirty="0">
                <a:solidFill>
                  <a:schemeClr val="accent3"/>
                </a:solidFill>
              </a:rPr>
              <a:t> kata </a:t>
            </a:r>
            <a:r>
              <a:rPr lang="en-US" sz="1600" dirty="0" err="1">
                <a:solidFill>
                  <a:schemeClr val="accent3"/>
                </a:solidFill>
              </a:rPr>
              <a:t>kunci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extends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setelah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deklarasi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nama</a:t>
            </a:r>
            <a:r>
              <a:rPr lang="en-US" sz="1600" dirty="0">
                <a:solidFill>
                  <a:schemeClr val="accent3"/>
                </a:solidFill>
              </a:rPr>
              <a:t> child class, </a:t>
            </a:r>
            <a:r>
              <a:rPr lang="en-US" sz="1600" dirty="0" err="1">
                <a:solidFill>
                  <a:schemeClr val="accent3"/>
                </a:solidFill>
              </a:rPr>
              <a:t>kemudian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diikuti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nama</a:t>
            </a:r>
            <a:r>
              <a:rPr lang="en-US" sz="1600" dirty="0">
                <a:solidFill>
                  <a:schemeClr val="accent3"/>
                </a:solidFill>
              </a:rPr>
              <a:t> parent class-</a:t>
            </a:r>
            <a:r>
              <a:rPr lang="en-US" sz="1600" dirty="0" err="1">
                <a:solidFill>
                  <a:schemeClr val="accent3"/>
                </a:solidFill>
              </a:rPr>
              <a:t>nya</a:t>
            </a:r>
            <a:endParaRPr lang="en-US" sz="1600" dirty="0">
              <a:solidFill>
                <a:schemeClr val="accent3"/>
              </a:solidFill>
            </a:endParaRPr>
          </a:p>
          <a:p>
            <a:pPr algn="just" eaLnBrk="0" latinLnBrk="0" hangingPunct="0"/>
            <a:r>
              <a:rPr lang="en-US" sz="1500" dirty="0">
                <a:solidFill>
                  <a:schemeClr val="accent3"/>
                </a:solidFill>
              </a:rPr>
              <a:t>Kata </a:t>
            </a:r>
            <a:r>
              <a:rPr lang="en-US" sz="1500" dirty="0" err="1">
                <a:solidFill>
                  <a:schemeClr val="accent3"/>
                </a:solidFill>
              </a:rPr>
              <a:t>kunci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extends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tersebut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memberitahu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kompiler</a:t>
            </a:r>
            <a:r>
              <a:rPr lang="en-US" sz="1500" dirty="0">
                <a:solidFill>
                  <a:schemeClr val="accent3"/>
                </a:solidFill>
              </a:rPr>
              <a:t> Java </a:t>
            </a:r>
            <a:r>
              <a:rPr lang="en-US" sz="1500" dirty="0" err="1">
                <a:solidFill>
                  <a:schemeClr val="accent3"/>
                </a:solidFill>
              </a:rPr>
              <a:t>bahwa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kita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ingin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melakukan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perluasan</a:t>
            </a:r>
            <a:r>
              <a:rPr lang="en-US" sz="1500" dirty="0">
                <a:solidFill>
                  <a:schemeClr val="accent3"/>
                </a:solidFill>
              </a:rPr>
              <a:t> class</a:t>
            </a:r>
          </a:p>
          <a:p>
            <a:pPr algn="just" eaLnBrk="0" latinLnBrk="0" hangingPunct="0"/>
            <a:r>
              <a:rPr lang="en-US" sz="1500" b="1" dirty="0">
                <a:solidFill>
                  <a:schemeClr val="accent3"/>
                </a:solidFill>
              </a:rPr>
              <a:t>Kapan </a:t>
            </a:r>
            <a:r>
              <a:rPr lang="en-US" sz="1500" b="1" dirty="0" err="1">
                <a:solidFill>
                  <a:schemeClr val="accent3"/>
                </a:solidFill>
              </a:rPr>
              <a:t>kita</a:t>
            </a:r>
            <a:r>
              <a:rPr lang="en-US" sz="1500" b="1" dirty="0">
                <a:solidFill>
                  <a:schemeClr val="accent3"/>
                </a:solidFill>
              </a:rPr>
              <a:t> </a:t>
            </a:r>
            <a:r>
              <a:rPr lang="en-US" sz="1500" b="1" dirty="0" err="1">
                <a:solidFill>
                  <a:schemeClr val="accent3"/>
                </a:solidFill>
              </a:rPr>
              <a:t>perlu</a:t>
            </a:r>
            <a:r>
              <a:rPr lang="en-US" sz="1500" b="1" dirty="0">
                <a:solidFill>
                  <a:schemeClr val="accent3"/>
                </a:solidFill>
              </a:rPr>
              <a:t> </a:t>
            </a:r>
            <a:r>
              <a:rPr lang="en-US" sz="1500" b="1" dirty="0" err="1">
                <a:solidFill>
                  <a:schemeClr val="accent3"/>
                </a:solidFill>
              </a:rPr>
              <a:t>menerapkan</a:t>
            </a:r>
            <a:r>
              <a:rPr lang="en-US" sz="15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3"/>
                </a:solidFill>
              </a:rPr>
              <a:t>inheritance? </a:t>
            </a:r>
          </a:p>
          <a:p>
            <a:pPr marL="341313" lvl="1" indent="0" algn="just" eaLnBrk="0" latinLnBrk="0" hangingPunct="0">
              <a:buNone/>
            </a:pPr>
            <a:r>
              <a:rPr lang="en-US" sz="1600" dirty="0">
                <a:solidFill>
                  <a:schemeClr val="accent3"/>
                </a:solidFill>
              </a:rPr>
              <a:t>Kita </a:t>
            </a:r>
            <a:r>
              <a:rPr lang="en-US" sz="1600" dirty="0" err="1">
                <a:solidFill>
                  <a:schemeClr val="accent3"/>
                </a:solidFill>
              </a:rPr>
              <a:t>baru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perlu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menerapkan</a:t>
            </a:r>
            <a:r>
              <a:rPr lang="en-US" sz="1600" dirty="0">
                <a:solidFill>
                  <a:schemeClr val="accent3"/>
                </a:solidFill>
              </a:rPr>
              <a:t> inheritance pada </a:t>
            </a:r>
            <a:r>
              <a:rPr lang="en-US" sz="1600" dirty="0" err="1">
                <a:solidFill>
                  <a:schemeClr val="accent3"/>
                </a:solidFill>
              </a:rPr>
              <a:t>saat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dijumpai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ada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suatu</a:t>
            </a:r>
            <a:r>
              <a:rPr lang="en-US" sz="1600" dirty="0">
                <a:solidFill>
                  <a:schemeClr val="accent3"/>
                </a:solidFill>
              </a:rPr>
              <a:t> class yang </a:t>
            </a:r>
            <a:r>
              <a:rPr lang="en-US" sz="1600" dirty="0" err="1">
                <a:solidFill>
                  <a:schemeClr val="accent3"/>
                </a:solidFill>
              </a:rPr>
              <a:t>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diperluas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class lain.</a:t>
            </a:r>
            <a:endParaRPr lang="id-ID" sz="1600" dirty="0">
              <a:solidFill>
                <a:schemeClr val="accent3"/>
              </a:solidFill>
            </a:endParaRPr>
          </a:p>
          <a:p>
            <a:pPr algn="just" eaLnBrk="0" latinLnBrk="0" hangingPunct="0"/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1E8F7-252B-C148-1995-60EA7211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40" y="1275606"/>
            <a:ext cx="6658904" cy="1047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Pendeklarasian</a:t>
            </a:r>
            <a:r>
              <a:rPr lang="en-US" altLang="ko-KR" dirty="0"/>
              <a:t> Inheritance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9F19B-E6A0-C94B-BD30-7829C3AC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" y="787724"/>
            <a:ext cx="3179398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663AC6-C22F-9EDE-5BC5-6B1520D6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49" y="787724"/>
            <a:ext cx="5219284" cy="4174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5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48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1459</Words>
  <Application>Microsoft Office PowerPoint</Application>
  <PresentationFormat>On-screen Show (16:9)</PresentationFormat>
  <Paragraphs>126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Mahmud</cp:lastModifiedBy>
  <cp:revision>141</cp:revision>
  <dcterms:created xsi:type="dcterms:W3CDTF">2016-12-05T23:26:54Z</dcterms:created>
  <dcterms:modified xsi:type="dcterms:W3CDTF">2024-08-30T03:32:21Z</dcterms:modified>
</cp:coreProperties>
</file>