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322" r:id="rId10"/>
    <p:sldId id="271" r:id="rId11"/>
    <p:sldId id="272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81" r:id="rId22"/>
    <p:sldId id="278" r:id="rId23"/>
    <p:sldId id="279" r:id="rId24"/>
    <p:sldId id="282" r:id="rId25"/>
    <p:sldId id="32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7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03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15216" y="2364113"/>
            <a:ext cx="5568816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48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5216" y="3900283"/>
            <a:ext cx="5568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28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14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887755" y="1220755"/>
            <a:ext cx="4416491" cy="4416491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87755" y="2817886"/>
            <a:ext cx="4416491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87557" y="3585971"/>
            <a:ext cx="4416491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12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5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7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6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2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1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D2CC-B9F1-4A63-9AF4-E6ACCB7F157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0D6724-5F29-45F2-88CD-40C8FC412C7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815413" y="6458758"/>
            <a:ext cx="1137658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5216" y="2180862"/>
            <a:ext cx="8353125" cy="16234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OVERLOADING &amp; OVERRIDING </a:t>
            </a:r>
            <a:br>
              <a:rPr lang="en-US" sz="4800" dirty="0"/>
            </a:br>
            <a:r>
              <a:rPr lang="en-US" sz="4800" dirty="0"/>
              <a:t>(Part of Polymorphism)</a:t>
            </a:r>
            <a:endParaRPr lang="en-US" altLang="ko-KR" sz="4267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/>
              <a:t>OBJECT ORIENTED PRPGRAMMING (OOP)</a:t>
            </a:r>
            <a:endParaRPr lang="en-US" altLang="ko-KR" dirty="0"/>
          </a:p>
        </p:txBody>
      </p:sp>
      <p:grpSp>
        <p:nvGrpSpPr>
          <p:cNvPr id="8" name="Group 7"/>
          <p:cNvGrpSpPr/>
          <p:nvPr/>
        </p:nvGrpSpPr>
        <p:grpSpPr>
          <a:xfrm>
            <a:off x="343019" y="2083859"/>
            <a:ext cx="199662" cy="2449141"/>
            <a:chOff x="0" y="1995686"/>
            <a:chExt cx="173576" cy="1368152"/>
          </a:xfrm>
        </p:grpSpPr>
        <p:sp>
          <p:nvSpPr>
            <p:cNvPr id="6" name="Rectangle 5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9" name="Google Shape;344;p1">
            <a:extLst>
              <a:ext uri="{FF2B5EF4-FFF2-40B4-BE49-F238E27FC236}">
                <a16:creationId xmlns:a16="http://schemas.microsoft.com/office/drawing/2014/main" id="{03DABDEA-9952-04D3-4B49-156344804A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6427" y="356659"/>
            <a:ext cx="1712892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4844"/>
            <a:ext cx="12192000" cy="1049337"/>
          </a:xfrm>
        </p:spPr>
        <p:txBody>
          <a:bodyPr/>
          <a:lstStyle/>
          <a:p>
            <a:r>
              <a:rPr lang="en-US" dirty="0"/>
              <a:t>	When do we use Overloading?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2805" y="1164657"/>
            <a:ext cx="9134374" cy="4301106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menyederhanakan</a:t>
            </a:r>
            <a:r>
              <a:rPr lang="en-US" sz="2200" dirty="0"/>
              <a:t> </a:t>
            </a:r>
            <a:r>
              <a:rPr lang="en-US" sz="2200" dirty="0" err="1"/>
              <a:t>kode</a:t>
            </a:r>
            <a:r>
              <a:rPr lang="en-US" sz="2200" dirty="0"/>
              <a:t> program dan </a:t>
            </a:r>
            <a:r>
              <a:rPr lang="en-US" sz="2200" dirty="0" err="1"/>
              <a:t>konsistensi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penamaan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endParaRPr lang="en-US" sz="2200" dirty="0"/>
          </a:p>
          <a:p>
            <a:pPr algn="just"/>
            <a:r>
              <a:rPr lang="en-US" sz="2200" dirty="0"/>
              <a:t>Karena </a:t>
            </a:r>
            <a:r>
              <a:rPr lang="en-US" sz="2200" dirty="0" err="1"/>
              <a:t>terkadang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kegunaan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parameter yang </a:t>
            </a:r>
            <a:r>
              <a:rPr lang="en-US" sz="2200" dirty="0" err="1"/>
              <a:t>berbeda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986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25220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Real World Use of Overloading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2056" y="1229677"/>
            <a:ext cx="9115124" cy="4236086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bengkel</a:t>
            </a:r>
            <a:r>
              <a:rPr lang="en-US" sz="2200" dirty="0"/>
              <a:t> </a:t>
            </a:r>
            <a:r>
              <a:rPr lang="en-US" sz="2200" dirty="0" err="1"/>
              <a:t>sepeda</a:t>
            </a:r>
            <a:r>
              <a:rPr lang="en-US" sz="2200" dirty="0"/>
              <a:t> motor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memperbaiki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sepeda</a:t>
            </a:r>
            <a:r>
              <a:rPr lang="en-US" sz="2200" dirty="0"/>
              <a:t> motor. </a:t>
            </a:r>
            <a:r>
              <a:rPr lang="en-US" sz="2200" dirty="0" err="1"/>
              <a:t>Namun</a:t>
            </a:r>
            <a:r>
              <a:rPr lang="en-US" sz="2200" dirty="0"/>
              <a:t>, proses </a:t>
            </a:r>
            <a:r>
              <a:rPr lang="en-US" sz="2200" dirty="0" err="1"/>
              <a:t>perbaikan</a:t>
            </a:r>
            <a:r>
              <a:rPr lang="en-US" sz="2200" dirty="0"/>
              <a:t> </a:t>
            </a:r>
            <a:r>
              <a:rPr lang="en-US" sz="2200" dirty="0" err="1"/>
              <a:t>berbeda-beda</a:t>
            </a:r>
            <a:r>
              <a:rPr lang="en-US" sz="2200" dirty="0"/>
              <a:t> </a:t>
            </a:r>
            <a:r>
              <a:rPr lang="en-US" sz="2200" dirty="0" err="1"/>
              <a:t>bergantung</a:t>
            </a:r>
            <a:r>
              <a:rPr lang="en-US" sz="2200" dirty="0"/>
              <a:t> pada </a:t>
            </a:r>
            <a:r>
              <a:rPr lang="en-US" sz="2200" dirty="0" err="1"/>
              <a:t>jenis</a:t>
            </a:r>
            <a:r>
              <a:rPr lang="en-US" sz="2200" dirty="0"/>
              <a:t> motor yang </a:t>
            </a:r>
            <a:r>
              <a:rPr lang="en-US" sz="2200" dirty="0" err="1"/>
              <a:t>ditangani</a:t>
            </a:r>
            <a:r>
              <a:rPr lang="en-US" sz="22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51" y="2881827"/>
            <a:ext cx="7655886" cy="2739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1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44466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2805" y="1093803"/>
            <a:ext cx="9143999" cy="437196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Overriding </a:t>
            </a:r>
            <a:r>
              <a:rPr lang="en-US" sz="2200" dirty="0" err="1"/>
              <a:t>terjadi</a:t>
            </a:r>
            <a:r>
              <a:rPr lang="en-US" sz="2200" dirty="0"/>
              <a:t>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sub-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dan </a:t>
            </a:r>
            <a:r>
              <a:rPr lang="en-US" sz="2200" dirty="0" err="1"/>
              <a:t>tanda</a:t>
            </a:r>
            <a:r>
              <a:rPr lang="en-US" sz="2200" dirty="0"/>
              <a:t> </a:t>
            </a:r>
            <a:r>
              <a:rPr lang="en-US" sz="2200" dirty="0" err="1"/>
              <a:t>tangan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induknya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 err="1"/>
              <a:t>Karakteristik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:</a:t>
            </a:r>
          </a:p>
          <a:p>
            <a:pPr lvl="1" algn="just"/>
            <a:r>
              <a:rPr lang="en-US" sz="2200" dirty="0" err="1"/>
              <a:t>Terjadi</a:t>
            </a:r>
            <a:r>
              <a:rPr lang="en-US" sz="2200" dirty="0"/>
              <a:t> di sub </a:t>
            </a:r>
            <a:r>
              <a:rPr lang="en-US" sz="2200" dirty="0" err="1"/>
              <a:t>kelas</a:t>
            </a:r>
            <a:r>
              <a:rPr lang="en-US" sz="2200" dirty="0"/>
              <a:t> /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turunan</a:t>
            </a:r>
            <a:endParaRPr lang="en-US" sz="2200" dirty="0"/>
          </a:p>
          <a:p>
            <a:pPr lvl="1" algn="just"/>
            <a:r>
              <a:rPr lang="en-US" sz="2200" dirty="0"/>
              <a:t>Nama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Signature (</a:t>
            </a:r>
            <a:r>
              <a:rPr lang="en-US" sz="2200" dirty="0" err="1"/>
              <a:t>pengaturan</a:t>
            </a:r>
            <a:r>
              <a:rPr lang="en-US" sz="2200" dirty="0"/>
              <a:t> parameter) </a:t>
            </a:r>
            <a:r>
              <a:rPr lang="en-US" sz="2200" dirty="0" err="1"/>
              <a:t>sama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pengembaliannya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20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4843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Overriding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79070" y="4533499"/>
            <a:ext cx="9270731" cy="1732547"/>
          </a:xfrm>
        </p:spPr>
        <p:txBody>
          <a:bodyPr>
            <a:noAutofit/>
          </a:bodyPr>
          <a:lstStyle/>
          <a:p>
            <a:pPr marL="404813" lvl="1" indent="-342900" algn="just"/>
            <a:r>
              <a:rPr lang="en-US" sz="2000" dirty="0"/>
              <a:t>Pada </a:t>
            </a: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, class Child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turunan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Parent, </a:t>
            </a:r>
            <a:r>
              <a:rPr lang="en-US" sz="2000" dirty="0" err="1"/>
              <a:t>baik</a:t>
            </a:r>
            <a:r>
              <a:rPr lang="en-US" sz="2000" dirty="0"/>
              <a:t> di class Parent </a:t>
            </a:r>
            <a:r>
              <a:rPr lang="en-US" sz="2000" dirty="0" err="1"/>
              <a:t>maupun</a:t>
            </a:r>
            <a:r>
              <a:rPr lang="en-US" sz="2000" dirty="0"/>
              <a:t> class Child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Info() yang </a:t>
            </a:r>
            <a:r>
              <a:rPr lang="en-US" sz="2000" dirty="0" err="1"/>
              <a:t>memiliki</a:t>
            </a:r>
            <a:r>
              <a:rPr lang="en-US" sz="2000" dirty="0"/>
              <a:t> signature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persis</a:t>
            </a:r>
            <a:r>
              <a:rPr lang="en-US" sz="2000" dirty="0"/>
              <a:t>.</a:t>
            </a:r>
          </a:p>
          <a:p>
            <a:pPr marL="404813" lvl="1" indent="-342900" algn="just"/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Info() di </a:t>
            </a:r>
            <a:r>
              <a:rPr lang="en-US" sz="2000" dirty="0" err="1"/>
              <a:t>kelas</a:t>
            </a:r>
            <a:r>
              <a:rPr lang="en-US" sz="2000" dirty="0"/>
              <a:t> Parent </a:t>
            </a:r>
            <a:r>
              <a:rPr lang="en-US" sz="2000" dirty="0" err="1"/>
              <a:t>diganti</a:t>
            </a:r>
            <a:r>
              <a:rPr lang="en-US" sz="2000" dirty="0"/>
              <a:t> oleh </a:t>
            </a:r>
            <a:r>
              <a:rPr lang="en-US" sz="2000" dirty="0" err="1"/>
              <a:t>kelas</a:t>
            </a:r>
            <a:r>
              <a:rPr lang="en-US" sz="2000" dirty="0"/>
              <a:t> Anak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4" y="1201554"/>
            <a:ext cx="4897157" cy="1398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"/>
          <a:stretch/>
        </p:blipFill>
        <p:spPr bwMode="auto">
          <a:xfrm>
            <a:off x="2029327" y="2843867"/>
            <a:ext cx="4897158" cy="1536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: Rounded Corners 5"/>
          <p:cNvSpPr/>
          <p:nvPr/>
        </p:nvSpPr>
        <p:spPr>
          <a:xfrm>
            <a:off x="3339965" y="1506355"/>
            <a:ext cx="685800" cy="350307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492365" y="3249906"/>
            <a:ext cx="685800" cy="350307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47379"/>
              </p:ext>
            </p:extLst>
          </p:nvPr>
        </p:nvGraphicFramePr>
        <p:xfrm>
          <a:off x="7569468" y="1291873"/>
          <a:ext cx="1676400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1288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6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0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Info():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2396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01924"/>
              </p:ext>
            </p:extLst>
          </p:nvPr>
        </p:nvGraphicFramePr>
        <p:xfrm>
          <a:off x="7569467" y="3132791"/>
          <a:ext cx="1676400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1288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6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0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Info():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2396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cxnSpLocks/>
            <a:stCxn id="9" idx="0"/>
            <a:endCxn id="3" idx="2"/>
          </p:cNvCxnSpPr>
          <p:nvPr/>
        </p:nvCxnSpPr>
        <p:spPr>
          <a:xfrm flipV="1">
            <a:off x="8407668" y="2404393"/>
            <a:ext cx="1" cy="72839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721867" y="2055525"/>
            <a:ext cx="685800" cy="289832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7741102" y="3953999"/>
            <a:ext cx="685800" cy="289832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25218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2056" y="1074555"/>
            <a:ext cx="9134374" cy="980224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diganti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hak</a:t>
            </a:r>
            <a:r>
              <a:rPr lang="en-US" sz="2200" dirty="0"/>
              <a:t> </a:t>
            </a:r>
            <a:r>
              <a:rPr lang="en-US" sz="2200" dirty="0" err="1"/>
              <a:t>akses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luas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penggantian</a:t>
            </a:r>
            <a:r>
              <a:rPr lang="en-US" sz="2200" dirty="0"/>
              <a:t>. </a:t>
            </a:r>
            <a:r>
              <a:rPr lang="en-US" sz="2200" dirty="0" err="1"/>
              <a:t>Contoh</a:t>
            </a:r>
            <a:r>
              <a:rPr lang="en-US" sz="2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B3A4F7-C0DD-6960-F811-C7FA4C7FFD71}"/>
              </a:ext>
            </a:extLst>
          </p:cNvPr>
          <p:cNvGrpSpPr/>
          <p:nvPr/>
        </p:nvGrpSpPr>
        <p:grpSpPr>
          <a:xfrm>
            <a:off x="2389472" y="2322406"/>
            <a:ext cx="9236202" cy="2981114"/>
            <a:chOff x="2514600" y="3518931"/>
            <a:chExt cx="7984374" cy="25770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3518931"/>
              <a:ext cx="2243138" cy="11025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4966730"/>
              <a:ext cx="2667000" cy="11292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: Rounded Corners 5"/>
            <p:cNvSpPr/>
            <p:nvPr/>
          </p:nvSpPr>
          <p:spPr>
            <a:xfrm>
              <a:off x="2787590" y="3769468"/>
              <a:ext cx="533400" cy="25622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787590" y="5195330"/>
              <a:ext cx="641410" cy="25622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18860" y="3731178"/>
              <a:ext cx="1809463" cy="625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utama</a:t>
              </a:r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metode</a:t>
              </a:r>
              <a:r>
                <a:rPr lang="en-US" sz="1200" dirty="0"/>
                <a:t> yang </a:t>
              </a:r>
              <a:r>
                <a:rPr lang="en-US" sz="1200" dirty="0" err="1"/>
                <a:t>diganti</a:t>
              </a:r>
              <a:r>
                <a:rPr lang="en-US" sz="1200" dirty="0"/>
                <a:t>)</a:t>
              </a:r>
            </a:p>
            <a:p>
              <a:pPr algn="ctr"/>
              <a:r>
                <a:rPr lang="en-US" sz="1200" dirty="0" err="1"/>
                <a:t>Memiliki</a:t>
              </a:r>
              <a:r>
                <a:rPr lang="en-US" sz="1200" dirty="0"/>
                <a:t> </a:t>
              </a:r>
              <a:r>
                <a:rPr lang="en-US" sz="1200" dirty="0" err="1"/>
                <a:t>akses</a:t>
              </a:r>
              <a:r>
                <a:rPr lang="en-US" sz="1200" dirty="0"/>
                <a:t> </a:t>
              </a:r>
              <a:r>
                <a:rPr lang="en-US" sz="1200" dirty="0" err="1"/>
                <a:t>publik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cxnSpLocks/>
              <a:endCxn id="10" idx="3"/>
            </p:cNvCxnSpPr>
            <p:nvPr/>
          </p:nvCxnSpPr>
          <p:spPr>
            <a:xfrm flipH="1">
              <a:off x="4648201" y="3900696"/>
              <a:ext cx="1470659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/>
            <p:cNvSpPr/>
            <p:nvPr/>
          </p:nvSpPr>
          <p:spPr>
            <a:xfrm>
              <a:off x="3839962" y="3749062"/>
              <a:ext cx="808238" cy="30326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4038600" y="5228097"/>
              <a:ext cx="808238" cy="30326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6424" y="5195330"/>
              <a:ext cx="2035576" cy="625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utama</a:t>
              </a:r>
              <a:endParaRPr lang="en-US" sz="1200" dirty="0"/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pengganti</a:t>
              </a:r>
              <a:r>
                <a:rPr lang="en-US" sz="1200" dirty="0"/>
                <a:t>)</a:t>
              </a:r>
            </a:p>
            <a:p>
              <a:pPr algn="ctr"/>
              <a:r>
                <a:rPr lang="en-US" sz="1200" dirty="0" err="1"/>
                <a:t>Memiliki</a:t>
              </a:r>
              <a:r>
                <a:rPr lang="en-US" sz="1200" dirty="0"/>
                <a:t> </a:t>
              </a:r>
              <a:r>
                <a:rPr lang="en-US" sz="1200" dirty="0" err="1"/>
                <a:t>akses</a:t>
              </a:r>
              <a:r>
                <a:rPr lang="en-US" sz="1200" dirty="0"/>
                <a:t> </a:t>
              </a:r>
              <a:r>
                <a:rPr lang="en-US" sz="1200" dirty="0" err="1"/>
                <a:t>pribadi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H="1">
              <a:off x="4875766" y="5364848"/>
              <a:ext cx="1470659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305800" y="4084143"/>
              <a:ext cx="2193174" cy="8921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Metode</a:t>
              </a:r>
              <a:r>
                <a:rPr lang="en-US" sz="1400" dirty="0"/>
                <a:t> yang </a:t>
              </a:r>
              <a:r>
                <a:rPr lang="en-US" sz="1400" dirty="0" err="1"/>
                <a:t>ditimpa</a:t>
              </a:r>
              <a:r>
                <a:rPr lang="en-US" sz="1400" dirty="0"/>
                <a:t> </a:t>
              </a:r>
              <a:r>
                <a:rPr lang="en-US" sz="1400" dirty="0" err="1"/>
                <a:t>publik</a:t>
              </a:r>
              <a:r>
                <a:rPr lang="en-US" sz="1400" dirty="0"/>
                <a:t>, </a:t>
              </a:r>
              <a:r>
                <a:rPr lang="en-US" sz="1400" dirty="0" err="1"/>
                <a:t>metode</a:t>
              </a:r>
              <a:r>
                <a:rPr lang="en-US" sz="1400" dirty="0"/>
                <a:t> </a:t>
              </a:r>
              <a:r>
                <a:rPr lang="en-US" sz="1400" dirty="0" err="1"/>
                <a:t>utama</a:t>
              </a:r>
              <a:r>
                <a:rPr lang="en-US" sz="1400" dirty="0"/>
                <a:t> yang </a:t>
              </a:r>
              <a:r>
                <a:rPr lang="en-US" sz="1400" dirty="0" err="1"/>
                <a:t>dibatasi</a:t>
              </a:r>
              <a:r>
                <a:rPr lang="en-US" sz="1400" dirty="0"/>
                <a:t> oleh </a:t>
              </a:r>
              <a:r>
                <a:rPr lang="en-US" sz="1400" dirty="0" err="1"/>
                <a:t>privasi</a:t>
              </a:r>
              <a:r>
                <a:rPr lang="en-US" sz="1400" dirty="0"/>
                <a:t> !!</a:t>
              </a:r>
            </a:p>
          </p:txBody>
        </p:sp>
        <p:cxnSp>
          <p:nvCxnSpPr>
            <p:cNvPr id="18" name="Straight Arrow Connector 17"/>
            <p:cNvCxnSpPr>
              <a:cxnSpLocks/>
              <a:endCxn id="17" idx="1"/>
            </p:cNvCxnSpPr>
            <p:nvPr/>
          </p:nvCxnSpPr>
          <p:spPr>
            <a:xfrm>
              <a:off x="7928322" y="4228098"/>
              <a:ext cx="377478" cy="302115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15" idx="3"/>
            </p:cNvCxnSpPr>
            <p:nvPr/>
          </p:nvCxnSpPr>
          <p:spPr>
            <a:xfrm flipV="1">
              <a:off x="8382001" y="4976282"/>
              <a:ext cx="661179" cy="532025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54091"/>
            <a:ext cx="12192000" cy="1049337"/>
          </a:xfrm>
        </p:spPr>
        <p:txBody>
          <a:bodyPr/>
          <a:lstStyle/>
          <a:p>
            <a:r>
              <a:rPr lang="en-US" dirty="0"/>
              <a:t>	CONTOH : Overriding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37" y="1295399"/>
            <a:ext cx="5685832" cy="1330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817541"/>
            <a:ext cx="5651584" cy="1297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89" y="4307104"/>
            <a:ext cx="3874511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0"/>
          <a:stretch/>
        </p:blipFill>
        <p:spPr bwMode="auto">
          <a:xfrm>
            <a:off x="6499115" y="5356907"/>
            <a:ext cx="4810570" cy="559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88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44470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When to Use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63555" y="1093807"/>
            <a:ext cx="9143999" cy="4371956"/>
          </a:xfrm>
        </p:spPr>
        <p:txBody>
          <a:bodyPr>
            <a:normAutofit/>
          </a:bodyPr>
          <a:lstStyle/>
          <a:p>
            <a:r>
              <a:rPr lang="en-US" sz="2200" dirty="0"/>
              <a:t>Overriding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yang </a:t>
            </a:r>
            <a:r>
              <a:rPr lang="en-US" sz="2200" dirty="0" err="1"/>
              <a:t>diturunkan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lain,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ingin</a:t>
            </a:r>
            <a:r>
              <a:rPr lang="en-US" sz="2200" dirty="0"/>
              <a:t> </a:t>
            </a:r>
            <a:r>
              <a:rPr lang="en-US" sz="2200" dirty="0" err="1"/>
              <a:t>mengubah</a:t>
            </a:r>
            <a:r>
              <a:rPr lang="en-US" sz="2200" dirty="0"/>
              <a:t> </a:t>
            </a:r>
            <a:r>
              <a:rPr lang="en-US" sz="2200" dirty="0" err="1"/>
              <a:t>fungsionalitas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diwariskan</a:t>
            </a:r>
            <a:r>
              <a:rPr lang="en-US" sz="2200" dirty="0"/>
              <a:t>,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menambahkan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7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44466"/>
            <a:ext cx="12192000" cy="1049337"/>
          </a:xfrm>
        </p:spPr>
        <p:txBody>
          <a:bodyPr/>
          <a:lstStyle/>
          <a:p>
            <a:r>
              <a:rPr lang="en-US" dirty="0"/>
              <a:t>	Real-world Overriding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2055" y="1093803"/>
            <a:ext cx="9124749" cy="43719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MobilListrik</a:t>
            </a:r>
            <a:r>
              <a:rPr lang="en-US" sz="2200" dirty="0"/>
              <a:t> yang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turunan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Mobil</a:t>
            </a:r>
          </a:p>
          <a:p>
            <a:pPr algn="just">
              <a:spcBef>
                <a:spcPts val="0"/>
              </a:spcBef>
            </a:pPr>
            <a:r>
              <a:rPr lang="en-US" sz="2200" dirty="0"/>
              <a:t>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Mobil,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tambahKecepatan</a:t>
            </a:r>
            <a:r>
              <a:rPr lang="en-US" sz="2200" dirty="0"/>
              <a:t>()</a:t>
            </a:r>
          </a:p>
          <a:p>
            <a:pPr algn="just">
              <a:spcBef>
                <a:spcPts val="0"/>
              </a:spcBef>
            </a:pP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tambahKecepatan</a:t>
            </a:r>
            <a:r>
              <a:rPr lang="en-US" sz="2200" dirty="0"/>
              <a:t>() juga </a:t>
            </a:r>
            <a:r>
              <a:rPr lang="en-US" sz="2200" dirty="0" err="1"/>
              <a:t>diwarisikan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MobilListrik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implementasinya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/>
              <a:t>.</a:t>
            </a:r>
          </a:p>
          <a:p>
            <a:pPr algn="just">
              <a:spcBef>
                <a:spcPts val="0"/>
              </a:spcBef>
            </a:pPr>
            <a:r>
              <a:rPr lang="en-US" sz="2200" dirty="0" err="1"/>
              <a:t>tambahKecepatan</a:t>
            </a:r>
            <a:r>
              <a:rPr lang="en-US" sz="2200" dirty="0"/>
              <a:t> ()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Mobil, </a:t>
            </a:r>
            <a:r>
              <a:rPr lang="en-US" sz="2200" dirty="0" err="1"/>
              <a:t>implementasinya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suplai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bakar</a:t>
            </a:r>
            <a:r>
              <a:rPr lang="en-US" sz="2200" dirty="0"/>
              <a:t> dan </a:t>
            </a:r>
            <a:r>
              <a:rPr lang="en-US" sz="2200" dirty="0" err="1"/>
              <a:t>udara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endParaRPr lang="en-US" sz="2200" dirty="0"/>
          </a:p>
          <a:p>
            <a:pPr algn="just">
              <a:spcBef>
                <a:spcPts val="0"/>
              </a:spcBef>
            </a:pPr>
            <a:r>
              <a:rPr lang="en-US" sz="2200" dirty="0" err="1"/>
              <a:t>tambahKecepatan</a:t>
            </a:r>
            <a:r>
              <a:rPr lang="en-US" sz="2200" dirty="0"/>
              <a:t> () pada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MobilListrik</a:t>
            </a:r>
            <a:r>
              <a:rPr lang="en-US" sz="2200" dirty="0"/>
              <a:t>, </a:t>
            </a:r>
            <a:r>
              <a:rPr lang="en-US" sz="2200" dirty="0" err="1"/>
              <a:t>implementasinya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tegangan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pada </a:t>
            </a:r>
            <a:r>
              <a:rPr lang="en-US" sz="2200" dirty="0" err="1"/>
              <a:t>mesin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393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44466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Real-world Overriding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1680" y="5225875"/>
            <a:ext cx="9144000" cy="7635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Kita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melihat</a:t>
            </a:r>
            <a:r>
              <a:rPr lang="en-US" sz="2200" dirty="0"/>
              <a:t> pada </a:t>
            </a:r>
            <a:r>
              <a:rPr lang="en-US" sz="2200" dirty="0" err="1"/>
              <a:t>contoh</a:t>
            </a:r>
            <a:r>
              <a:rPr lang="en-US" sz="2200" dirty="0"/>
              <a:t> di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MobilListrik</a:t>
            </a:r>
            <a:r>
              <a:rPr lang="en-US" sz="2200" dirty="0"/>
              <a:t> </a:t>
            </a:r>
            <a:r>
              <a:rPr lang="en-US" sz="2200" dirty="0" err="1"/>
              <a:t>mengganti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tambahKecepatan</a:t>
            </a:r>
            <a:r>
              <a:rPr lang="en-US" sz="2200" dirty="0"/>
              <a:t>()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Mobil</a:t>
            </a:r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78" y="1250330"/>
            <a:ext cx="8022952" cy="1950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78" y="3374169"/>
            <a:ext cx="6720038" cy="186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12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1B3C-73DC-456F-9A0E-6837ACBBC3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15593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Example :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0195-8595-4C06-B5DD-5E88CE4D25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2805" y="1145406"/>
            <a:ext cx="9143999" cy="1819175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pompa</a:t>
            </a:r>
            <a:r>
              <a:rPr lang="en-US" sz="2200" dirty="0"/>
              <a:t> </a:t>
            </a:r>
            <a:r>
              <a:rPr lang="en-US" sz="2200" dirty="0" err="1"/>
              <a:t>bensin</a:t>
            </a:r>
            <a:r>
              <a:rPr lang="en-US" sz="2200" dirty="0"/>
              <a:t> (SPBU)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fitur</a:t>
            </a:r>
            <a:r>
              <a:rPr lang="en-US" sz="2200" dirty="0"/>
              <a:t> </a:t>
            </a:r>
            <a:r>
              <a:rPr lang="en-US" sz="2200" dirty="0" err="1"/>
              <a:t>pengisian</a:t>
            </a:r>
            <a:r>
              <a:rPr lang="en-US" sz="2200" dirty="0"/>
              <a:t> </a:t>
            </a:r>
            <a:r>
              <a:rPr lang="en-US" sz="2200" dirty="0" err="1"/>
              <a:t>otomatis</a:t>
            </a:r>
            <a:r>
              <a:rPr lang="en-US" sz="2200" dirty="0"/>
              <a:t>.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diisi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 </a:t>
            </a:r>
            <a:r>
              <a:rPr lang="en-US" sz="2200" dirty="0" err="1"/>
              <a:t>mewah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isi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pertamax</a:t>
            </a:r>
            <a:r>
              <a:rPr lang="en-US" sz="2200" dirty="0"/>
              <a:t>.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mobil</a:t>
            </a:r>
            <a:r>
              <a:rPr lang="en-US" sz="2200" dirty="0"/>
              <a:t> </a:t>
            </a:r>
            <a:r>
              <a:rPr lang="en-US" sz="2200" dirty="0" err="1"/>
              <a:t>tua</a:t>
            </a:r>
            <a:r>
              <a:rPr lang="en-US" sz="2200" dirty="0"/>
              <a:t>, </a:t>
            </a:r>
            <a:r>
              <a:rPr lang="en-US" sz="2200" dirty="0" err="1"/>
              <a:t>isi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pertalite</a:t>
            </a:r>
            <a:r>
              <a:rPr lang="en-US" sz="2200" dirty="0"/>
              <a:t>. </a:t>
            </a:r>
            <a:r>
              <a:rPr lang="en-US" sz="2200" dirty="0" err="1"/>
              <a:t>Buat</a:t>
            </a:r>
            <a:r>
              <a:rPr lang="en-US" sz="2200" dirty="0"/>
              <a:t> program </a:t>
            </a:r>
            <a:r>
              <a:rPr lang="en-US" sz="2200" dirty="0" err="1"/>
              <a:t>sederhana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overloading, uji </a:t>
            </a:r>
            <a:r>
              <a:rPr lang="en-US" sz="2200" dirty="0" err="1"/>
              <a:t>dengan</a:t>
            </a:r>
            <a:r>
              <a:rPr lang="en-US" sz="2200" dirty="0"/>
              <a:t> yang </a:t>
            </a:r>
            <a:r>
              <a:rPr lang="en-US" sz="2200" dirty="0" err="1"/>
              <a:t>berikut</a:t>
            </a:r>
            <a:r>
              <a:rPr lang="en-US" sz="22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D0AA3-59A9-452A-A6E5-C99DA39F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54" y="3045057"/>
            <a:ext cx="5356361" cy="3070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63FEA-902E-4000-A9D4-70519BB7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578" y="5090872"/>
            <a:ext cx="4544514" cy="938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9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52670"/>
            <a:ext cx="12192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Pokok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Bahasan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Perkuliahan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7648" y="1700808"/>
            <a:ext cx="8160907" cy="62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2927648" y="3313119"/>
            <a:ext cx="8160907" cy="62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927648" y="4090345"/>
            <a:ext cx="8160907" cy="62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" name="Oval 3"/>
          <p:cNvSpPr/>
          <p:nvPr/>
        </p:nvSpPr>
        <p:spPr>
          <a:xfrm>
            <a:off x="2995842" y="1772782"/>
            <a:ext cx="480053" cy="480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95842" y="3381582"/>
            <a:ext cx="480053" cy="480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95842" y="4162318"/>
            <a:ext cx="480053" cy="480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745" y="3399416"/>
            <a:ext cx="6469316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Kapan </a:t>
            </a:r>
            <a:r>
              <a:rPr lang="en-US" altLang="ko-KR" sz="2133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 Overloading</a:t>
            </a:r>
            <a:endParaRPr lang="ko-KR" altLang="en-US" sz="2133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91745" y="1786100"/>
            <a:ext cx="6469316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33" dirty="0" err="1">
                <a:solidFill>
                  <a:schemeClr val="bg1"/>
                </a:solidFill>
                <a:cs typeface="Arial" pitchFamily="34" charset="0"/>
              </a:rPr>
              <a:t>Pengantar</a:t>
            </a:r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133" dirty="0" err="1">
                <a:solidFill>
                  <a:schemeClr val="bg1"/>
                </a:solidFill>
                <a:cs typeface="Arial" pitchFamily="34" charset="0"/>
              </a:rPr>
              <a:t>Polimorfisme</a:t>
            </a:r>
            <a:endParaRPr lang="ko-KR" altLang="en-US" sz="2133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1745" y="4176642"/>
            <a:ext cx="6469316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Overriding</a:t>
            </a:r>
            <a:endParaRPr lang="ko-KR" altLang="en-US" sz="2133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2135" y="1806618"/>
            <a:ext cx="5474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/>
              <a:t>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2136" y="3419936"/>
            <a:ext cx="5474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758" y="4197161"/>
            <a:ext cx="5474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C2214E79-F04A-00C1-B2C3-5A2D1230381E}"/>
              </a:ext>
            </a:extLst>
          </p:cNvPr>
          <p:cNvSpPr/>
          <p:nvPr/>
        </p:nvSpPr>
        <p:spPr>
          <a:xfrm>
            <a:off x="2927648" y="2526212"/>
            <a:ext cx="8160907" cy="62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9A2D00-5516-5222-CBEA-956BF6B33EEE}"/>
              </a:ext>
            </a:extLst>
          </p:cNvPr>
          <p:cNvSpPr/>
          <p:nvPr/>
        </p:nvSpPr>
        <p:spPr>
          <a:xfrm>
            <a:off x="2995842" y="2598186"/>
            <a:ext cx="480053" cy="480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FA63-A9F8-F799-7E1D-6CA053E13BBD}"/>
              </a:ext>
            </a:extLst>
          </p:cNvPr>
          <p:cNvSpPr/>
          <p:nvPr/>
        </p:nvSpPr>
        <p:spPr>
          <a:xfrm>
            <a:off x="3791745" y="2611504"/>
            <a:ext cx="6469316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Overloading</a:t>
            </a:r>
            <a:endParaRPr lang="ko-KR" altLang="en-US" sz="2133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AF6CD2-D562-FC3B-A15B-ABFEA3600744}"/>
              </a:ext>
            </a:extLst>
          </p:cNvPr>
          <p:cNvSpPr txBox="1"/>
          <p:nvPr/>
        </p:nvSpPr>
        <p:spPr>
          <a:xfrm>
            <a:off x="2952509" y="2632022"/>
            <a:ext cx="5474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D54D756-8067-15AB-9B3F-81DE4FA423EE}"/>
              </a:ext>
            </a:extLst>
          </p:cNvPr>
          <p:cNvSpPr/>
          <p:nvPr/>
        </p:nvSpPr>
        <p:spPr>
          <a:xfrm>
            <a:off x="2927648" y="4867566"/>
            <a:ext cx="8160907" cy="62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1B2B5D-B15D-EBAF-109C-09F8CC75DA8D}"/>
              </a:ext>
            </a:extLst>
          </p:cNvPr>
          <p:cNvSpPr/>
          <p:nvPr/>
        </p:nvSpPr>
        <p:spPr>
          <a:xfrm>
            <a:off x="2995842" y="4958793"/>
            <a:ext cx="480053" cy="480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6EBEB-B7BA-6BB4-9E82-B7452CFDE83A}"/>
              </a:ext>
            </a:extLst>
          </p:cNvPr>
          <p:cNvSpPr/>
          <p:nvPr/>
        </p:nvSpPr>
        <p:spPr>
          <a:xfrm>
            <a:off x="3791745" y="4973117"/>
            <a:ext cx="6469316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33" dirty="0" err="1">
                <a:solidFill>
                  <a:schemeClr val="bg1"/>
                </a:solidFill>
                <a:cs typeface="Arial" pitchFamily="34" charset="0"/>
              </a:rPr>
              <a:t>Konstruktor</a:t>
            </a:r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 Pada Inheritance</a:t>
            </a:r>
            <a:endParaRPr lang="ko-KR" altLang="en-US" sz="2133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3AD735-0E71-DDE3-B48D-4FB00896986D}"/>
              </a:ext>
            </a:extLst>
          </p:cNvPr>
          <p:cNvSpPr txBox="1"/>
          <p:nvPr/>
        </p:nvSpPr>
        <p:spPr>
          <a:xfrm>
            <a:off x="2962135" y="4993636"/>
            <a:ext cx="5474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833C-06B0-4C79-94E2-5260AFC0B1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5218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Example: Overloading (extended)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29C1-4514-4CE2-8C4C-5B69265E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53" y="2630102"/>
            <a:ext cx="7692382" cy="2829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3B50C-0B2D-4032-BB54-014429C5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20" y="1398666"/>
            <a:ext cx="3046788" cy="1048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3F462-5867-446F-86CE-24BCB29B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194" y="1398666"/>
            <a:ext cx="2968939" cy="1048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37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2450-2EF8-46AE-9E8F-B2D2B9779C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5219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Overloading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3E70-5EBD-4560-ADD6-8DE939C3A8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2805" y="1132095"/>
            <a:ext cx="9153624" cy="4333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harga</a:t>
            </a:r>
            <a:r>
              <a:rPr lang="en-US" sz="2200" dirty="0"/>
              <a:t> </a:t>
            </a:r>
            <a:r>
              <a:rPr lang="en-US" sz="2200" dirty="0" err="1"/>
              <a:t>pertamax</a:t>
            </a:r>
            <a:r>
              <a:rPr lang="en-US" sz="2200" dirty="0"/>
              <a:t> per liter: 10.000, </a:t>
            </a:r>
            <a:r>
              <a:rPr lang="en-US" sz="2200" dirty="0" err="1"/>
              <a:t>harga</a:t>
            </a:r>
            <a:r>
              <a:rPr lang="en-US" sz="2200" dirty="0"/>
              <a:t> </a:t>
            </a:r>
            <a:r>
              <a:rPr lang="en-US" sz="2200" dirty="0" err="1"/>
              <a:t>pertalite</a:t>
            </a:r>
            <a:r>
              <a:rPr lang="en-US" sz="2200" dirty="0"/>
              <a:t> per liter 5.000. </a:t>
            </a:r>
            <a:r>
              <a:rPr lang="en-US" sz="2200" dirty="0" err="1"/>
              <a:t>Ubah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isiBahanBakar</a:t>
            </a:r>
            <a:r>
              <a:rPr lang="en-US" sz="2200" dirty="0"/>
              <a:t>() </a:t>
            </a:r>
            <a:r>
              <a:rPr lang="en-US" sz="2200" dirty="0" err="1"/>
              <a:t>menerima</a:t>
            </a:r>
            <a:r>
              <a:rPr lang="en-US" sz="2200" dirty="0"/>
              <a:t> parameter </a:t>
            </a:r>
            <a:r>
              <a:rPr lang="en-US" sz="2200" dirty="0" err="1"/>
              <a:t>bayar</a:t>
            </a:r>
            <a:r>
              <a:rPr lang="en-US" sz="2200" dirty="0"/>
              <a:t>  </a:t>
            </a:r>
            <a:r>
              <a:rPr lang="en-US" sz="2200" dirty="0" err="1"/>
              <a:t>isiBahanBakar</a:t>
            </a:r>
            <a:r>
              <a:rPr lang="en-US" sz="2200" dirty="0"/>
              <a:t> (</a:t>
            </a:r>
            <a:r>
              <a:rPr lang="en-US" sz="2200" dirty="0" err="1"/>
              <a:t>jenismobil</a:t>
            </a:r>
            <a:r>
              <a:rPr lang="en-US" sz="2200" dirty="0"/>
              <a:t>, 20000),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tambahkan</a:t>
            </a:r>
            <a:r>
              <a:rPr lang="en-US" sz="2200" dirty="0"/>
              <a:t> output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liter yang </a:t>
            </a:r>
            <a:r>
              <a:rPr lang="en-US" sz="2200" dirty="0" err="1"/>
              <a:t>didapat</a:t>
            </a:r>
            <a:r>
              <a:rPr lang="en-US" sz="2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E2994-432F-470B-8BCC-21629F96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48" y="3029867"/>
            <a:ext cx="5029200" cy="2435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470E0-BBA0-4CDC-8F97-5D765984657E}"/>
              </a:ext>
            </a:extLst>
          </p:cNvPr>
          <p:cNvSpPr txBox="1"/>
          <p:nvPr/>
        </p:nvSpPr>
        <p:spPr>
          <a:xfrm>
            <a:off x="7469203" y="3199226"/>
            <a:ext cx="4456497" cy="209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sz="2200" dirty="0" err="1"/>
              <a:t>Keluaran</a:t>
            </a:r>
            <a:r>
              <a:rPr lang="en-US" sz="2200" dirty="0"/>
              <a:t> yang </a:t>
            </a:r>
            <a:r>
              <a:rPr lang="en-US" sz="2200" dirty="0" err="1"/>
              <a:t>diharapkan</a:t>
            </a:r>
            <a:r>
              <a:rPr lang="en-US" sz="2200" dirty="0"/>
              <a:t>:</a:t>
            </a:r>
          </a:p>
          <a:p>
            <a:pPr marL="342900" indent="-342900" algn="just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/>
              <a:t>Mobil </a:t>
            </a:r>
            <a:r>
              <a:rPr lang="en-US" sz="2200" dirty="0" err="1"/>
              <a:t>kuno</a:t>
            </a:r>
            <a:r>
              <a:rPr lang="en-US" sz="2200" dirty="0"/>
              <a:t> </a:t>
            </a:r>
            <a:r>
              <a:rPr lang="en-US" sz="2200" dirty="0" err="1"/>
              <a:t>diisi</a:t>
            </a:r>
            <a:r>
              <a:rPr lang="en-US" sz="2200" dirty="0"/>
              <a:t> </a:t>
            </a:r>
            <a:r>
              <a:rPr lang="en-US" sz="2200" dirty="0" err="1"/>
              <a:t>pertalite</a:t>
            </a:r>
            <a:r>
              <a:rPr lang="en-US" sz="2200" dirty="0"/>
              <a:t> </a:t>
            </a:r>
            <a:r>
              <a:rPr lang="en-US" sz="2200" dirty="0" err="1"/>
              <a:t>sebanyak</a:t>
            </a:r>
            <a:r>
              <a:rPr lang="en-US" sz="2200" dirty="0"/>
              <a:t> 4 liter</a:t>
            </a:r>
          </a:p>
          <a:p>
            <a:pPr marL="342900" indent="-342900" algn="just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/>
              <a:t>Mobil </a:t>
            </a:r>
            <a:r>
              <a:rPr lang="en-US" sz="2200" dirty="0" err="1"/>
              <a:t>mewah</a:t>
            </a:r>
            <a:r>
              <a:rPr lang="en-US" sz="2200" dirty="0"/>
              <a:t> </a:t>
            </a:r>
            <a:r>
              <a:rPr lang="en-US" sz="2200" dirty="0" err="1"/>
              <a:t>diisi</a:t>
            </a:r>
            <a:r>
              <a:rPr lang="en-US" sz="2200" dirty="0"/>
              <a:t> </a:t>
            </a:r>
            <a:r>
              <a:rPr lang="en-US" sz="2200" dirty="0" err="1"/>
              <a:t>pertamax</a:t>
            </a:r>
            <a:r>
              <a:rPr lang="en-US" sz="2200" dirty="0"/>
              <a:t> </a:t>
            </a:r>
            <a:r>
              <a:rPr lang="en-US" sz="2200" dirty="0" err="1"/>
              <a:t>sebanyak</a:t>
            </a:r>
            <a:r>
              <a:rPr lang="en-US" sz="2200" dirty="0"/>
              <a:t> 2 liter</a:t>
            </a:r>
          </a:p>
        </p:txBody>
      </p:sp>
    </p:spTree>
    <p:extLst>
      <p:ext uri="{BB962C8B-B14F-4D97-AF65-F5344CB8AC3E}">
        <p14:creationId xmlns:p14="http://schemas.microsoft.com/office/powerpoint/2010/main" val="1116147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73CA-65B3-49A3-AAE4-68874EED4C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Example :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B0D5-8EF3-4E38-8076-EAE438B340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3109" y="1126156"/>
            <a:ext cx="9094070" cy="2438401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kepegawaian</a:t>
            </a:r>
            <a:r>
              <a:rPr lang="en-US" sz="2000" dirty="0"/>
              <a:t>, </a:t>
            </a:r>
            <a:r>
              <a:rPr lang="en-US" sz="2000" dirty="0" err="1"/>
              <a:t>ada</a:t>
            </a:r>
            <a:r>
              <a:rPr lang="en-US" sz="2000" dirty="0"/>
              <a:t> data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manajer</a:t>
            </a:r>
            <a:r>
              <a:rPr lang="en-US" sz="2000" dirty="0"/>
              <a:t> dan supervisor. Supervisor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keturunan</a:t>
            </a:r>
            <a:r>
              <a:rPr lang="en-US" sz="2000" dirty="0"/>
              <a:t> </a:t>
            </a:r>
            <a:r>
              <a:rPr lang="en-US" sz="2000" dirty="0" err="1"/>
              <a:t>manajer</a:t>
            </a:r>
            <a:r>
              <a:rPr lang="en-US" sz="2000" dirty="0"/>
              <a:t>. </a:t>
            </a:r>
            <a:r>
              <a:rPr lang="en-US" sz="2000" dirty="0" err="1"/>
              <a:t>Manajer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dan </a:t>
            </a:r>
            <a:r>
              <a:rPr lang="en-US" sz="2000" dirty="0" err="1"/>
              <a:t>gaji</a:t>
            </a:r>
            <a:r>
              <a:rPr lang="en-US" sz="2000" dirty="0"/>
              <a:t>. </a:t>
            </a:r>
            <a:r>
              <a:rPr lang="en-US" sz="2000" dirty="0" err="1"/>
              <a:t>Manajer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cetak</a:t>
            </a:r>
            <a:r>
              <a:rPr lang="en-US" sz="2000" dirty="0"/>
              <a:t> status yang </a:t>
            </a:r>
            <a:r>
              <a:rPr lang="en-US" sz="2000" dirty="0" err="1"/>
              <a:t>mencetak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atributnya</a:t>
            </a:r>
            <a:r>
              <a:rPr lang="en-US" sz="2000" dirty="0"/>
              <a:t>.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 </a:t>
            </a:r>
            <a:r>
              <a:rPr lang="en-US" sz="2000" dirty="0" err="1"/>
              <a:t>gaji</a:t>
            </a:r>
            <a:r>
              <a:rPr lang="en-US" sz="2000" dirty="0"/>
              <a:t>, yang </a:t>
            </a:r>
            <a:r>
              <a:rPr lang="en-US" sz="2000" dirty="0" err="1"/>
              <a:t>menaikkan</a:t>
            </a:r>
            <a:r>
              <a:rPr lang="en-US" sz="2000" dirty="0"/>
              <a:t> </a:t>
            </a:r>
            <a:r>
              <a:rPr lang="en-US" sz="2000" dirty="0" err="1"/>
              <a:t>gaji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: </a:t>
            </a:r>
            <a:r>
              <a:rPr lang="en-US" sz="2000" dirty="0" err="1"/>
              <a:t>manajer</a:t>
            </a:r>
            <a:r>
              <a:rPr lang="en-US" sz="2000" dirty="0"/>
              <a:t> +1.000.000 dan supervisor + 1.500.000. </a:t>
            </a:r>
            <a:r>
              <a:rPr lang="en-US" sz="2000" dirty="0" err="1"/>
              <a:t>Buat</a:t>
            </a:r>
            <a:r>
              <a:rPr lang="en-US" sz="2000" dirty="0"/>
              <a:t> program, uji </a:t>
            </a:r>
            <a:r>
              <a:rPr lang="en-US" sz="2000" dirty="0" err="1"/>
              <a:t>dengan</a:t>
            </a:r>
            <a:r>
              <a:rPr lang="en-US" sz="2000" dirty="0"/>
              <a:t> yang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04B9-2A44-4D23-82C1-53C6BE4D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23" y="3515624"/>
            <a:ext cx="5662896" cy="295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363B-14E7-4E05-A449-7DF30DD06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40" y="4900371"/>
            <a:ext cx="3893606" cy="1253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880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4E05-FC67-483D-84D1-1B6D4C03FB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34845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Example : Overriding (extended)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C6C74E-C7C1-427D-B3C5-EC2078650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80485"/>
              </p:ext>
            </p:extLst>
          </p:nvPr>
        </p:nvGraphicFramePr>
        <p:xfrm>
          <a:off x="392393" y="1490127"/>
          <a:ext cx="3521076" cy="203051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21076">
                  <a:extLst>
                    <a:ext uri="{9D8B030D-6E8A-4147-A177-3AD203B41FA5}">
                      <a16:colId xmlns:a16="http://schemas.microsoft.com/office/drawing/2014/main" val="1777850795"/>
                    </a:ext>
                  </a:extLst>
                </a:gridCol>
              </a:tblGrid>
              <a:tr h="60377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Manajer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551139"/>
                  </a:ext>
                </a:extLst>
              </a:tr>
              <a:tr h="603779">
                <a:tc>
                  <a:txBody>
                    <a:bodyPr/>
                    <a:lstStyle/>
                    <a:p>
                      <a:r>
                        <a:rPr lang="en-US" sz="1600"/>
                        <a:t># nama: String</a:t>
                      </a:r>
                    </a:p>
                    <a:p>
                      <a:r>
                        <a:rPr lang="en-US" sz="1600"/>
                        <a:t># gaji: int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357415"/>
                  </a:ext>
                </a:extLst>
              </a:tr>
              <a:tr h="603779">
                <a:tc>
                  <a:txBody>
                    <a:bodyPr/>
                    <a:lstStyle/>
                    <a:p>
                      <a:r>
                        <a:rPr lang="en-US" sz="1600"/>
                        <a:t>+ Manajer(nama: String, gaji: int)</a:t>
                      </a:r>
                    </a:p>
                    <a:p>
                      <a:r>
                        <a:rPr lang="en-US" sz="1600"/>
                        <a:t>+ naikkanGaji(): void</a:t>
                      </a:r>
                    </a:p>
                    <a:p>
                      <a:r>
                        <a:rPr lang="en-US" sz="1600"/>
                        <a:t>+ cetakStatus(): void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5751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A3A74-54F4-44CC-A73B-AF5008D6B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88832"/>
              </p:ext>
            </p:extLst>
          </p:nvPr>
        </p:nvGraphicFramePr>
        <p:xfrm>
          <a:off x="392393" y="4063465"/>
          <a:ext cx="3521076" cy="15428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21076">
                  <a:extLst>
                    <a:ext uri="{9D8B030D-6E8A-4147-A177-3AD203B41FA5}">
                      <a16:colId xmlns:a16="http://schemas.microsoft.com/office/drawing/2014/main" val="1777850795"/>
                    </a:ext>
                  </a:extLst>
                </a:gridCol>
              </a:tblGrid>
              <a:tr h="60377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Supervisor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551139"/>
                  </a:ext>
                </a:extLst>
              </a:tr>
              <a:tr h="31062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357415"/>
                  </a:ext>
                </a:extLst>
              </a:tr>
              <a:tr h="603779">
                <a:tc>
                  <a:txBody>
                    <a:bodyPr/>
                    <a:lstStyle/>
                    <a:p>
                      <a:r>
                        <a:rPr lang="en-US" sz="1600"/>
                        <a:t>+ Supervisor(nama: String, gaji: int)</a:t>
                      </a:r>
                    </a:p>
                    <a:p>
                      <a:r>
                        <a:rPr lang="en-US" sz="1600"/>
                        <a:t>+ naikkanGaji(): void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57515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00FCA3-E843-4C25-9772-CC17E2FAB16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152931" y="3520645"/>
            <a:ext cx="0" cy="54282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82302BB-CA10-B3B0-3C4B-00BABDEC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84" y="1490127"/>
            <a:ext cx="3873039" cy="4188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17333-82F1-E843-AA49-F00C3A14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706" y="1536701"/>
            <a:ext cx="3719665" cy="2246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10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D289-CD31-44E1-AFBC-BD8EEC2CC9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5220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Overriding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A34A-58FC-4FE0-B965-54F4819169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2055" y="1164658"/>
            <a:ext cx="9134374" cy="1289784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/>
              <a:t>Tambahkan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SalesManaager</a:t>
            </a:r>
            <a:r>
              <a:rPr lang="en-US" sz="2200" dirty="0"/>
              <a:t>, yang </a:t>
            </a:r>
            <a:r>
              <a:rPr lang="en-US" sz="2200" dirty="0" err="1"/>
              <a:t>diturunkan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Manajer</a:t>
            </a:r>
            <a:r>
              <a:rPr lang="en-US" sz="2200" dirty="0"/>
              <a:t>, dan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departemen</a:t>
            </a:r>
            <a:r>
              <a:rPr lang="en-US" sz="2200" dirty="0"/>
              <a:t>.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ganti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printStatus</a:t>
            </a:r>
            <a:r>
              <a:rPr lang="en-US" sz="2200" dirty="0"/>
              <a:t>() agar </a:t>
            </a:r>
            <a:r>
              <a:rPr lang="en-US" sz="2200" dirty="0" err="1"/>
              <a:t>menampilkan</a:t>
            </a:r>
            <a:r>
              <a:rPr lang="en-US" sz="2200" dirty="0"/>
              <a:t> </a:t>
            </a:r>
            <a:r>
              <a:rPr lang="en-US" sz="2200" dirty="0" err="1"/>
              <a:t>departemen</a:t>
            </a:r>
            <a:r>
              <a:rPr lang="en-US" sz="2200" dirty="0"/>
              <a:t> </a:t>
            </a:r>
            <a:r>
              <a:rPr lang="en-US" sz="2200" dirty="0" err="1"/>
              <a:t>Manajer</a:t>
            </a:r>
            <a:r>
              <a:rPr lang="en-US" sz="2200" dirty="0"/>
              <a:t> </a:t>
            </a:r>
            <a:r>
              <a:rPr lang="en-US" sz="2200" dirty="0" err="1"/>
              <a:t>Penjualan</a:t>
            </a:r>
            <a:r>
              <a:rPr lang="en-US" sz="2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09B2C-54E6-4266-A736-E9F74405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2" y="2583400"/>
            <a:ext cx="7640523" cy="3442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8E699-179B-4E52-8D20-7DF4B958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39" y="3878356"/>
            <a:ext cx="2045670" cy="2132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09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3C634B-4213-990C-2BAF-6A676D4C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883" y="1316765"/>
            <a:ext cx="4901357" cy="5228112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57D5A0-0408-2B43-495A-537B7EFD8886}"/>
              </a:ext>
            </a:extLst>
          </p:cNvPr>
          <p:cNvSpPr txBox="1">
            <a:spLocks/>
          </p:cNvSpPr>
          <p:nvPr/>
        </p:nvSpPr>
        <p:spPr>
          <a:xfrm>
            <a:off x="2447595" y="3525012"/>
            <a:ext cx="6656740" cy="5120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1564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809-1AE2-4515-AEA4-C396DE58A1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977"/>
            <a:ext cx="12192000" cy="1117600"/>
          </a:xfrm>
        </p:spPr>
        <p:txBody>
          <a:bodyPr>
            <a:normAutofit/>
          </a:bodyPr>
          <a:lstStyle/>
          <a:p>
            <a:r>
              <a:rPr lang="en-US" sz="4000" dirty="0"/>
              <a:t>	</a:t>
            </a:r>
            <a:r>
              <a:rPr lang="en-US" sz="4000" dirty="0" err="1"/>
              <a:t>Pengantar</a:t>
            </a:r>
            <a:r>
              <a:rPr lang="en-US" sz="4000" dirty="0"/>
              <a:t> </a:t>
            </a:r>
            <a:r>
              <a:rPr lang="en-US" sz="4000" dirty="0" err="1"/>
              <a:t>Polimorpisme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1C3-ACFA-4529-A55E-C173A1DADC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53928" y="1126577"/>
            <a:ext cx="9201752" cy="48995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Polimorfisme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Yunani yang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OOP,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memerintahkan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pada </a:t>
            </a:r>
            <a:r>
              <a:rPr lang="en-US" sz="2400" dirty="0" err="1"/>
              <a:t>prinsipnya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proses.</a:t>
            </a:r>
          </a:p>
          <a:p>
            <a:pPr algn="just"/>
            <a:r>
              <a:rPr lang="en-US" sz="2400" dirty="0" err="1"/>
              <a:t>Polimorfisme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lain,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overloading. Pada </a:t>
            </a:r>
            <a:r>
              <a:rPr lang="en-US" sz="2400" dirty="0" err="1"/>
              <a:t>dasarnya</a:t>
            </a:r>
            <a:r>
              <a:rPr lang="en-US" sz="2400" dirty="0"/>
              <a:t>, Python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Python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pengetikan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,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deklarasi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7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8CE1-DD57-4AD4-B8DE-95C26C72E4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2804" y="1135780"/>
            <a:ext cx="9172876" cy="4899895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/>
              <a:t>Polimorfisme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benda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,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kelasnya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</a:t>
            </a:r>
            <a:r>
              <a:rPr lang="en-US" sz="2200" dirty="0" err="1"/>
              <a:t>maupun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supernya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Overloading: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/>
              <a:t> (parameter </a:t>
            </a:r>
            <a:r>
              <a:rPr lang="en-US" sz="2200" dirty="0" err="1"/>
              <a:t>berbeda</a:t>
            </a:r>
            <a:r>
              <a:rPr lang="en-US" sz="2200" dirty="0"/>
              <a:t>)</a:t>
            </a:r>
          </a:p>
          <a:p>
            <a:pPr lvl="1" algn="just"/>
            <a:r>
              <a:rPr lang="en-US" sz="2200" dirty="0"/>
              <a:t>Overriding: </a:t>
            </a:r>
            <a:r>
              <a:rPr lang="en-US" sz="2200" dirty="0" err="1"/>
              <a:t>terjadi</a:t>
            </a:r>
            <a:r>
              <a:rPr lang="en-US" sz="2200" dirty="0"/>
              <a:t>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subclass </a:t>
            </a:r>
            <a:r>
              <a:rPr lang="en-US" sz="2200" dirty="0" err="1"/>
              <a:t>dideklarasikan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dan parameter yang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superclass-</a:t>
            </a:r>
            <a:r>
              <a:rPr lang="en-US" sz="2200" dirty="0" err="1"/>
              <a:t>nya</a:t>
            </a:r>
            <a:r>
              <a:rPr lang="en-US" sz="2200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C8BDE7-19B5-C508-A9E1-E49CA54857B2}"/>
              </a:ext>
            </a:extLst>
          </p:cNvPr>
          <p:cNvSpPr txBox="1">
            <a:spLocks/>
          </p:cNvSpPr>
          <p:nvPr/>
        </p:nvSpPr>
        <p:spPr>
          <a:xfrm>
            <a:off x="0" y="17896"/>
            <a:ext cx="12192000" cy="1117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	</a:t>
            </a:r>
            <a:r>
              <a:rPr lang="en-US" sz="4000" dirty="0" err="1"/>
              <a:t>Pengantar</a:t>
            </a:r>
            <a:r>
              <a:rPr lang="en-US" sz="4000" dirty="0"/>
              <a:t> </a:t>
            </a:r>
            <a:r>
              <a:rPr lang="en-US" sz="4000" dirty="0" err="1"/>
              <a:t>Polimorpisme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713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F684-6422-47B2-8820-5A34DB0676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15589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2112-0892-496E-80A1-36118A4C00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2055" y="1155032"/>
            <a:ext cx="9153625" cy="4310731"/>
          </a:xfrm>
        </p:spPr>
        <p:txBody>
          <a:bodyPr>
            <a:normAutofit/>
          </a:bodyPr>
          <a:lstStyle/>
          <a:p>
            <a:r>
              <a:rPr lang="en-US" sz="2200" dirty="0" err="1"/>
              <a:t>Metode</a:t>
            </a:r>
            <a:r>
              <a:rPr lang="en-US" sz="2200" dirty="0"/>
              <a:t> overloading </a:t>
            </a:r>
            <a:r>
              <a:rPr lang="en-US" sz="2200" dirty="0" err="1"/>
              <a:t>berarti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parameter </a:t>
            </a:r>
            <a:r>
              <a:rPr lang="en-US" sz="2200" dirty="0" err="1"/>
              <a:t>berbeda</a:t>
            </a:r>
            <a:r>
              <a:rPr lang="en-US" sz="2200" dirty="0"/>
              <a:t>, dan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kelas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di </a:t>
            </a:r>
            <a:r>
              <a:rPr lang="en-US" sz="2200" dirty="0" err="1"/>
              <a:t>kelas</a:t>
            </a:r>
            <a:r>
              <a:rPr lang="en-US" sz="2200" dirty="0"/>
              <a:t> lain yang </a:t>
            </a:r>
            <a:r>
              <a:rPr lang="en-US" sz="2200" dirty="0" err="1"/>
              <a:t>terkait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hierarki</a:t>
            </a:r>
            <a:r>
              <a:rPr lang="en-US" sz="2200" dirty="0"/>
              <a:t> </a:t>
            </a:r>
            <a:r>
              <a:rPr lang="en-US" sz="2200" dirty="0" err="1"/>
              <a:t>pewarisan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Karakteristik</a:t>
            </a:r>
            <a:r>
              <a:rPr lang="en-US" sz="2200" dirty="0"/>
              <a:t> :</a:t>
            </a:r>
          </a:p>
          <a:p>
            <a:pPr lvl="1"/>
            <a:r>
              <a:rPr lang="en-US" sz="2200" dirty="0"/>
              <a:t>Nama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Daftar parameter (signature) </a:t>
            </a:r>
            <a:r>
              <a:rPr lang="en-US" sz="2200" dirty="0" err="1"/>
              <a:t>berbeda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pengembalian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19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41281"/>
            <a:ext cx="12192000" cy="118326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4000" dirty="0"/>
              <a:t>Overloading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73179" y="4790587"/>
            <a:ext cx="9172876" cy="12588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Di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di </a:t>
            </a:r>
            <a:r>
              <a:rPr lang="en-US" sz="2200" dirty="0" err="1"/>
              <a:t>atas</a:t>
            </a:r>
            <a:r>
              <a:rPr lang="en-US" sz="2200" dirty="0"/>
              <a:t>,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setBiodata</a:t>
            </a:r>
            <a:r>
              <a:rPr lang="en-US" sz="2200" dirty="0"/>
              <a:t> ()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signature yang </a:t>
            </a:r>
            <a:r>
              <a:rPr lang="en-US" sz="2200" dirty="0" err="1"/>
              <a:t>berbeda</a:t>
            </a:r>
            <a:r>
              <a:rPr lang="en-US" sz="22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200" dirty="0" err="1"/>
              <a:t>Perhatikan</a:t>
            </a:r>
            <a:r>
              <a:rPr lang="en-US" sz="2200" dirty="0"/>
              <a:t> </a:t>
            </a:r>
            <a:r>
              <a:rPr lang="en-US" sz="2200" dirty="0" err="1"/>
              <a:t>TestManusia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1D8307-EC14-DE17-5D3E-6F8157838FE8}"/>
              </a:ext>
            </a:extLst>
          </p:cNvPr>
          <p:cNvGrpSpPr/>
          <p:nvPr/>
        </p:nvGrpSpPr>
        <p:grpSpPr>
          <a:xfrm>
            <a:off x="2438400" y="1365190"/>
            <a:ext cx="8061960" cy="3276601"/>
            <a:chOff x="2438400" y="1981201"/>
            <a:chExt cx="8061960" cy="32766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981201"/>
              <a:ext cx="6161056" cy="327660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8690897" y="2971801"/>
              <a:ext cx="1809463" cy="987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Nama 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sama</a:t>
              </a:r>
              <a:r>
                <a:rPr lang="en-US" sz="1200" dirty="0"/>
                <a:t>, </a:t>
              </a:r>
              <a:r>
                <a:rPr lang="en-US" sz="1200" dirty="0" err="1"/>
                <a:t>tetapi</a:t>
              </a:r>
              <a:r>
                <a:rPr lang="en-US" sz="1200" dirty="0"/>
                <a:t> </a:t>
              </a:r>
              <a:r>
                <a:rPr lang="en-US" sz="1200" dirty="0" err="1"/>
                <a:t>pengaturan</a:t>
              </a:r>
              <a:r>
                <a:rPr lang="en-US" sz="1200" dirty="0"/>
                <a:t> </a:t>
              </a:r>
              <a:r>
                <a:rPr lang="en-US" sz="1200" dirty="0" err="1"/>
                <a:t>tanda</a:t>
              </a:r>
              <a:r>
                <a:rPr lang="en-US" sz="1200" dirty="0"/>
                <a:t> </a:t>
              </a:r>
              <a:r>
                <a:rPr lang="en-US" sz="1200" dirty="0" err="1"/>
                <a:t>tangan</a:t>
              </a:r>
              <a:r>
                <a:rPr lang="en-US" sz="1200" dirty="0"/>
                <a:t> </a:t>
              </a:r>
              <a:r>
                <a:rPr lang="en-US" sz="1200" dirty="0" err="1"/>
                <a:t>atau</a:t>
              </a:r>
              <a:r>
                <a:rPr lang="en-US" sz="1200" dirty="0"/>
                <a:t> parameter </a:t>
              </a:r>
              <a:r>
                <a:rPr lang="en-US" sz="1200" dirty="0" err="1"/>
                <a:t>berbeda</a:t>
              </a:r>
              <a:endParaRPr lang="en-US" sz="1200" dirty="0"/>
            </a:p>
          </p:txBody>
        </p:sp>
        <p:cxnSp>
          <p:nvCxnSpPr>
            <p:cNvPr id="6" name="Straight Arrow Connector 5"/>
            <p:cNvCxnSpPr>
              <a:cxnSpLocks/>
              <a:stCxn id="5" idx="1"/>
            </p:cNvCxnSpPr>
            <p:nvPr/>
          </p:nvCxnSpPr>
          <p:spPr>
            <a:xfrm flipH="1" flipV="1">
              <a:off x="5977716" y="2507993"/>
              <a:ext cx="2713180" cy="95759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/>
            <p:cNvSpPr/>
            <p:nvPr/>
          </p:nvSpPr>
          <p:spPr>
            <a:xfrm>
              <a:off x="4724400" y="2248915"/>
              <a:ext cx="1219200" cy="350307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4400" y="3207513"/>
              <a:ext cx="1981200" cy="350307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4724400" y="4166111"/>
              <a:ext cx="3352800" cy="350307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 flipV="1">
              <a:off x="6739716" y="3382665"/>
              <a:ext cx="2103580" cy="235318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H="1">
              <a:off x="8077200" y="3744307"/>
              <a:ext cx="613696" cy="571179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0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875"/>
            <a:ext cx="12192000" cy="1049337"/>
          </a:xfrm>
        </p:spPr>
        <p:txBody>
          <a:bodyPr>
            <a:normAutofit/>
          </a:bodyPr>
          <a:lstStyle/>
          <a:p>
            <a:r>
              <a:rPr lang="en-US" sz="4000" dirty="0"/>
              <a:t>	Overloading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92430" y="1078213"/>
            <a:ext cx="9153626" cy="3618916"/>
          </a:xfrm>
        </p:spPr>
        <p:txBody>
          <a:bodyPr>
            <a:noAutofit/>
          </a:bodyPr>
          <a:lstStyle/>
          <a:p>
            <a:r>
              <a:rPr lang="en-US" sz="2200" dirty="0"/>
              <a:t>Jika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di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diuji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TestManusia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hasilnya</a:t>
            </a:r>
            <a:r>
              <a:rPr lang="en-US" sz="2200" dirty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97" y="1674243"/>
            <a:ext cx="6188409" cy="2551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9"/>
          <a:stretch/>
        </p:blipFill>
        <p:spPr bwMode="auto">
          <a:xfrm>
            <a:off x="2584820" y="4870386"/>
            <a:ext cx="7406203" cy="1043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2429" y="1084178"/>
            <a:ext cx="9153626" cy="640771"/>
          </a:xfr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l">
              <a:buChar char="•"/>
            </a:pPr>
            <a:r>
              <a:rPr lang="sv-SE" sz="2200" dirty="0">
                <a:solidFill>
                  <a:schemeClr val="tx1"/>
                </a:solidFill>
                <a:latin typeface="+mn-lt"/>
                <a:cs typeface="+mn-cs"/>
              </a:rPr>
              <a:t>Konstruktor juga bisa di-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Overloading (Overloading of a constructor)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4841"/>
            <a:ext cx="12192000" cy="1049337"/>
          </a:xfrm>
        </p:spPr>
        <p:txBody>
          <a:bodyPr>
            <a:normAutofit/>
          </a:bodyPr>
          <a:lstStyle/>
          <a:p>
            <a:r>
              <a:rPr lang="en-US" sz="3600" dirty="0"/>
              <a:t>	Constructor : Overloading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82FC6C-E4C9-C17A-63DB-C6115638E58E}"/>
              </a:ext>
            </a:extLst>
          </p:cNvPr>
          <p:cNvGrpSpPr/>
          <p:nvPr/>
        </p:nvGrpSpPr>
        <p:grpSpPr>
          <a:xfrm>
            <a:off x="2852513" y="1724949"/>
            <a:ext cx="7735276" cy="3337939"/>
            <a:chOff x="2346960" y="2133600"/>
            <a:chExt cx="6501441" cy="25908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EB00BE9-ED3C-D7A6-39A1-FF7B5A57A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960" y="2133600"/>
              <a:ext cx="6501441" cy="2590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0028CA8-D92F-72C6-3F11-E3D62F1C784E}"/>
                </a:ext>
              </a:extLst>
            </p:cNvPr>
            <p:cNvSpPr/>
            <p:nvPr/>
          </p:nvSpPr>
          <p:spPr>
            <a:xfrm>
              <a:off x="3352800" y="2514601"/>
              <a:ext cx="914400" cy="350307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22CAE3-3A66-883B-9320-2CB80999DA4A}"/>
                </a:ext>
              </a:extLst>
            </p:cNvPr>
            <p:cNvSpPr/>
            <p:nvPr/>
          </p:nvSpPr>
          <p:spPr>
            <a:xfrm>
              <a:off x="3429000" y="3507108"/>
              <a:ext cx="1981200" cy="350307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3407B5-C716-7A78-E5C1-CC82C5B5E0B7}"/>
              </a:ext>
            </a:extLst>
          </p:cNvPr>
          <p:cNvSpPr txBox="1">
            <a:spLocks/>
          </p:cNvSpPr>
          <p:nvPr/>
        </p:nvSpPr>
        <p:spPr>
          <a:xfrm>
            <a:off x="1992430" y="5133052"/>
            <a:ext cx="9153626" cy="90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r>
              <a:rPr lang="en-US" dirty="0"/>
              <a:t>Pada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Kucing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dua </a:t>
            </a:r>
            <a:r>
              <a:rPr lang="en-US" dirty="0" err="1"/>
              <a:t>konstruktor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signature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82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2429" y="1084178"/>
            <a:ext cx="9153626" cy="640771"/>
          </a:xfr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l"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Jika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kelas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kucing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pada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kelas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TestKucing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sebagai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berikut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4841"/>
            <a:ext cx="12192000" cy="1049337"/>
          </a:xfrm>
        </p:spPr>
        <p:txBody>
          <a:bodyPr>
            <a:normAutofit/>
          </a:bodyPr>
          <a:lstStyle/>
          <a:p>
            <a:r>
              <a:rPr lang="en-US" sz="3600" dirty="0"/>
              <a:t>	Constructor : Overloading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3407B5-C716-7A78-E5C1-CC82C5B5E0B7}"/>
              </a:ext>
            </a:extLst>
          </p:cNvPr>
          <p:cNvSpPr txBox="1">
            <a:spLocks/>
          </p:cNvSpPr>
          <p:nvPr/>
        </p:nvSpPr>
        <p:spPr>
          <a:xfrm>
            <a:off x="1992430" y="4411157"/>
            <a:ext cx="9153626" cy="640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5DCAA7-A5AD-80AC-0402-9E3CF5FF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59" y="1756827"/>
            <a:ext cx="7636999" cy="2545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37FD50F-5FA5-861D-3C9F-A58C0063B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7"/>
          <a:stretch/>
        </p:blipFill>
        <p:spPr bwMode="auto">
          <a:xfrm>
            <a:off x="2852659" y="4963163"/>
            <a:ext cx="7636999" cy="1100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544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3902</TotalTime>
  <Words>951</Words>
  <Application>Microsoft Office PowerPoint</Application>
  <PresentationFormat>Widescreen</PresentationFormat>
  <Paragraphs>107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Palatino Linotype</vt:lpstr>
      <vt:lpstr>Gallery</vt:lpstr>
      <vt:lpstr>PowerPoint Presentation</vt:lpstr>
      <vt:lpstr>PowerPoint Presentation</vt:lpstr>
      <vt:lpstr> Pengantar Polimorpisme</vt:lpstr>
      <vt:lpstr>PowerPoint Presentation</vt:lpstr>
      <vt:lpstr> Overloading</vt:lpstr>
      <vt:lpstr> Overloading example</vt:lpstr>
      <vt:lpstr> Overloading example</vt:lpstr>
      <vt:lpstr> Constructor : Overloading</vt:lpstr>
      <vt:lpstr> Constructor : Overloading</vt:lpstr>
      <vt:lpstr> When do we use Overloading?</vt:lpstr>
      <vt:lpstr> Real World Use of Overloading Scenarios</vt:lpstr>
      <vt:lpstr> Overriding</vt:lpstr>
      <vt:lpstr> Overriding</vt:lpstr>
      <vt:lpstr> Overriding</vt:lpstr>
      <vt:lpstr> CONTOH : Overriding</vt:lpstr>
      <vt:lpstr> When to Use Overriding</vt:lpstr>
      <vt:lpstr> Real-world Overriding Scenarios</vt:lpstr>
      <vt:lpstr> Real-world Overriding Scenarios</vt:lpstr>
      <vt:lpstr> Example : Overloading</vt:lpstr>
      <vt:lpstr> Example: Overloading (extended)</vt:lpstr>
      <vt:lpstr> Overloading Exercises</vt:lpstr>
      <vt:lpstr> Example : Overriding</vt:lpstr>
      <vt:lpstr> Example : Overriding (extended)</vt:lpstr>
      <vt:lpstr> Overriding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Overriding &amp; overloading (part of Polymorphism)</dc:title>
  <dc:creator>banni andoko</dc:creator>
  <cp:lastModifiedBy>Mahmud</cp:lastModifiedBy>
  <cp:revision>49</cp:revision>
  <dcterms:created xsi:type="dcterms:W3CDTF">2020-10-23T00:42:15Z</dcterms:created>
  <dcterms:modified xsi:type="dcterms:W3CDTF">2024-10-07T08:11:06Z</dcterms:modified>
</cp:coreProperties>
</file>