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28B8F47F-08BD-4E81-8600-99A7CB623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="" xmlns:a16="http://schemas.microsoft.com/office/drawing/2014/main" id="{E3C8DF27-0316-4DE7-B4B5-2D2F1BBD0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187F5249-02A8-473B-AD3D-9A72381F6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0934-502D-4704-AE1D-9571CE45A211}" type="datetimeFigureOut">
              <a:rPr lang="zh-TW" altLang="en-US" smtClean="0"/>
              <a:t>2017/10/13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A4F6985F-57A4-472A-B59B-C1206D02C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8C1356FC-ECF9-4816-96DE-2EA26438C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394B5-BA9E-4958-8BE0-89756A85CC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2454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1F17F3E1-814E-433C-892D-61DC1F253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="" xmlns:a16="http://schemas.microsoft.com/office/drawing/2014/main" id="{BD76890E-3DB8-4F59-AFA7-CC3CA677B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46FE1FC7-7872-43EA-B056-A042F74F4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0934-502D-4704-AE1D-9571CE45A211}" type="datetimeFigureOut">
              <a:rPr lang="zh-TW" altLang="en-US" smtClean="0"/>
              <a:t>2017/10/13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D0B24EA9-EEC7-48FD-AF35-B4795582A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82EC94EE-C60B-4F79-AA24-662EADADD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394B5-BA9E-4958-8BE0-89756A85CC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9459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="" xmlns:a16="http://schemas.microsoft.com/office/drawing/2014/main" id="{6E6EC257-E9A3-4A88-ABCC-F024E0039C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="" xmlns:a16="http://schemas.microsoft.com/office/drawing/2014/main" id="{33644D33-0F45-4ED2-95C0-D27BE9F4A7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55993AE5-A251-40DD-8A5B-A138F86DF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0934-502D-4704-AE1D-9571CE45A211}" type="datetimeFigureOut">
              <a:rPr lang="zh-TW" altLang="en-US" smtClean="0"/>
              <a:t>2017/10/13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CC33C42A-D1BC-489F-91CA-7E3BD232C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1EEFEF1C-47B5-4619-909B-F28AAFF01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394B5-BA9E-4958-8BE0-89756A85CC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067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6CD972F5-175B-4E81-A1D5-0E4221907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D44F5D4E-E42B-4939-BD8E-2D92BD2B2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89A39BBC-C8DA-4768-AF73-36F93DF71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0934-502D-4704-AE1D-9571CE45A211}" type="datetimeFigureOut">
              <a:rPr lang="zh-TW" altLang="en-US" smtClean="0"/>
              <a:t>2017/10/13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34DA2760-ECAC-4BCB-8A5C-E856B53C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A841C576-964C-4B5B-889F-ADF1C3B6F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394B5-BA9E-4958-8BE0-89756A85CC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6358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87B7C266-E693-49EA-AA81-A07E0B1BC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F0808A35-B6AE-4173-91D3-CA4DB06FD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2094C36B-5616-4A5B-B4C4-779DC3198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0934-502D-4704-AE1D-9571CE45A211}" type="datetimeFigureOut">
              <a:rPr lang="zh-TW" altLang="en-US" smtClean="0"/>
              <a:t>2017/10/13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DCF855DB-85E6-4143-B4BD-82D9FB5F6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30C06AA2-C697-4BE7-9F41-D701B918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394B5-BA9E-4958-8BE0-89756A85CC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9886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C596B166-518A-4A5C-B7BD-075D3F9B5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11425785-8B1A-4F16-A7FD-4BDA8849F2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CD396E15-D767-4E01-9150-EBC56A7EA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A255E8CD-0E9B-4E50-95C3-D2C833CC5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0934-502D-4704-AE1D-9571CE45A211}" type="datetimeFigureOut">
              <a:rPr lang="zh-TW" altLang="en-US" smtClean="0"/>
              <a:t>2017/10/13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C2FFD22D-5FF3-4C08-97C2-8623EC17B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9F58A9D2-1D5F-4E2E-B4E7-440DA94C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394B5-BA9E-4958-8BE0-89756A85CC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655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C7D40B4B-4EF7-4841-B75C-845BB41F8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3BADAF4B-6C64-4BCC-871D-FDFC5F25A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64AB041C-4C5E-439A-A419-85BFEAAEF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="" xmlns:a16="http://schemas.microsoft.com/office/drawing/2014/main" id="{BD487A32-9A02-45C4-A336-F1D2CE979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="" xmlns:a16="http://schemas.microsoft.com/office/drawing/2014/main" id="{F83EC1AC-D3AB-4B93-9B64-6773EADA8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="" xmlns:a16="http://schemas.microsoft.com/office/drawing/2014/main" id="{A0B70F0A-8D78-4BC0-A92A-90C0ECC4C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0934-502D-4704-AE1D-9571CE45A211}" type="datetimeFigureOut">
              <a:rPr lang="zh-TW" altLang="en-US" smtClean="0"/>
              <a:t>2017/10/13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="" xmlns:a16="http://schemas.microsoft.com/office/drawing/2014/main" id="{CA0F0E8F-76CC-49EB-8DA7-D26CB697E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="" xmlns:a16="http://schemas.microsoft.com/office/drawing/2014/main" id="{F524C548-242B-45E5-8943-F51243DAD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394B5-BA9E-4958-8BE0-89756A85CC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8810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43AF74C6-F75C-46F5-BE33-2822B584A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="" xmlns:a16="http://schemas.microsoft.com/office/drawing/2014/main" id="{66261474-F414-4663-8935-75EA7FE2F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0934-502D-4704-AE1D-9571CE45A211}" type="datetimeFigureOut">
              <a:rPr lang="zh-TW" altLang="en-US" smtClean="0"/>
              <a:t>2017/10/13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="" xmlns:a16="http://schemas.microsoft.com/office/drawing/2014/main" id="{1F56C664-D887-47F1-B559-A3D268667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="" xmlns:a16="http://schemas.microsoft.com/office/drawing/2014/main" id="{771DCFA4-6D34-4C5D-84AC-36D47ED7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394B5-BA9E-4958-8BE0-89756A85CC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0842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="" xmlns:a16="http://schemas.microsoft.com/office/drawing/2014/main" id="{9457D65D-BBC0-4FD6-91C6-F86A5A87A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0934-502D-4704-AE1D-9571CE45A211}" type="datetimeFigureOut">
              <a:rPr lang="zh-TW" altLang="en-US" smtClean="0"/>
              <a:t>2017/10/13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="" xmlns:a16="http://schemas.microsoft.com/office/drawing/2014/main" id="{3650DD9F-4DD4-4BA2-8F5E-BA2C51A55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CE2F99BB-08AE-446D-9646-76A9F232F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394B5-BA9E-4958-8BE0-89756A85CC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9659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990C9134-50C8-435A-8157-A0A43526A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10549BD7-BF99-4924-9188-DA75C5C03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="" xmlns:a16="http://schemas.microsoft.com/office/drawing/2014/main" id="{F5BD1834-FB12-4EEB-83CB-D491CCA17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8DA64CAE-BF22-4FA7-B07B-956376AD3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0934-502D-4704-AE1D-9571CE45A211}" type="datetimeFigureOut">
              <a:rPr lang="zh-TW" altLang="en-US" smtClean="0"/>
              <a:t>2017/10/13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6E67DEEE-4A8B-4D78-ABDD-F682578AA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C51F020D-0EE5-46BF-A844-D94B61BF1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394B5-BA9E-4958-8BE0-89756A85CC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1406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7ACECC93-ADDD-4D2C-BB04-70360C3D0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="" xmlns:a16="http://schemas.microsoft.com/office/drawing/2014/main" id="{6B39DB67-51BA-4F04-AFCE-5DC99457FE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="" xmlns:a16="http://schemas.microsoft.com/office/drawing/2014/main" id="{A591A048-23FE-406E-9F9D-345C1A9D0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C42BCEC7-3563-4351-8469-325F98564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0934-502D-4704-AE1D-9571CE45A211}" type="datetimeFigureOut">
              <a:rPr lang="zh-TW" altLang="en-US" smtClean="0"/>
              <a:t>2017/10/13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54868682-92CD-47E1-A1F2-8B44F9B8C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36E6EF0E-DCD9-4969-A29E-8C392FBE0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394B5-BA9E-4958-8BE0-89756A85CC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927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="" xmlns:a16="http://schemas.microsoft.com/office/drawing/2014/main" id="{157FC8E2-DF8A-4FD8-A9FF-A0C1E1915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A35DEDD4-3CBD-4B1A-8DA7-5C478AFFD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3826236A-9C0D-4CDE-9C25-56B632A056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B0934-502D-4704-AE1D-9571CE45A211}" type="datetimeFigureOut">
              <a:rPr lang="zh-TW" altLang="en-US" smtClean="0"/>
              <a:t>2017/10/13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A7DCEFCE-F0DB-40DA-B17D-3B4602911A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1E13926F-0466-4618-8D43-E2C365405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394B5-BA9E-4958-8BE0-89756A85CC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0645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>
            <a:extLst>
              <a:ext uri="{FF2B5EF4-FFF2-40B4-BE49-F238E27FC236}">
                <a16:creationId xmlns="" xmlns:a16="http://schemas.microsoft.com/office/drawing/2014/main" id="{04E0E1FB-2656-42C7-9C4F-4A2B8A9F9BDA}"/>
              </a:ext>
            </a:extLst>
          </p:cNvPr>
          <p:cNvGrpSpPr/>
          <p:nvPr/>
        </p:nvGrpSpPr>
        <p:grpSpPr>
          <a:xfrm>
            <a:off x="495881" y="473698"/>
            <a:ext cx="5724000" cy="5400000"/>
            <a:chOff x="855881" y="473698"/>
            <a:chExt cx="5724000" cy="5400000"/>
          </a:xfrm>
        </p:grpSpPr>
        <p:sp>
          <p:nvSpPr>
            <p:cNvPr id="4" name="矩形: 圓角 3">
              <a:extLst>
                <a:ext uri="{FF2B5EF4-FFF2-40B4-BE49-F238E27FC236}">
                  <a16:creationId xmlns="" xmlns:a16="http://schemas.microsoft.com/office/drawing/2014/main" id="{6B6560BB-F691-47D7-BB3A-6B7074C5CCA5}"/>
                </a:ext>
              </a:extLst>
            </p:cNvPr>
            <p:cNvSpPr/>
            <p:nvPr/>
          </p:nvSpPr>
          <p:spPr>
            <a:xfrm>
              <a:off x="855881" y="473698"/>
              <a:ext cx="5724000" cy="5400000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="" xmlns:a16="http://schemas.microsoft.com/office/drawing/2014/main" id="{76E3354E-7221-4C0A-B64E-CF6EA6B79693}"/>
                </a:ext>
              </a:extLst>
            </p:cNvPr>
            <p:cNvSpPr txBox="1"/>
            <p:nvPr/>
          </p:nvSpPr>
          <p:spPr>
            <a:xfrm>
              <a:off x="2445705" y="473698"/>
              <a:ext cx="2220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solidFill>
                    <a:schemeClr val="accent2">
                      <a:lumMod val="75000"/>
                    </a:schemeClr>
                  </a:solidFill>
                </a:rPr>
                <a:t>大數據 </a:t>
              </a:r>
              <a:r>
                <a:rPr lang="en-US" altLang="zh-TW" dirty="0">
                  <a:solidFill>
                    <a:schemeClr val="accent2">
                      <a:lumMod val="75000"/>
                    </a:schemeClr>
                  </a:solidFill>
                </a:rPr>
                <a:t>Big Data </a:t>
              </a:r>
              <a:r>
                <a:rPr lang="zh-TW" altLang="en-US" dirty="0">
                  <a:solidFill>
                    <a:schemeClr val="accent2">
                      <a:lumMod val="75000"/>
                    </a:schemeClr>
                  </a:solidFill>
                </a:rPr>
                <a:t>來源</a:t>
              </a: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="" xmlns:a16="http://schemas.microsoft.com/office/drawing/2014/main" id="{006B3FC0-6EC3-48F9-89DA-332EBE900D04}"/>
              </a:ext>
            </a:extLst>
          </p:cNvPr>
          <p:cNvGrpSpPr/>
          <p:nvPr/>
        </p:nvGrpSpPr>
        <p:grpSpPr>
          <a:xfrm>
            <a:off x="6291881" y="473698"/>
            <a:ext cx="5724000" cy="2664000"/>
            <a:chOff x="6255881" y="473698"/>
            <a:chExt cx="5724000" cy="2664000"/>
          </a:xfrm>
        </p:grpSpPr>
        <p:sp>
          <p:nvSpPr>
            <p:cNvPr id="5" name="矩形: 圓角 4">
              <a:extLst>
                <a:ext uri="{FF2B5EF4-FFF2-40B4-BE49-F238E27FC236}">
                  <a16:creationId xmlns="" xmlns:a16="http://schemas.microsoft.com/office/drawing/2014/main" id="{B87BDB00-31AD-4E5B-B936-AED3F59D0419}"/>
                </a:ext>
              </a:extLst>
            </p:cNvPr>
            <p:cNvSpPr/>
            <p:nvPr/>
          </p:nvSpPr>
          <p:spPr>
            <a:xfrm>
              <a:off x="6255881" y="473698"/>
              <a:ext cx="5724000" cy="2664000"/>
            </a:xfrm>
            <a:prstGeom prst="roundRect">
              <a:avLst/>
            </a:prstGeom>
            <a:noFill/>
            <a:ln w="381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="" xmlns:a16="http://schemas.microsoft.com/office/drawing/2014/main" id="{69AF0572-255A-4CC2-9635-C1133AE594EE}"/>
                </a:ext>
              </a:extLst>
            </p:cNvPr>
            <p:cNvSpPr txBox="1"/>
            <p:nvPr/>
          </p:nvSpPr>
          <p:spPr>
            <a:xfrm>
              <a:off x="7684988" y="473698"/>
              <a:ext cx="2865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1">
                      <a:lumMod val="75000"/>
                    </a:schemeClr>
                  </a:solidFill>
                </a:rPr>
                <a:t>Python Spark </a:t>
              </a:r>
              <a:r>
                <a:rPr lang="zh-TW" altLang="en-US" dirty="0" smtClean="0">
                  <a:solidFill>
                    <a:schemeClr val="accent1">
                      <a:lumMod val="75000"/>
                    </a:schemeClr>
                  </a:solidFill>
                </a:rPr>
                <a:t>機器學習架構</a:t>
              </a:r>
              <a:endParaRPr lang="zh-TW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="" xmlns:a16="http://schemas.microsoft.com/office/drawing/2014/main" id="{F88E9ADB-AB09-4196-B569-5BFC51F3D773}"/>
              </a:ext>
            </a:extLst>
          </p:cNvPr>
          <p:cNvGrpSpPr/>
          <p:nvPr/>
        </p:nvGrpSpPr>
        <p:grpSpPr>
          <a:xfrm>
            <a:off x="6291881" y="3209698"/>
            <a:ext cx="5724000" cy="2664000"/>
            <a:chOff x="6255881" y="3173698"/>
            <a:chExt cx="5724000" cy="2664000"/>
          </a:xfrm>
        </p:grpSpPr>
        <p:sp>
          <p:nvSpPr>
            <p:cNvPr id="6" name="矩形: 圓角 5">
              <a:extLst>
                <a:ext uri="{FF2B5EF4-FFF2-40B4-BE49-F238E27FC236}">
                  <a16:creationId xmlns="" xmlns:a16="http://schemas.microsoft.com/office/drawing/2014/main" id="{F5590D6B-C192-4E45-B892-820D8381E32F}"/>
                </a:ext>
              </a:extLst>
            </p:cNvPr>
            <p:cNvSpPr/>
            <p:nvPr/>
          </p:nvSpPr>
          <p:spPr>
            <a:xfrm>
              <a:off x="6255881" y="3173698"/>
              <a:ext cx="5724000" cy="2664000"/>
            </a:xfrm>
            <a:prstGeom prst="roundRect">
              <a:avLst/>
            </a:prstGeom>
            <a:noFill/>
            <a:ln w="3810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="" xmlns:a16="http://schemas.microsoft.com/office/drawing/2014/main" id="{4D69067F-07CF-4D44-A956-19981416C598}"/>
                </a:ext>
              </a:extLst>
            </p:cNvPr>
            <p:cNvSpPr txBox="1"/>
            <p:nvPr/>
          </p:nvSpPr>
          <p:spPr>
            <a:xfrm>
              <a:off x="7810727" y="3173698"/>
              <a:ext cx="22903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6">
                      <a:lumMod val="75000"/>
                    </a:schemeClr>
                  </a:solidFill>
                </a:rPr>
                <a:t>Python </a:t>
              </a:r>
              <a:r>
                <a:rPr lang="zh-TW" altLang="en-US" dirty="0">
                  <a:solidFill>
                    <a:schemeClr val="accent6">
                      <a:lumMod val="75000"/>
                    </a:schemeClr>
                  </a:solidFill>
                </a:rPr>
                <a:t>資料分析套件</a:t>
              </a:r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CDFCA323-4C1B-49BD-9E43-F00076329E70}"/>
              </a:ext>
            </a:extLst>
          </p:cNvPr>
          <p:cNvSpPr/>
          <p:nvPr/>
        </p:nvSpPr>
        <p:spPr>
          <a:xfrm>
            <a:off x="656550" y="861060"/>
            <a:ext cx="1440000" cy="28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zh-TW" sz="1400" dirty="0"/>
              <a:t>Apache Hadoop</a:t>
            </a:r>
            <a:endParaRPr lang="zh-TW" altLang="en-US" sz="1400" dirty="0"/>
          </a:p>
        </p:txBody>
      </p: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EA14B858-449B-40B3-B3CA-D690B2479551}"/>
              </a:ext>
            </a:extLst>
          </p:cNvPr>
          <p:cNvSpPr/>
          <p:nvPr/>
        </p:nvSpPr>
        <p:spPr>
          <a:xfrm>
            <a:off x="656550" y="1820490"/>
            <a:ext cx="1440000" cy="28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zh-TW" sz="1400" dirty="0"/>
              <a:t>Apache Parquet</a:t>
            </a:r>
            <a:endParaRPr lang="zh-TW" altLang="en-US" sz="1400" dirty="0"/>
          </a:p>
        </p:txBody>
      </p:sp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EE2E3499-C4FE-403B-A6EA-65455082FD7A}"/>
              </a:ext>
            </a:extLst>
          </p:cNvPr>
          <p:cNvSpPr/>
          <p:nvPr/>
        </p:nvSpPr>
        <p:spPr>
          <a:xfrm>
            <a:off x="656550" y="3259635"/>
            <a:ext cx="1440000" cy="28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zh-TW" sz="1400" dirty="0"/>
              <a:t>JSON</a:t>
            </a:r>
            <a:endParaRPr lang="zh-TW" altLang="en-US" sz="1400" dirty="0"/>
          </a:p>
        </p:txBody>
      </p:sp>
      <p:sp>
        <p:nvSpPr>
          <p:cNvPr id="21" name="矩形 20">
            <a:extLst>
              <a:ext uri="{FF2B5EF4-FFF2-40B4-BE49-F238E27FC236}">
                <a16:creationId xmlns="" xmlns:a16="http://schemas.microsoft.com/office/drawing/2014/main" id="{DEB26A7D-02FF-4CF6-9717-73D7678AEACB}"/>
              </a:ext>
            </a:extLst>
          </p:cNvPr>
          <p:cNvSpPr/>
          <p:nvPr/>
        </p:nvSpPr>
        <p:spPr>
          <a:xfrm>
            <a:off x="656550" y="2779920"/>
            <a:ext cx="1440000" cy="28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zh-TW" sz="1400" dirty="0"/>
              <a:t>Apache Hive</a:t>
            </a:r>
            <a:endParaRPr lang="zh-TW" altLang="en-US" sz="1400" dirty="0"/>
          </a:p>
        </p:txBody>
      </p:sp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B050DB3C-92F6-4E31-BEEE-7CA0494F4B0C}"/>
              </a:ext>
            </a:extLst>
          </p:cNvPr>
          <p:cNvSpPr/>
          <p:nvPr/>
        </p:nvSpPr>
        <p:spPr>
          <a:xfrm>
            <a:off x="656550" y="1340775"/>
            <a:ext cx="1440000" cy="28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zh-TW" sz="1400" dirty="0"/>
              <a:t>Apache Cassandra</a:t>
            </a:r>
            <a:endParaRPr lang="zh-TW" altLang="en-US" sz="1400" dirty="0"/>
          </a:p>
        </p:txBody>
      </p:sp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B200CE60-12F2-413A-B294-4A159E120059}"/>
              </a:ext>
            </a:extLst>
          </p:cNvPr>
          <p:cNvSpPr/>
          <p:nvPr/>
        </p:nvSpPr>
        <p:spPr>
          <a:xfrm>
            <a:off x="656550" y="4219065"/>
            <a:ext cx="1440000" cy="28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zh-TW" sz="1400" dirty="0"/>
              <a:t>MySQL</a:t>
            </a:r>
            <a:endParaRPr lang="zh-TW" altLang="en-US" sz="1400" dirty="0"/>
          </a:p>
        </p:txBody>
      </p:sp>
      <p:sp>
        <p:nvSpPr>
          <p:cNvPr id="24" name="矩形 23">
            <a:extLst>
              <a:ext uri="{FF2B5EF4-FFF2-40B4-BE49-F238E27FC236}">
                <a16:creationId xmlns="" xmlns:a16="http://schemas.microsoft.com/office/drawing/2014/main" id="{A7051EFB-39EA-49FB-9395-BF572BCD6B29}"/>
              </a:ext>
            </a:extLst>
          </p:cNvPr>
          <p:cNvSpPr/>
          <p:nvPr/>
        </p:nvSpPr>
        <p:spPr>
          <a:xfrm>
            <a:off x="656550" y="4698780"/>
            <a:ext cx="1440000" cy="28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zh-TW" sz="1400" dirty="0"/>
              <a:t>PostgreSQL</a:t>
            </a:r>
            <a:endParaRPr lang="zh-TW" altLang="en-US" sz="1400" dirty="0"/>
          </a:p>
        </p:txBody>
      </p:sp>
      <p:sp>
        <p:nvSpPr>
          <p:cNvPr id="25" name="矩形 24">
            <a:extLst>
              <a:ext uri="{FF2B5EF4-FFF2-40B4-BE49-F238E27FC236}">
                <a16:creationId xmlns="" xmlns:a16="http://schemas.microsoft.com/office/drawing/2014/main" id="{ACDFF870-D3B6-4F16-9B66-DA15808ACBBC}"/>
              </a:ext>
            </a:extLst>
          </p:cNvPr>
          <p:cNvSpPr/>
          <p:nvPr/>
        </p:nvSpPr>
        <p:spPr>
          <a:xfrm>
            <a:off x="2945914" y="4698780"/>
            <a:ext cx="1440000" cy="28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zh-TW" sz="1400" dirty="0"/>
              <a:t>JDBC</a:t>
            </a:r>
            <a:endParaRPr lang="zh-TW" altLang="en-US" sz="1400" dirty="0"/>
          </a:p>
        </p:txBody>
      </p:sp>
      <p:sp>
        <p:nvSpPr>
          <p:cNvPr id="27" name="矩形 26">
            <a:extLst>
              <a:ext uri="{FF2B5EF4-FFF2-40B4-BE49-F238E27FC236}">
                <a16:creationId xmlns="" xmlns:a16="http://schemas.microsoft.com/office/drawing/2014/main" id="{BA14E78E-59E3-4523-B683-29CD2529B180}"/>
              </a:ext>
            </a:extLst>
          </p:cNvPr>
          <p:cNvSpPr/>
          <p:nvPr/>
        </p:nvSpPr>
        <p:spPr>
          <a:xfrm>
            <a:off x="656550" y="5178495"/>
            <a:ext cx="1440000" cy="28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zh-TW" sz="1400" dirty="0"/>
              <a:t>MSSQL</a:t>
            </a:r>
            <a:endParaRPr lang="zh-TW" altLang="en-US" sz="1400" dirty="0"/>
          </a:p>
        </p:txBody>
      </p:sp>
      <p:sp>
        <p:nvSpPr>
          <p:cNvPr id="28" name="矩形 27">
            <a:extLst>
              <a:ext uri="{FF2B5EF4-FFF2-40B4-BE49-F238E27FC236}">
                <a16:creationId xmlns="" xmlns:a16="http://schemas.microsoft.com/office/drawing/2014/main" id="{81CB50DD-D9EB-40E9-AB7C-6D63A4FFCD3C}"/>
              </a:ext>
            </a:extLst>
          </p:cNvPr>
          <p:cNvSpPr/>
          <p:nvPr/>
        </p:nvSpPr>
        <p:spPr>
          <a:xfrm>
            <a:off x="656550" y="2300205"/>
            <a:ext cx="1440000" cy="28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zh-TW" sz="1400" dirty="0"/>
              <a:t>Apache Avro</a:t>
            </a:r>
            <a:endParaRPr lang="zh-TW" altLang="en-US" sz="1400" dirty="0"/>
          </a:p>
        </p:txBody>
      </p:sp>
      <p:sp>
        <p:nvSpPr>
          <p:cNvPr id="29" name="矩形 28">
            <a:extLst>
              <a:ext uri="{FF2B5EF4-FFF2-40B4-BE49-F238E27FC236}">
                <a16:creationId xmlns="" xmlns:a16="http://schemas.microsoft.com/office/drawing/2014/main" id="{AFAE67BC-36B2-49E2-BB03-DB2FE2DDF63D}"/>
              </a:ext>
            </a:extLst>
          </p:cNvPr>
          <p:cNvSpPr/>
          <p:nvPr/>
        </p:nvSpPr>
        <p:spPr>
          <a:xfrm>
            <a:off x="656550" y="3739350"/>
            <a:ext cx="1440000" cy="28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zh-TW" altLang="en-US" sz="1400" dirty="0"/>
              <a:t>其他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="" xmlns:a16="http://schemas.microsoft.com/office/drawing/2014/main" id="{FF8D3A8F-1E4D-4295-933F-13469B90B462}"/>
              </a:ext>
            </a:extLst>
          </p:cNvPr>
          <p:cNvSpPr/>
          <p:nvPr/>
        </p:nvSpPr>
        <p:spPr>
          <a:xfrm>
            <a:off x="6548045" y="1604191"/>
            <a:ext cx="14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zh-TW" sz="1400" dirty="0"/>
              <a:t>Spark </a:t>
            </a:r>
            <a:r>
              <a:rPr lang="en-US" altLang="zh-TW" sz="1400" dirty="0" err="1"/>
              <a:t>DataFrame</a:t>
            </a:r>
            <a:endParaRPr lang="zh-TW" altLang="en-US" sz="1400" dirty="0"/>
          </a:p>
        </p:txBody>
      </p:sp>
      <p:cxnSp>
        <p:nvCxnSpPr>
          <p:cNvPr id="33" name="直線單箭頭接點 32">
            <a:extLst>
              <a:ext uri="{FF2B5EF4-FFF2-40B4-BE49-F238E27FC236}">
                <a16:creationId xmlns="" xmlns:a16="http://schemas.microsoft.com/office/drawing/2014/main" id="{1E7F3E2F-BB5D-4542-8F3A-EAF3ADCE9D60}"/>
              </a:ext>
            </a:extLst>
          </p:cNvPr>
          <p:cNvCxnSpPr>
            <a:stCxn id="14" idx="3"/>
            <a:endCxn id="31" idx="1"/>
          </p:cNvCxnSpPr>
          <p:nvPr/>
        </p:nvCxnSpPr>
        <p:spPr>
          <a:xfrm>
            <a:off x="2096550" y="1005060"/>
            <a:ext cx="4451495" cy="7791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="" xmlns:a16="http://schemas.microsoft.com/office/drawing/2014/main" id="{7A135CD2-3533-4691-99D3-1755665E1968}"/>
              </a:ext>
            </a:extLst>
          </p:cNvPr>
          <p:cNvCxnSpPr>
            <a:stCxn id="22" idx="3"/>
            <a:endCxn id="31" idx="1"/>
          </p:cNvCxnSpPr>
          <p:nvPr/>
        </p:nvCxnSpPr>
        <p:spPr>
          <a:xfrm>
            <a:off x="2096550" y="1484775"/>
            <a:ext cx="4451495" cy="2994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="" xmlns:a16="http://schemas.microsoft.com/office/drawing/2014/main" id="{651357B4-8A28-498A-8C97-25D63C52302A}"/>
              </a:ext>
            </a:extLst>
          </p:cNvPr>
          <p:cNvCxnSpPr>
            <a:stCxn id="19" idx="3"/>
            <a:endCxn id="31" idx="1"/>
          </p:cNvCxnSpPr>
          <p:nvPr/>
        </p:nvCxnSpPr>
        <p:spPr>
          <a:xfrm flipV="1">
            <a:off x="2096550" y="1784191"/>
            <a:ext cx="4451495" cy="1802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="" xmlns:a16="http://schemas.microsoft.com/office/drawing/2014/main" id="{10335C5B-7AC0-4C02-9BFB-51F33D00CDCD}"/>
              </a:ext>
            </a:extLst>
          </p:cNvPr>
          <p:cNvCxnSpPr>
            <a:stCxn id="28" idx="3"/>
            <a:endCxn id="31" idx="1"/>
          </p:cNvCxnSpPr>
          <p:nvPr/>
        </p:nvCxnSpPr>
        <p:spPr>
          <a:xfrm flipV="1">
            <a:off x="2096550" y="1784191"/>
            <a:ext cx="4451495" cy="6600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="" xmlns:a16="http://schemas.microsoft.com/office/drawing/2014/main" id="{E95F2922-3832-48EC-9B7B-747EA080C438}"/>
              </a:ext>
            </a:extLst>
          </p:cNvPr>
          <p:cNvCxnSpPr>
            <a:stCxn id="21" idx="3"/>
            <a:endCxn id="31" idx="1"/>
          </p:cNvCxnSpPr>
          <p:nvPr/>
        </p:nvCxnSpPr>
        <p:spPr>
          <a:xfrm flipV="1">
            <a:off x="2096550" y="1784191"/>
            <a:ext cx="4451495" cy="11397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="" xmlns:a16="http://schemas.microsoft.com/office/drawing/2014/main" id="{5D6A915D-C262-42A8-8C7E-D400893195BD}"/>
              </a:ext>
            </a:extLst>
          </p:cNvPr>
          <p:cNvCxnSpPr>
            <a:stCxn id="20" idx="3"/>
            <a:endCxn id="31" idx="1"/>
          </p:cNvCxnSpPr>
          <p:nvPr/>
        </p:nvCxnSpPr>
        <p:spPr>
          <a:xfrm flipV="1">
            <a:off x="2096550" y="1784191"/>
            <a:ext cx="4451495" cy="16194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="" xmlns:a16="http://schemas.microsoft.com/office/drawing/2014/main" id="{00D68E30-DD7C-4581-BBDC-47A4D93EB263}"/>
              </a:ext>
            </a:extLst>
          </p:cNvPr>
          <p:cNvCxnSpPr>
            <a:stCxn id="29" idx="3"/>
            <a:endCxn id="31" idx="1"/>
          </p:cNvCxnSpPr>
          <p:nvPr/>
        </p:nvCxnSpPr>
        <p:spPr>
          <a:xfrm flipV="1">
            <a:off x="2096550" y="1784191"/>
            <a:ext cx="4451495" cy="20991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="" xmlns:a16="http://schemas.microsoft.com/office/drawing/2014/main" id="{0D9264B5-BFC6-4D17-A643-8F614F2E4012}"/>
              </a:ext>
            </a:extLst>
          </p:cNvPr>
          <p:cNvCxnSpPr>
            <a:stCxn id="23" idx="3"/>
            <a:endCxn id="25" idx="1"/>
          </p:cNvCxnSpPr>
          <p:nvPr/>
        </p:nvCxnSpPr>
        <p:spPr>
          <a:xfrm>
            <a:off x="2096550" y="4363065"/>
            <a:ext cx="849364" cy="4797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="" xmlns:a16="http://schemas.microsoft.com/office/drawing/2014/main" id="{02F0B012-D861-493B-982C-76DF05E5476A}"/>
              </a:ext>
            </a:extLst>
          </p:cNvPr>
          <p:cNvCxnSpPr>
            <a:stCxn id="24" idx="3"/>
            <a:endCxn id="25" idx="1"/>
          </p:cNvCxnSpPr>
          <p:nvPr/>
        </p:nvCxnSpPr>
        <p:spPr>
          <a:xfrm>
            <a:off x="2096550" y="4842780"/>
            <a:ext cx="8493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="" xmlns:a16="http://schemas.microsoft.com/office/drawing/2014/main" id="{0EC73777-3892-417F-8255-52F5BD0A156C}"/>
              </a:ext>
            </a:extLst>
          </p:cNvPr>
          <p:cNvCxnSpPr>
            <a:stCxn id="27" idx="3"/>
            <a:endCxn id="25" idx="1"/>
          </p:cNvCxnSpPr>
          <p:nvPr/>
        </p:nvCxnSpPr>
        <p:spPr>
          <a:xfrm flipV="1">
            <a:off x="2096550" y="4842780"/>
            <a:ext cx="849364" cy="4797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="" xmlns:a16="http://schemas.microsoft.com/office/drawing/2014/main" id="{74EF3836-0BFF-42CA-B2EF-3D6EEF129E17}"/>
              </a:ext>
            </a:extLst>
          </p:cNvPr>
          <p:cNvCxnSpPr>
            <a:stCxn id="25" idx="3"/>
            <a:endCxn id="31" idx="1"/>
          </p:cNvCxnSpPr>
          <p:nvPr/>
        </p:nvCxnSpPr>
        <p:spPr>
          <a:xfrm flipV="1">
            <a:off x="4385914" y="1784191"/>
            <a:ext cx="2162131" cy="30585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2" name="矩形 91">
            <a:extLst>
              <a:ext uri="{FF2B5EF4-FFF2-40B4-BE49-F238E27FC236}">
                <a16:creationId xmlns="" xmlns:a16="http://schemas.microsoft.com/office/drawing/2014/main" id="{630CDB6B-34FC-498E-A776-DC302ACABCAC}"/>
              </a:ext>
            </a:extLst>
          </p:cNvPr>
          <p:cNvSpPr/>
          <p:nvPr/>
        </p:nvSpPr>
        <p:spPr>
          <a:xfrm>
            <a:off x="9336965" y="1604191"/>
            <a:ext cx="14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zh-TW" sz="1400" dirty="0"/>
              <a:t>Spark </a:t>
            </a:r>
            <a:r>
              <a:rPr lang="en-US" altLang="zh-TW" sz="1400" dirty="0" smtClean="0"/>
              <a:t>ML Pipeline</a:t>
            </a:r>
            <a:endParaRPr lang="zh-TW" altLang="en-US" sz="1400" dirty="0"/>
          </a:p>
        </p:txBody>
      </p:sp>
      <p:sp>
        <p:nvSpPr>
          <p:cNvPr id="93" name="矩形 92">
            <a:extLst>
              <a:ext uri="{FF2B5EF4-FFF2-40B4-BE49-F238E27FC236}">
                <a16:creationId xmlns="" xmlns:a16="http://schemas.microsoft.com/office/drawing/2014/main" id="{F5EC5989-A923-4449-87F1-238FA0B25175}"/>
              </a:ext>
            </a:extLst>
          </p:cNvPr>
          <p:cNvSpPr/>
          <p:nvPr/>
        </p:nvSpPr>
        <p:spPr>
          <a:xfrm>
            <a:off x="9336965" y="815085"/>
            <a:ext cx="14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zh-TW" sz="1400" dirty="0"/>
              <a:t>Spark </a:t>
            </a:r>
            <a:r>
              <a:rPr lang="en-US" altLang="zh-TW" sz="1400" dirty="0" err="1" smtClean="0"/>
              <a:t>MLlib</a:t>
            </a:r>
            <a:endParaRPr lang="zh-TW" altLang="en-US" sz="1400" dirty="0"/>
          </a:p>
        </p:txBody>
      </p:sp>
      <p:sp>
        <p:nvSpPr>
          <p:cNvPr id="94" name="矩形 93">
            <a:extLst>
              <a:ext uri="{FF2B5EF4-FFF2-40B4-BE49-F238E27FC236}">
                <a16:creationId xmlns="" xmlns:a16="http://schemas.microsoft.com/office/drawing/2014/main" id="{1C4BBB29-F7FE-4B7B-B814-C8CF0A75BDC0}"/>
              </a:ext>
            </a:extLst>
          </p:cNvPr>
          <p:cNvSpPr/>
          <p:nvPr/>
        </p:nvSpPr>
        <p:spPr>
          <a:xfrm>
            <a:off x="6548045" y="815085"/>
            <a:ext cx="14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zh-TW" sz="1400" dirty="0"/>
              <a:t>Spark </a:t>
            </a:r>
            <a:r>
              <a:rPr lang="en-US" altLang="zh-TW" sz="1400" dirty="0" smtClean="0"/>
              <a:t>RDD</a:t>
            </a:r>
            <a:endParaRPr lang="zh-TW" altLang="en-US" sz="1400" dirty="0"/>
          </a:p>
        </p:txBody>
      </p:sp>
      <p:sp>
        <p:nvSpPr>
          <p:cNvPr id="95" name="矩形 94">
            <a:extLst>
              <a:ext uri="{FF2B5EF4-FFF2-40B4-BE49-F238E27FC236}">
                <a16:creationId xmlns="" xmlns:a16="http://schemas.microsoft.com/office/drawing/2014/main" id="{9A9E5A6B-6DCE-4DA2-92E4-B459E9FE13D4}"/>
              </a:ext>
            </a:extLst>
          </p:cNvPr>
          <p:cNvSpPr/>
          <p:nvPr/>
        </p:nvSpPr>
        <p:spPr>
          <a:xfrm>
            <a:off x="6548045" y="3553108"/>
            <a:ext cx="1440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zh-TW" sz="1400" dirty="0" smtClean="0"/>
              <a:t>Pandas </a:t>
            </a:r>
            <a:r>
              <a:rPr lang="en-US" altLang="zh-TW" sz="1400" dirty="0" err="1" smtClean="0"/>
              <a:t>DataFrame</a:t>
            </a:r>
            <a:endParaRPr lang="zh-TW" altLang="en-US" sz="1400" dirty="0"/>
          </a:p>
        </p:txBody>
      </p:sp>
      <p:sp>
        <p:nvSpPr>
          <p:cNvPr id="96" name="矩形 95">
            <a:extLst>
              <a:ext uri="{FF2B5EF4-FFF2-40B4-BE49-F238E27FC236}">
                <a16:creationId xmlns="" xmlns:a16="http://schemas.microsoft.com/office/drawing/2014/main" id="{29139726-B6B3-4948-9153-31E43682559D}"/>
              </a:ext>
            </a:extLst>
          </p:cNvPr>
          <p:cNvSpPr/>
          <p:nvPr/>
        </p:nvSpPr>
        <p:spPr>
          <a:xfrm>
            <a:off x="9336965" y="3553108"/>
            <a:ext cx="1440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zh-TW" sz="1400" dirty="0" err="1" smtClean="0"/>
              <a:t>Scikit</a:t>
            </a:r>
            <a:r>
              <a:rPr lang="en-US" altLang="zh-TW" sz="1400" dirty="0" smtClean="0"/>
              <a:t>-learn</a:t>
            </a:r>
            <a:endParaRPr lang="zh-TW" altLang="en-US" sz="1400" dirty="0"/>
          </a:p>
        </p:txBody>
      </p:sp>
      <p:cxnSp>
        <p:nvCxnSpPr>
          <p:cNvPr id="48" name="直線單箭頭接點 47"/>
          <p:cNvCxnSpPr>
            <a:stCxn id="95" idx="2"/>
            <a:endCxn id="98" idx="0"/>
          </p:cNvCxnSpPr>
          <p:nvPr/>
        </p:nvCxnSpPr>
        <p:spPr>
          <a:xfrm flipH="1">
            <a:off x="7043655" y="3913108"/>
            <a:ext cx="224390" cy="88879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22" name="群組 121"/>
          <p:cNvGrpSpPr/>
          <p:nvPr/>
        </p:nvGrpSpPr>
        <p:grpSpPr>
          <a:xfrm>
            <a:off x="6323655" y="4801906"/>
            <a:ext cx="1888781" cy="618724"/>
            <a:chOff x="6413360" y="4801906"/>
            <a:chExt cx="1888781" cy="618724"/>
          </a:xfrm>
        </p:grpSpPr>
        <p:sp>
          <p:nvSpPr>
            <p:cNvPr id="98" name="矩形 97">
              <a:extLst>
                <a:ext uri="{FF2B5EF4-FFF2-40B4-BE49-F238E27FC236}">
                  <a16:creationId xmlns="" xmlns:a16="http://schemas.microsoft.com/office/drawing/2014/main" id="{F95DBEA3-F912-4C97-82C2-1B756AA84F8F}"/>
                </a:ext>
              </a:extLst>
            </p:cNvPr>
            <p:cNvSpPr/>
            <p:nvPr/>
          </p:nvSpPr>
          <p:spPr>
            <a:xfrm>
              <a:off x="6413360" y="4801906"/>
              <a:ext cx="1440000" cy="360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3600" tIns="3600" rIns="3600" bIns="3600" rtlCol="0" anchor="ctr"/>
            <a:lstStyle/>
            <a:p>
              <a:pPr algn="ctr"/>
              <a:r>
                <a:rPr lang="en-US" altLang="zh-TW" sz="1400" dirty="0" err="1" smtClean="0"/>
                <a:t>Matplotlib</a:t>
              </a:r>
              <a:endParaRPr lang="zh-TW" altLang="en-US" sz="1400" dirty="0"/>
            </a:p>
          </p:txBody>
        </p:sp>
        <p:sp>
          <p:nvSpPr>
            <p:cNvPr id="78" name="矩形 77">
              <a:extLst>
                <a:ext uri="{FF2B5EF4-FFF2-40B4-BE49-F238E27FC236}">
                  <a16:creationId xmlns="" xmlns:a16="http://schemas.microsoft.com/office/drawing/2014/main" id="{F95DBEA3-F912-4C97-82C2-1B756AA84F8F}"/>
                </a:ext>
              </a:extLst>
            </p:cNvPr>
            <p:cNvSpPr/>
            <p:nvPr/>
          </p:nvSpPr>
          <p:spPr>
            <a:xfrm>
              <a:off x="6862141" y="5060630"/>
              <a:ext cx="1440000" cy="360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3600" tIns="3600" rIns="3600" bIns="3600" rtlCol="0" anchor="ctr"/>
            <a:lstStyle/>
            <a:p>
              <a:pPr algn="ctr"/>
              <a:r>
                <a:rPr lang="en-US" altLang="zh-TW" sz="1400" dirty="0" err="1" smtClean="0"/>
                <a:t>Bokeh</a:t>
              </a:r>
              <a:endParaRPr lang="zh-TW" altLang="en-US" sz="1400" dirty="0"/>
            </a:p>
          </p:txBody>
        </p:sp>
      </p:grpSp>
      <p:cxnSp>
        <p:nvCxnSpPr>
          <p:cNvPr id="52" name="直線單箭頭接點 51"/>
          <p:cNvCxnSpPr>
            <a:stCxn id="95" idx="2"/>
            <a:endCxn id="78" idx="0"/>
          </p:cNvCxnSpPr>
          <p:nvPr/>
        </p:nvCxnSpPr>
        <p:spPr>
          <a:xfrm>
            <a:off x="7268045" y="3913108"/>
            <a:ext cx="224391" cy="114752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94" idx="3"/>
            <a:endCxn id="93" idx="1"/>
          </p:cNvCxnSpPr>
          <p:nvPr/>
        </p:nvCxnSpPr>
        <p:spPr>
          <a:xfrm>
            <a:off x="7988045" y="995085"/>
            <a:ext cx="13489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94" idx="2"/>
            <a:endCxn id="31" idx="0"/>
          </p:cNvCxnSpPr>
          <p:nvPr/>
        </p:nvCxnSpPr>
        <p:spPr>
          <a:xfrm>
            <a:off x="7268045" y="1175085"/>
            <a:ext cx="0" cy="4291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stCxn id="31" idx="3"/>
            <a:endCxn id="92" idx="1"/>
          </p:cNvCxnSpPr>
          <p:nvPr/>
        </p:nvCxnSpPr>
        <p:spPr>
          <a:xfrm>
            <a:off x="7988045" y="1784191"/>
            <a:ext cx="13489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>
            <a:stCxn id="31" idx="2"/>
            <a:endCxn id="95" idx="0"/>
          </p:cNvCxnSpPr>
          <p:nvPr/>
        </p:nvCxnSpPr>
        <p:spPr>
          <a:xfrm>
            <a:off x="7268045" y="1964191"/>
            <a:ext cx="0" cy="15889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>
            <a:stCxn id="95" idx="3"/>
            <a:endCxn id="96" idx="1"/>
          </p:cNvCxnSpPr>
          <p:nvPr/>
        </p:nvCxnSpPr>
        <p:spPr>
          <a:xfrm>
            <a:off x="7988045" y="3733108"/>
            <a:ext cx="1348920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0" name="矩形 99">
            <a:extLst>
              <a:ext uri="{FF2B5EF4-FFF2-40B4-BE49-F238E27FC236}">
                <a16:creationId xmlns="" xmlns:a16="http://schemas.microsoft.com/office/drawing/2014/main" id="{630CDB6B-34FC-498E-A776-DC302ACABCAC}"/>
              </a:ext>
            </a:extLst>
          </p:cNvPr>
          <p:cNvSpPr/>
          <p:nvPr/>
        </p:nvSpPr>
        <p:spPr>
          <a:xfrm>
            <a:off x="9336511" y="2393297"/>
            <a:ext cx="14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zh-TW" sz="1400" dirty="0"/>
              <a:t>Spark </a:t>
            </a:r>
            <a:r>
              <a:rPr lang="en-US" altLang="zh-TW" sz="1400" dirty="0" smtClean="0"/>
              <a:t>SQL</a:t>
            </a:r>
            <a:endParaRPr lang="zh-TW" altLang="en-US" sz="1400" dirty="0"/>
          </a:p>
        </p:txBody>
      </p:sp>
      <p:cxnSp>
        <p:nvCxnSpPr>
          <p:cNvPr id="90" name="直線單箭頭接點 89"/>
          <p:cNvCxnSpPr>
            <a:stCxn id="31" idx="2"/>
            <a:endCxn id="100" idx="1"/>
          </p:cNvCxnSpPr>
          <p:nvPr/>
        </p:nvCxnSpPr>
        <p:spPr>
          <a:xfrm>
            <a:off x="7268045" y="1964191"/>
            <a:ext cx="2068466" cy="6091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544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>
            <a:extLst>
              <a:ext uri="{FF2B5EF4-FFF2-40B4-BE49-F238E27FC236}">
                <a16:creationId xmlns="" xmlns:a16="http://schemas.microsoft.com/office/drawing/2014/main" id="{04E0E1FB-2656-42C7-9C4F-4A2B8A9F9BDA}"/>
              </a:ext>
            </a:extLst>
          </p:cNvPr>
          <p:cNvGrpSpPr/>
          <p:nvPr/>
        </p:nvGrpSpPr>
        <p:grpSpPr>
          <a:xfrm>
            <a:off x="495881" y="473698"/>
            <a:ext cx="5724000" cy="5400000"/>
            <a:chOff x="855881" y="473698"/>
            <a:chExt cx="5724000" cy="5400000"/>
          </a:xfrm>
        </p:grpSpPr>
        <p:sp>
          <p:nvSpPr>
            <p:cNvPr id="4" name="矩形: 圓角 3">
              <a:extLst>
                <a:ext uri="{FF2B5EF4-FFF2-40B4-BE49-F238E27FC236}">
                  <a16:creationId xmlns="" xmlns:a16="http://schemas.microsoft.com/office/drawing/2014/main" id="{6B6560BB-F691-47D7-BB3A-6B7074C5CCA5}"/>
                </a:ext>
              </a:extLst>
            </p:cNvPr>
            <p:cNvSpPr/>
            <p:nvPr/>
          </p:nvSpPr>
          <p:spPr>
            <a:xfrm>
              <a:off x="855881" y="473698"/>
              <a:ext cx="5724000" cy="5400000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="" xmlns:a16="http://schemas.microsoft.com/office/drawing/2014/main" id="{76E3354E-7221-4C0A-B64E-CF6EA6B79693}"/>
                </a:ext>
              </a:extLst>
            </p:cNvPr>
            <p:cNvSpPr txBox="1"/>
            <p:nvPr/>
          </p:nvSpPr>
          <p:spPr>
            <a:xfrm>
              <a:off x="2445705" y="473698"/>
              <a:ext cx="2220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solidFill>
                    <a:schemeClr val="accent2">
                      <a:lumMod val="75000"/>
                    </a:schemeClr>
                  </a:solidFill>
                </a:rPr>
                <a:t>大數據 </a:t>
              </a:r>
              <a:r>
                <a:rPr lang="en-US" altLang="zh-TW" dirty="0">
                  <a:solidFill>
                    <a:schemeClr val="accent2">
                      <a:lumMod val="75000"/>
                    </a:schemeClr>
                  </a:solidFill>
                </a:rPr>
                <a:t>Big Data </a:t>
              </a:r>
              <a:r>
                <a:rPr lang="zh-TW" altLang="en-US" dirty="0">
                  <a:solidFill>
                    <a:schemeClr val="accent2">
                      <a:lumMod val="75000"/>
                    </a:schemeClr>
                  </a:solidFill>
                </a:rPr>
                <a:t>來源</a:t>
              </a: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="" xmlns:a16="http://schemas.microsoft.com/office/drawing/2014/main" id="{006B3FC0-6EC3-48F9-89DA-332EBE900D04}"/>
              </a:ext>
            </a:extLst>
          </p:cNvPr>
          <p:cNvGrpSpPr/>
          <p:nvPr/>
        </p:nvGrpSpPr>
        <p:grpSpPr>
          <a:xfrm>
            <a:off x="6291881" y="473698"/>
            <a:ext cx="5724000" cy="2664000"/>
            <a:chOff x="6255881" y="473698"/>
            <a:chExt cx="5724000" cy="2664000"/>
          </a:xfrm>
        </p:grpSpPr>
        <p:sp>
          <p:nvSpPr>
            <p:cNvPr id="5" name="矩形: 圓角 4">
              <a:extLst>
                <a:ext uri="{FF2B5EF4-FFF2-40B4-BE49-F238E27FC236}">
                  <a16:creationId xmlns="" xmlns:a16="http://schemas.microsoft.com/office/drawing/2014/main" id="{B87BDB00-31AD-4E5B-B936-AED3F59D0419}"/>
                </a:ext>
              </a:extLst>
            </p:cNvPr>
            <p:cNvSpPr/>
            <p:nvPr/>
          </p:nvSpPr>
          <p:spPr>
            <a:xfrm>
              <a:off x="6255881" y="473698"/>
              <a:ext cx="5724000" cy="2664000"/>
            </a:xfrm>
            <a:prstGeom prst="roundRect">
              <a:avLst/>
            </a:prstGeom>
            <a:noFill/>
            <a:ln w="381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="" xmlns:a16="http://schemas.microsoft.com/office/drawing/2014/main" id="{69AF0572-255A-4CC2-9635-C1133AE594EE}"/>
                </a:ext>
              </a:extLst>
            </p:cNvPr>
            <p:cNvSpPr txBox="1"/>
            <p:nvPr/>
          </p:nvSpPr>
          <p:spPr>
            <a:xfrm>
              <a:off x="7684988" y="473698"/>
              <a:ext cx="2865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1">
                      <a:lumMod val="75000"/>
                    </a:schemeClr>
                  </a:solidFill>
                </a:rPr>
                <a:t>Python Spark </a:t>
              </a:r>
              <a:r>
                <a:rPr lang="zh-TW" altLang="en-US" dirty="0" smtClean="0">
                  <a:solidFill>
                    <a:schemeClr val="accent1">
                      <a:lumMod val="75000"/>
                    </a:schemeClr>
                  </a:solidFill>
                </a:rPr>
                <a:t>機器學習架構</a:t>
              </a:r>
              <a:endParaRPr lang="zh-TW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="" xmlns:a16="http://schemas.microsoft.com/office/drawing/2014/main" id="{F88E9ADB-AB09-4196-B569-5BFC51F3D773}"/>
              </a:ext>
            </a:extLst>
          </p:cNvPr>
          <p:cNvGrpSpPr/>
          <p:nvPr/>
        </p:nvGrpSpPr>
        <p:grpSpPr>
          <a:xfrm>
            <a:off x="6291881" y="3209698"/>
            <a:ext cx="5724000" cy="2664000"/>
            <a:chOff x="6255881" y="3173698"/>
            <a:chExt cx="5724000" cy="2664000"/>
          </a:xfrm>
        </p:grpSpPr>
        <p:sp>
          <p:nvSpPr>
            <p:cNvPr id="6" name="矩形: 圓角 5">
              <a:extLst>
                <a:ext uri="{FF2B5EF4-FFF2-40B4-BE49-F238E27FC236}">
                  <a16:creationId xmlns="" xmlns:a16="http://schemas.microsoft.com/office/drawing/2014/main" id="{F5590D6B-C192-4E45-B892-820D8381E32F}"/>
                </a:ext>
              </a:extLst>
            </p:cNvPr>
            <p:cNvSpPr/>
            <p:nvPr/>
          </p:nvSpPr>
          <p:spPr>
            <a:xfrm>
              <a:off x="6255881" y="3173698"/>
              <a:ext cx="5724000" cy="2664000"/>
            </a:xfrm>
            <a:prstGeom prst="roundRect">
              <a:avLst/>
            </a:prstGeom>
            <a:noFill/>
            <a:ln w="3810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="" xmlns:a16="http://schemas.microsoft.com/office/drawing/2014/main" id="{4D69067F-07CF-4D44-A956-19981416C598}"/>
                </a:ext>
              </a:extLst>
            </p:cNvPr>
            <p:cNvSpPr txBox="1"/>
            <p:nvPr/>
          </p:nvSpPr>
          <p:spPr>
            <a:xfrm>
              <a:off x="7810727" y="3173698"/>
              <a:ext cx="22903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6">
                      <a:lumMod val="75000"/>
                    </a:schemeClr>
                  </a:solidFill>
                </a:rPr>
                <a:t>Python </a:t>
              </a:r>
              <a:r>
                <a:rPr lang="zh-TW" altLang="en-US" dirty="0">
                  <a:solidFill>
                    <a:schemeClr val="accent6">
                      <a:lumMod val="75000"/>
                    </a:schemeClr>
                  </a:solidFill>
                </a:rPr>
                <a:t>資料分析套件</a:t>
              </a:r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CDFCA323-4C1B-49BD-9E43-F00076329E70}"/>
              </a:ext>
            </a:extLst>
          </p:cNvPr>
          <p:cNvSpPr/>
          <p:nvPr/>
        </p:nvSpPr>
        <p:spPr>
          <a:xfrm>
            <a:off x="656550" y="861060"/>
            <a:ext cx="1440000" cy="28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zh-TW" sz="1400" dirty="0"/>
              <a:t>Apache Hadoop</a:t>
            </a:r>
            <a:endParaRPr lang="zh-TW" altLang="en-US" sz="1400" dirty="0"/>
          </a:p>
        </p:txBody>
      </p: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EA14B858-449B-40B3-B3CA-D690B2479551}"/>
              </a:ext>
            </a:extLst>
          </p:cNvPr>
          <p:cNvSpPr/>
          <p:nvPr/>
        </p:nvSpPr>
        <p:spPr>
          <a:xfrm>
            <a:off x="656550" y="1820490"/>
            <a:ext cx="1440000" cy="28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zh-TW" sz="1400" dirty="0"/>
              <a:t>Apache Parquet</a:t>
            </a:r>
            <a:endParaRPr lang="zh-TW" altLang="en-US" sz="1400" dirty="0"/>
          </a:p>
        </p:txBody>
      </p:sp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EE2E3499-C4FE-403B-A6EA-65455082FD7A}"/>
              </a:ext>
            </a:extLst>
          </p:cNvPr>
          <p:cNvSpPr/>
          <p:nvPr/>
        </p:nvSpPr>
        <p:spPr>
          <a:xfrm>
            <a:off x="656550" y="3259635"/>
            <a:ext cx="1440000" cy="28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zh-TW" sz="1400" dirty="0"/>
              <a:t>JSON</a:t>
            </a:r>
            <a:endParaRPr lang="zh-TW" altLang="en-US" sz="1400" dirty="0"/>
          </a:p>
        </p:txBody>
      </p:sp>
      <p:sp>
        <p:nvSpPr>
          <p:cNvPr id="21" name="矩形 20">
            <a:extLst>
              <a:ext uri="{FF2B5EF4-FFF2-40B4-BE49-F238E27FC236}">
                <a16:creationId xmlns="" xmlns:a16="http://schemas.microsoft.com/office/drawing/2014/main" id="{DEB26A7D-02FF-4CF6-9717-73D7678AEACB}"/>
              </a:ext>
            </a:extLst>
          </p:cNvPr>
          <p:cNvSpPr/>
          <p:nvPr/>
        </p:nvSpPr>
        <p:spPr>
          <a:xfrm>
            <a:off x="656550" y="2779920"/>
            <a:ext cx="1440000" cy="28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zh-TW" sz="1400" dirty="0"/>
              <a:t>Apache Hive</a:t>
            </a:r>
            <a:endParaRPr lang="zh-TW" altLang="en-US" sz="1400" dirty="0"/>
          </a:p>
        </p:txBody>
      </p:sp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B050DB3C-92F6-4E31-BEEE-7CA0494F4B0C}"/>
              </a:ext>
            </a:extLst>
          </p:cNvPr>
          <p:cNvSpPr/>
          <p:nvPr/>
        </p:nvSpPr>
        <p:spPr>
          <a:xfrm>
            <a:off x="656550" y="1340775"/>
            <a:ext cx="1440000" cy="28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zh-TW" sz="1400" dirty="0"/>
              <a:t>Apache Cassandra</a:t>
            </a:r>
            <a:endParaRPr lang="zh-TW" altLang="en-US" sz="1400" dirty="0"/>
          </a:p>
        </p:txBody>
      </p:sp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B200CE60-12F2-413A-B294-4A159E120059}"/>
              </a:ext>
            </a:extLst>
          </p:cNvPr>
          <p:cNvSpPr/>
          <p:nvPr/>
        </p:nvSpPr>
        <p:spPr>
          <a:xfrm>
            <a:off x="656550" y="4219065"/>
            <a:ext cx="1440000" cy="28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zh-TW" sz="1400" dirty="0"/>
              <a:t>MySQL</a:t>
            </a:r>
            <a:endParaRPr lang="zh-TW" altLang="en-US" sz="1400" dirty="0"/>
          </a:p>
        </p:txBody>
      </p:sp>
      <p:sp>
        <p:nvSpPr>
          <p:cNvPr id="24" name="矩形 23">
            <a:extLst>
              <a:ext uri="{FF2B5EF4-FFF2-40B4-BE49-F238E27FC236}">
                <a16:creationId xmlns="" xmlns:a16="http://schemas.microsoft.com/office/drawing/2014/main" id="{A7051EFB-39EA-49FB-9395-BF572BCD6B29}"/>
              </a:ext>
            </a:extLst>
          </p:cNvPr>
          <p:cNvSpPr/>
          <p:nvPr/>
        </p:nvSpPr>
        <p:spPr>
          <a:xfrm>
            <a:off x="656550" y="4698780"/>
            <a:ext cx="1440000" cy="28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zh-TW" sz="1400" dirty="0"/>
              <a:t>PostgreSQL</a:t>
            </a:r>
            <a:endParaRPr lang="zh-TW" altLang="en-US" sz="1400" dirty="0"/>
          </a:p>
        </p:txBody>
      </p:sp>
      <p:sp>
        <p:nvSpPr>
          <p:cNvPr id="25" name="矩形 24">
            <a:extLst>
              <a:ext uri="{FF2B5EF4-FFF2-40B4-BE49-F238E27FC236}">
                <a16:creationId xmlns="" xmlns:a16="http://schemas.microsoft.com/office/drawing/2014/main" id="{ACDFF870-D3B6-4F16-9B66-DA15808ACBBC}"/>
              </a:ext>
            </a:extLst>
          </p:cNvPr>
          <p:cNvSpPr/>
          <p:nvPr/>
        </p:nvSpPr>
        <p:spPr>
          <a:xfrm>
            <a:off x="2945914" y="4698780"/>
            <a:ext cx="1440000" cy="28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zh-TW" sz="1400" dirty="0"/>
              <a:t>JDBC</a:t>
            </a:r>
            <a:endParaRPr lang="zh-TW" altLang="en-US" sz="1400" dirty="0"/>
          </a:p>
        </p:txBody>
      </p:sp>
      <p:sp>
        <p:nvSpPr>
          <p:cNvPr id="27" name="矩形 26">
            <a:extLst>
              <a:ext uri="{FF2B5EF4-FFF2-40B4-BE49-F238E27FC236}">
                <a16:creationId xmlns="" xmlns:a16="http://schemas.microsoft.com/office/drawing/2014/main" id="{BA14E78E-59E3-4523-B683-29CD2529B180}"/>
              </a:ext>
            </a:extLst>
          </p:cNvPr>
          <p:cNvSpPr/>
          <p:nvPr/>
        </p:nvSpPr>
        <p:spPr>
          <a:xfrm>
            <a:off x="656550" y="5178495"/>
            <a:ext cx="1440000" cy="28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zh-TW" sz="1400" dirty="0"/>
              <a:t>MSSQL</a:t>
            </a:r>
            <a:endParaRPr lang="zh-TW" altLang="en-US" sz="1400" dirty="0"/>
          </a:p>
        </p:txBody>
      </p:sp>
      <p:sp>
        <p:nvSpPr>
          <p:cNvPr id="28" name="矩形 27">
            <a:extLst>
              <a:ext uri="{FF2B5EF4-FFF2-40B4-BE49-F238E27FC236}">
                <a16:creationId xmlns="" xmlns:a16="http://schemas.microsoft.com/office/drawing/2014/main" id="{81CB50DD-D9EB-40E9-AB7C-6D63A4FFCD3C}"/>
              </a:ext>
            </a:extLst>
          </p:cNvPr>
          <p:cNvSpPr/>
          <p:nvPr/>
        </p:nvSpPr>
        <p:spPr>
          <a:xfrm>
            <a:off x="656550" y="2300205"/>
            <a:ext cx="1440000" cy="28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zh-TW" sz="1400" dirty="0"/>
              <a:t>Apache Avro</a:t>
            </a:r>
            <a:endParaRPr lang="zh-TW" altLang="en-US" sz="1400" dirty="0"/>
          </a:p>
        </p:txBody>
      </p:sp>
      <p:sp>
        <p:nvSpPr>
          <p:cNvPr id="29" name="矩形 28">
            <a:extLst>
              <a:ext uri="{FF2B5EF4-FFF2-40B4-BE49-F238E27FC236}">
                <a16:creationId xmlns="" xmlns:a16="http://schemas.microsoft.com/office/drawing/2014/main" id="{AFAE67BC-36B2-49E2-BB03-DB2FE2DDF63D}"/>
              </a:ext>
            </a:extLst>
          </p:cNvPr>
          <p:cNvSpPr/>
          <p:nvPr/>
        </p:nvSpPr>
        <p:spPr>
          <a:xfrm>
            <a:off x="656550" y="3739350"/>
            <a:ext cx="1440000" cy="28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zh-TW" altLang="en-US" sz="1400" dirty="0"/>
              <a:t>其他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="" xmlns:a16="http://schemas.microsoft.com/office/drawing/2014/main" id="{FF8D3A8F-1E4D-4295-933F-13469B90B462}"/>
              </a:ext>
            </a:extLst>
          </p:cNvPr>
          <p:cNvSpPr/>
          <p:nvPr/>
        </p:nvSpPr>
        <p:spPr>
          <a:xfrm>
            <a:off x="6548045" y="1604191"/>
            <a:ext cx="14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zh-TW" sz="1400" dirty="0"/>
              <a:t>Spark </a:t>
            </a:r>
            <a:r>
              <a:rPr lang="en-US" altLang="zh-TW" sz="1400" dirty="0" err="1"/>
              <a:t>DataFrame</a:t>
            </a:r>
            <a:endParaRPr lang="zh-TW" altLang="en-US" sz="1400" dirty="0"/>
          </a:p>
        </p:txBody>
      </p:sp>
      <p:cxnSp>
        <p:nvCxnSpPr>
          <p:cNvPr id="33" name="直線單箭頭接點 32">
            <a:extLst>
              <a:ext uri="{FF2B5EF4-FFF2-40B4-BE49-F238E27FC236}">
                <a16:creationId xmlns="" xmlns:a16="http://schemas.microsoft.com/office/drawing/2014/main" id="{1E7F3E2F-BB5D-4542-8F3A-EAF3ADCE9D60}"/>
              </a:ext>
            </a:extLst>
          </p:cNvPr>
          <p:cNvCxnSpPr>
            <a:stCxn id="14" idx="3"/>
            <a:endCxn id="31" idx="1"/>
          </p:cNvCxnSpPr>
          <p:nvPr/>
        </p:nvCxnSpPr>
        <p:spPr>
          <a:xfrm>
            <a:off x="2096550" y="1005060"/>
            <a:ext cx="4451495" cy="7791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="" xmlns:a16="http://schemas.microsoft.com/office/drawing/2014/main" id="{7A135CD2-3533-4691-99D3-1755665E1968}"/>
              </a:ext>
            </a:extLst>
          </p:cNvPr>
          <p:cNvCxnSpPr>
            <a:stCxn id="22" idx="3"/>
            <a:endCxn id="31" idx="1"/>
          </p:cNvCxnSpPr>
          <p:nvPr/>
        </p:nvCxnSpPr>
        <p:spPr>
          <a:xfrm>
            <a:off x="2096550" y="1484775"/>
            <a:ext cx="4451495" cy="2994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="" xmlns:a16="http://schemas.microsoft.com/office/drawing/2014/main" id="{651357B4-8A28-498A-8C97-25D63C52302A}"/>
              </a:ext>
            </a:extLst>
          </p:cNvPr>
          <p:cNvCxnSpPr>
            <a:stCxn id="19" idx="3"/>
            <a:endCxn id="31" idx="1"/>
          </p:cNvCxnSpPr>
          <p:nvPr/>
        </p:nvCxnSpPr>
        <p:spPr>
          <a:xfrm flipV="1">
            <a:off x="2096550" y="1784191"/>
            <a:ext cx="4451495" cy="1802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="" xmlns:a16="http://schemas.microsoft.com/office/drawing/2014/main" id="{10335C5B-7AC0-4C02-9BFB-51F33D00CDCD}"/>
              </a:ext>
            </a:extLst>
          </p:cNvPr>
          <p:cNvCxnSpPr>
            <a:stCxn id="28" idx="3"/>
            <a:endCxn id="31" idx="1"/>
          </p:cNvCxnSpPr>
          <p:nvPr/>
        </p:nvCxnSpPr>
        <p:spPr>
          <a:xfrm flipV="1">
            <a:off x="2096550" y="1784191"/>
            <a:ext cx="4451495" cy="6600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="" xmlns:a16="http://schemas.microsoft.com/office/drawing/2014/main" id="{E95F2922-3832-48EC-9B7B-747EA080C438}"/>
              </a:ext>
            </a:extLst>
          </p:cNvPr>
          <p:cNvCxnSpPr>
            <a:stCxn id="21" idx="3"/>
            <a:endCxn id="31" idx="1"/>
          </p:cNvCxnSpPr>
          <p:nvPr/>
        </p:nvCxnSpPr>
        <p:spPr>
          <a:xfrm flipV="1">
            <a:off x="2096550" y="1784191"/>
            <a:ext cx="4451495" cy="11397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="" xmlns:a16="http://schemas.microsoft.com/office/drawing/2014/main" id="{5D6A915D-C262-42A8-8C7E-D400893195BD}"/>
              </a:ext>
            </a:extLst>
          </p:cNvPr>
          <p:cNvCxnSpPr>
            <a:stCxn id="20" idx="3"/>
            <a:endCxn id="31" idx="1"/>
          </p:cNvCxnSpPr>
          <p:nvPr/>
        </p:nvCxnSpPr>
        <p:spPr>
          <a:xfrm flipV="1">
            <a:off x="2096550" y="1784191"/>
            <a:ext cx="4451495" cy="16194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="" xmlns:a16="http://schemas.microsoft.com/office/drawing/2014/main" id="{00D68E30-DD7C-4581-BBDC-47A4D93EB263}"/>
              </a:ext>
            </a:extLst>
          </p:cNvPr>
          <p:cNvCxnSpPr>
            <a:stCxn id="29" idx="3"/>
            <a:endCxn id="31" idx="1"/>
          </p:cNvCxnSpPr>
          <p:nvPr/>
        </p:nvCxnSpPr>
        <p:spPr>
          <a:xfrm flipV="1">
            <a:off x="2096550" y="1784191"/>
            <a:ext cx="4451495" cy="20991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="" xmlns:a16="http://schemas.microsoft.com/office/drawing/2014/main" id="{0D9264B5-BFC6-4D17-A643-8F614F2E4012}"/>
              </a:ext>
            </a:extLst>
          </p:cNvPr>
          <p:cNvCxnSpPr>
            <a:stCxn id="23" idx="3"/>
            <a:endCxn id="25" idx="1"/>
          </p:cNvCxnSpPr>
          <p:nvPr/>
        </p:nvCxnSpPr>
        <p:spPr>
          <a:xfrm>
            <a:off x="2096550" y="4363065"/>
            <a:ext cx="849364" cy="4797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="" xmlns:a16="http://schemas.microsoft.com/office/drawing/2014/main" id="{02F0B012-D861-493B-982C-76DF05E5476A}"/>
              </a:ext>
            </a:extLst>
          </p:cNvPr>
          <p:cNvCxnSpPr>
            <a:stCxn id="24" idx="3"/>
            <a:endCxn id="25" idx="1"/>
          </p:cNvCxnSpPr>
          <p:nvPr/>
        </p:nvCxnSpPr>
        <p:spPr>
          <a:xfrm>
            <a:off x="2096550" y="4842780"/>
            <a:ext cx="8493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="" xmlns:a16="http://schemas.microsoft.com/office/drawing/2014/main" id="{0EC73777-3892-417F-8255-52F5BD0A156C}"/>
              </a:ext>
            </a:extLst>
          </p:cNvPr>
          <p:cNvCxnSpPr>
            <a:stCxn id="27" idx="3"/>
            <a:endCxn id="25" idx="1"/>
          </p:cNvCxnSpPr>
          <p:nvPr/>
        </p:nvCxnSpPr>
        <p:spPr>
          <a:xfrm flipV="1">
            <a:off x="2096550" y="4842780"/>
            <a:ext cx="849364" cy="4797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="" xmlns:a16="http://schemas.microsoft.com/office/drawing/2014/main" id="{74EF3836-0BFF-42CA-B2EF-3D6EEF129E17}"/>
              </a:ext>
            </a:extLst>
          </p:cNvPr>
          <p:cNvCxnSpPr>
            <a:stCxn id="25" idx="3"/>
            <a:endCxn id="31" idx="1"/>
          </p:cNvCxnSpPr>
          <p:nvPr/>
        </p:nvCxnSpPr>
        <p:spPr>
          <a:xfrm flipV="1">
            <a:off x="4385914" y="1784191"/>
            <a:ext cx="2162131" cy="30585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4" name="文字方塊 63">
            <a:extLst>
              <a:ext uri="{FF2B5EF4-FFF2-40B4-BE49-F238E27FC236}">
                <a16:creationId xmlns="" xmlns:a16="http://schemas.microsoft.com/office/drawing/2014/main" id="{2CC56204-4AD6-4CFD-A986-2C5E6BCC8252}"/>
              </a:ext>
            </a:extLst>
          </p:cNvPr>
          <p:cNvSpPr txBox="1"/>
          <p:nvPr/>
        </p:nvSpPr>
        <p:spPr>
          <a:xfrm>
            <a:off x="656550" y="1121807"/>
            <a:ext cx="5314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/>
              <a:t>據 </a:t>
            </a:r>
            <a:r>
              <a:rPr lang="en-US" altLang="zh-TW" sz="1000" dirty="0"/>
              <a:t>Google </a:t>
            </a:r>
            <a:r>
              <a:rPr lang="zh-TW" altLang="en-US" sz="1000" dirty="0"/>
              <a:t>論文實作之開源分散式儲存及運算框架，包含 </a:t>
            </a:r>
            <a:r>
              <a:rPr lang="en-US" altLang="zh-TW" sz="1000" dirty="0"/>
              <a:t>Hadoop </a:t>
            </a:r>
            <a:r>
              <a:rPr lang="zh-TW" altLang="en-US" sz="1000" dirty="0"/>
              <a:t>核心、</a:t>
            </a:r>
            <a:r>
              <a:rPr lang="en-US" altLang="zh-TW" sz="1000" dirty="0"/>
              <a:t>MapReduce</a:t>
            </a:r>
            <a:r>
              <a:rPr lang="zh-TW" altLang="en-US" sz="1000" dirty="0"/>
              <a:t>、</a:t>
            </a:r>
            <a:r>
              <a:rPr lang="en-US" altLang="zh-TW" sz="1000" dirty="0"/>
              <a:t>HDFS</a:t>
            </a:r>
            <a:r>
              <a:rPr lang="zh-TW" altLang="en-US" sz="1000" dirty="0"/>
              <a:t>。</a:t>
            </a:r>
          </a:p>
        </p:txBody>
      </p:sp>
      <p:sp>
        <p:nvSpPr>
          <p:cNvPr id="65" name="文字方塊 64">
            <a:extLst>
              <a:ext uri="{FF2B5EF4-FFF2-40B4-BE49-F238E27FC236}">
                <a16:creationId xmlns="" xmlns:a16="http://schemas.microsoft.com/office/drawing/2014/main" id="{71032C86-E2CA-4A67-A032-BE5AEB515979}"/>
              </a:ext>
            </a:extLst>
          </p:cNvPr>
          <p:cNvSpPr txBox="1"/>
          <p:nvPr/>
        </p:nvSpPr>
        <p:spPr>
          <a:xfrm>
            <a:off x="656550" y="1601522"/>
            <a:ext cx="52100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/>
              <a:t>由 </a:t>
            </a:r>
            <a:r>
              <a:rPr lang="en-US" altLang="zh-TW" sz="1000" dirty="0"/>
              <a:t>Facebook </a:t>
            </a:r>
            <a:r>
              <a:rPr lang="zh-TW" altLang="en-US" sz="1000" dirty="0"/>
              <a:t>開源之分散式二維 </a:t>
            </a:r>
            <a:r>
              <a:rPr lang="en-US" altLang="zh-TW" sz="1000" dirty="0"/>
              <a:t>Key-Value</a:t>
            </a:r>
            <a:r>
              <a:rPr lang="zh-TW" altLang="en-US" sz="1000" dirty="0"/>
              <a:t> 式 </a:t>
            </a:r>
            <a:r>
              <a:rPr lang="en-US" altLang="zh-TW" sz="1000" dirty="0"/>
              <a:t>NoSQL </a:t>
            </a:r>
            <a:r>
              <a:rPr lang="zh-TW" altLang="en-US" sz="1000" dirty="0"/>
              <a:t>資料庫，資料存於 </a:t>
            </a:r>
            <a:r>
              <a:rPr lang="en-US" altLang="zh-TW" sz="1000" dirty="0"/>
              <a:t>P2P </a:t>
            </a:r>
            <a:r>
              <a:rPr lang="zh-TW" altLang="en-US" sz="1000" dirty="0"/>
              <a:t>叢集而非</a:t>
            </a:r>
            <a:r>
              <a:rPr lang="en-US" altLang="zh-TW" sz="1000" dirty="0"/>
              <a:t> HDFS</a:t>
            </a:r>
            <a:r>
              <a:rPr lang="zh-TW" altLang="en-US" sz="1000" dirty="0"/>
              <a:t>。</a:t>
            </a:r>
          </a:p>
        </p:txBody>
      </p:sp>
      <p:sp>
        <p:nvSpPr>
          <p:cNvPr id="66" name="文字方塊 65">
            <a:extLst>
              <a:ext uri="{FF2B5EF4-FFF2-40B4-BE49-F238E27FC236}">
                <a16:creationId xmlns="" xmlns:a16="http://schemas.microsoft.com/office/drawing/2014/main" id="{EECA345D-F99A-4176-AE79-C8AE536D8584}"/>
              </a:ext>
            </a:extLst>
          </p:cNvPr>
          <p:cNvSpPr txBox="1"/>
          <p:nvPr/>
        </p:nvSpPr>
        <p:spPr>
          <a:xfrm>
            <a:off x="656550" y="2081237"/>
            <a:ext cx="5123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/>
              <a:t>由 </a:t>
            </a:r>
            <a:r>
              <a:rPr lang="en-US" altLang="zh-TW" sz="1000" dirty="0"/>
              <a:t>Twitter </a:t>
            </a:r>
            <a:r>
              <a:rPr lang="zh-TW" altLang="en-US" sz="1000" dirty="0"/>
              <a:t>和</a:t>
            </a:r>
            <a:r>
              <a:rPr lang="en-US" altLang="zh-TW" sz="1000" dirty="0"/>
              <a:t> Cloudera </a:t>
            </a:r>
            <a:r>
              <a:rPr lang="zh-TW" altLang="en-US" sz="1000" dirty="0"/>
              <a:t>開源之行式儲存管理系統，有著高壓縮率、資料快速查找等特點。</a:t>
            </a:r>
          </a:p>
        </p:txBody>
      </p:sp>
      <p:sp>
        <p:nvSpPr>
          <p:cNvPr id="67" name="文字方塊 66">
            <a:extLst>
              <a:ext uri="{FF2B5EF4-FFF2-40B4-BE49-F238E27FC236}">
                <a16:creationId xmlns="" xmlns:a16="http://schemas.microsoft.com/office/drawing/2014/main" id="{DB150325-0CB2-43DE-BF5E-8E0BC2FC5A5C}"/>
              </a:ext>
            </a:extLst>
          </p:cNvPr>
          <p:cNvSpPr txBox="1"/>
          <p:nvPr/>
        </p:nvSpPr>
        <p:spPr>
          <a:xfrm>
            <a:off x="656550" y="2560952"/>
            <a:ext cx="55386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/>
              <a:t>從 </a:t>
            </a:r>
            <a:r>
              <a:rPr lang="en-US" altLang="zh-TW" sz="1000" dirty="0"/>
              <a:t>Hadoop</a:t>
            </a:r>
            <a:r>
              <a:rPr lang="zh-TW" altLang="en-US" sz="1000" dirty="0"/>
              <a:t> 專案開發之 </a:t>
            </a:r>
            <a:r>
              <a:rPr lang="en-US" altLang="zh-TW" sz="1000" dirty="0"/>
              <a:t>RPC </a:t>
            </a:r>
            <a:r>
              <a:rPr lang="zh-TW" altLang="en-US" sz="1000" dirty="0"/>
              <a:t>及序列化資料框架，支援各語言且 </a:t>
            </a:r>
            <a:r>
              <a:rPr lang="en-US" altLang="zh-TW" sz="1000" dirty="0"/>
              <a:t>Spark </a:t>
            </a:r>
            <a:r>
              <a:rPr lang="zh-TW" altLang="en-US" sz="1000" dirty="0"/>
              <a:t>可直接存取 </a:t>
            </a:r>
            <a:r>
              <a:rPr lang="en-US" altLang="zh-TW" sz="1000" dirty="0"/>
              <a:t>Avro </a:t>
            </a:r>
            <a:r>
              <a:rPr lang="zh-TW" altLang="en-US" sz="1000" dirty="0"/>
              <a:t>來的資料。</a:t>
            </a:r>
          </a:p>
        </p:txBody>
      </p:sp>
      <p:sp>
        <p:nvSpPr>
          <p:cNvPr id="68" name="文字方塊 67">
            <a:extLst>
              <a:ext uri="{FF2B5EF4-FFF2-40B4-BE49-F238E27FC236}">
                <a16:creationId xmlns="" xmlns:a16="http://schemas.microsoft.com/office/drawing/2014/main" id="{638D3F79-72E2-4383-BA20-242F3453C0D7}"/>
              </a:ext>
            </a:extLst>
          </p:cNvPr>
          <p:cNvSpPr txBox="1"/>
          <p:nvPr/>
        </p:nvSpPr>
        <p:spPr>
          <a:xfrm>
            <a:off x="656550" y="3040667"/>
            <a:ext cx="58817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/>
              <a:t>由 </a:t>
            </a:r>
            <a:r>
              <a:rPr lang="en-US" altLang="zh-TW" sz="1000" dirty="0"/>
              <a:t>Facebook </a:t>
            </a:r>
            <a:r>
              <a:rPr lang="zh-TW" altLang="en-US" sz="1000" dirty="0"/>
              <a:t>開源，為非即時資料分析的 </a:t>
            </a:r>
            <a:r>
              <a:rPr lang="en-US" altLang="zh-TW" sz="1000" dirty="0"/>
              <a:t>Hadoop </a:t>
            </a:r>
            <a:r>
              <a:rPr lang="zh-TW" altLang="en-US" sz="1000" dirty="0"/>
              <a:t>倉庫工具，可用 </a:t>
            </a:r>
            <a:r>
              <a:rPr lang="en-US" altLang="zh-TW" sz="1000" dirty="0" err="1"/>
              <a:t>HiveQL</a:t>
            </a:r>
            <a:r>
              <a:rPr lang="en-US" altLang="zh-TW" sz="1000" dirty="0"/>
              <a:t> </a:t>
            </a:r>
            <a:r>
              <a:rPr lang="zh-TW" altLang="en-US" sz="1000" dirty="0"/>
              <a:t>將查詢工作轉成 </a:t>
            </a:r>
            <a:r>
              <a:rPr lang="en-US" altLang="zh-TW" sz="1000" dirty="0"/>
              <a:t>MapReduce</a:t>
            </a:r>
            <a:r>
              <a:rPr lang="zh-TW" altLang="en-US" sz="1000" dirty="0"/>
              <a:t>。</a:t>
            </a:r>
          </a:p>
        </p:txBody>
      </p:sp>
      <p:sp>
        <p:nvSpPr>
          <p:cNvPr id="69" name="文字方塊 68">
            <a:extLst>
              <a:ext uri="{FF2B5EF4-FFF2-40B4-BE49-F238E27FC236}">
                <a16:creationId xmlns="" xmlns:a16="http://schemas.microsoft.com/office/drawing/2014/main" id="{ACEE9C31-E2AF-425C-BE6F-9FDCC8EB57DB}"/>
              </a:ext>
            </a:extLst>
          </p:cNvPr>
          <p:cNvSpPr txBox="1"/>
          <p:nvPr/>
        </p:nvSpPr>
        <p:spPr>
          <a:xfrm>
            <a:off x="656550" y="3520382"/>
            <a:ext cx="5282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/>
              <a:t>為 </a:t>
            </a:r>
            <a:r>
              <a:rPr lang="en-US" altLang="zh-TW" sz="1000" dirty="0"/>
              <a:t>JavaScript</a:t>
            </a:r>
            <a:r>
              <a:rPr lang="zh-TW" altLang="en-US" sz="1000" dirty="0"/>
              <a:t> 子集但支援各語言之文字型資料交換格式，比 </a:t>
            </a:r>
            <a:r>
              <a:rPr lang="en-US" altLang="zh-TW" sz="1000" dirty="0"/>
              <a:t>XML </a:t>
            </a:r>
            <a:r>
              <a:rPr lang="zh-TW" altLang="en-US" sz="1000" dirty="0"/>
              <a:t>更為輕巧且解析更為快速。</a:t>
            </a:r>
          </a:p>
        </p:txBody>
      </p:sp>
      <p:sp>
        <p:nvSpPr>
          <p:cNvPr id="70" name="文字方塊 69">
            <a:extLst>
              <a:ext uri="{FF2B5EF4-FFF2-40B4-BE49-F238E27FC236}">
                <a16:creationId xmlns="" xmlns:a16="http://schemas.microsoft.com/office/drawing/2014/main" id="{D13B7C02-9AF4-4413-8971-226E17F9ED4F}"/>
              </a:ext>
            </a:extLst>
          </p:cNvPr>
          <p:cNvSpPr txBox="1"/>
          <p:nvPr/>
        </p:nvSpPr>
        <p:spPr>
          <a:xfrm>
            <a:off x="656550" y="4000097"/>
            <a:ext cx="38347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/>
              <a:t>例如從 </a:t>
            </a:r>
            <a:r>
              <a:rPr lang="en-US" altLang="zh-TW" sz="1000" dirty="0"/>
              <a:t>MongoDB </a:t>
            </a:r>
            <a:r>
              <a:rPr lang="zh-TW" altLang="en-US" sz="1000" dirty="0"/>
              <a:t>資料庫及 </a:t>
            </a:r>
            <a:r>
              <a:rPr lang="en-US" altLang="zh-TW" sz="1000" dirty="0"/>
              <a:t>Amazon S3 </a:t>
            </a:r>
            <a:r>
              <a:rPr lang="zh-TW" altLang="en-US" sz="1000" dirty="0"/>
              <a:t>雲端儲存系統過來的資料。</a:t>
            </a:r>
          </a:p>
        </p:txBody>
      </p:sp>
      <p:sp>
        <p:nvSpPr>
          <p:cNvPr id="71" name="文字方塊 70">
            <a:extLst>
              <a:ext uri="{FF2B5EF4-FFF2-40B4-BE49-F238E27FC236}">
                <a16:creationId xmlns="" xmlns:a16="http://schemas.microsoft.com/office/drawing/2014/main" id="{4E308260-B7A9-400F-9AAF-1B8D8748C80C}"/>
              </a:ext>
            </a:extLst>
          </p:cNvPr>
          <p:cNvSpPr txBox="1"/>
          <p:nvPr/>
        </p:nvSpPr>
        <p:spPr>
          <a:xfrm>
            <a:off x="656550" y="4479812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/>
              <a:t>開源關聯式資料庫。</a:t>
            </a:r>
            <a:endParaRPr lang="zh-TW" altLang="en-US" sz="1000" dirty="0"/>
          </a:p>
        </p:txBody>
      </p:sp>
      <p:sp>
        <p:nvSpPr>
          <p:cNvPr id="72" name="文字方塊 71">
            <a:extLst>
              <a:ext uri="{FF2B5EF4-FFF2-40B4-BE49-F238E27FC236}">
                <a16:creationId xmlns="" xmlns:a16="http://schemas.microsoft.com/office/drawing/2014/main" id="{36859396-D5DE-4817-8686-A39ACF9CA577}"/>
              </a:ext>
            </a:extLst>
          </p:cNvPr>
          <p:cNvSpPr txBox="1"/>
          <p:nvPr/>
        </p:nvSpPr>
        <p:spPr>
          <a:xfrm>
            <a:off x="656550" y="4959527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/>
              <a:t>開源關聯式資料庫。</a:t>
            </a:r>
          </a:p>
        </p:txBody>
      </p:sp>
      <p:sp>
        <p:nvSpPr>
          <p:cNvPr id="73" name="文字方塊 72">
            <a:extLst>
              <a:ext uri="{FF2B5EF4-FFF2-40B4-BE49-F238E27FC236}">
                <a16:creationId xmlns="" xmlns:a16="http://schemas.microsoft.com/office/drawing/2014/main" id="{44D52896-5788-4827-84A1-4C4729C5DD71}"/>
              </a:ext>
            </a:extLst>
          </p:cNvPr>
          <p:cNvSpPr txBox="1"/>
          <p:nvPr/>
        </p:nvSpPr>
        <p:spPr>
          <a:xfrm>
            <a:off x="656550" y="5439245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/>
              <a:t>微軟關聯式資料庫。</a:t>
            </a:r>
          </a:p>
        </p:txBody>
      </p:sp>
      <p:sp>
        <p:nvSpPr>
          <p:cNvPr id="74" name="文字方塊 73">
            <a:extLst>
              <a:ext uri="{FF2B5EF4-FFF2-40B4-BE49-F238E27FC236}">
                <a16:creationId xmlns="" xmlns:a16="http://schemas.microsoft.com/office/drawing/2014/main" id="{5B14582D-2883-49E1-BD33-CE0F6AB4DBE0}"/>
              </a:ext>
            </a:extLst>
          </p:cNvPr>
          <p:cNvSpPr txBox="1"/>
          <p:nvPr/>
        </p:nvSpPr>
        <p:spPr>
          <a:xfrm>
            <a:off x="2949267" y="4963075"/>
            <a:ext cx="3422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Java </a:t>
            </a:r>
            <a:r>
              <a:rPr lang="zh-TW" altLang="en-US" sz="1000" dirty="0"/>
              <a:t>存取關聯式資料庫 </a:t>
            </a:r>
            <a:r>
              <a:rPr lang="en-US" altLang="zh-TW" sz="1000" dirty="0"/>
              <a:t>API</a:t>
            </a:r>
            <a:r>
              <a:rPr lang="zh-TW" altLang="en-US" sz="1000" dirty="0"/>
              <a:t>。</a:t>
            </a:r>
            <a:r>
              <a:rPr lang="en-US" altLang="zh-TW" sz="1000" dirty="0"/>
              <a:t>Spark </a:t>
            </a:r>
            <a:r>
              <a:rPr lang="zh-TW" altLang="en-US" sz="1000" dirty="0"/>
              <a:t>可用 </a:t>
            </a:r>
            <a:r>
              <a:rPr lang="en-US" altLang="zh-TW" sz="1000" dirty="0"/>
              <a:t>JDBC </a:t>
            </a:r>
            <a:r>
              <a:rPr lang="zh-TW" altLang="en-US" sz="1000" dirty="0"/>
              <a:t>存取資料庫。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="" xmlns:a16="http://schemas.microsoft.com/office/drawing/2014/main" id="{630CDB6B-34FC-498E-A776-DC302ACABCAC}"/>
              </a:ext>
            </a:extLst>
          </p:cNvPr>
          <p:cNvSpPr/>
          <p:nvPr/>
        </p:nvSpPr>
        <p:spPr>
          <a:xfrm>
            <a:off x="9336965" y="1604191"/>
            <a:ext cx="14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zh-TW" sz="1400" dirty="0"/>
              <a:t>Spark </a:t>
            </a:r>
            <a:r>
              <a:rPr lang="en-US" altLang="zh-TW" sz="1400" dirty="0" smtClean="0"/>
              <a:t>ML Pipeline</a:t>
            </a:r>
            <a:endParaRPr lang="zh-TW" altLang="en-US" sz="1400" dirty="0"/>
          </a:p>
        </p:txBody>
      </p:sp>
      <p:sp>
        <p:nvSpPr>
          <p:cNvPr id="93" name="矩形 92">
            <a:extLst>
              <a:ext uri="{FF2B5EF4-FFF2-40B4-BE49-F238E27FC236}">
                <a16:creationId xmlns="" xmlns:a16="http://schemas.microsoft.com/office/drawing/2014/main" id="{F5EC5989-A923-4449-87F1-238FA0B25175}"/>
              </a:ext>
            </a:extLst>
          </p:cNvPr>
          <p:cNvSpPr/>
          <p:nvPr/>
        </p:nvSpPr>
        <p:spPr>
          <a:xfrm>
            <a:off x="9336965" y="815085"/>
            <a:ext cx="14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zh-TW" sz="1400" dirty="0"/>
              <a:t>Spark </a:t>
            </a:r>
            <a:r>
              <a:rPr lang="en-US" altLang="zh-TW" sz="1400" dirty="0" err="1" smtClean="0"/>
              <a:t>MLlib</a:t>
            </a:r>
            <a:endParaRPr lang="zh-TW" altLang="en-US" sz="1400" dirty="0"/>
          </a:p>
        </p:txBody>
      </p:sp>
      <p:sp>
        <p:nvSpPr>
          <p:cNvPr id="94" name="矩形 93">
            <a:extLst>
              <a:ext uri="{FF2B5EF4-FFF2-40B4-BE49-F238E27FC236}">
                <a16:creationId xmlns="" xmlns:a16="http://schemas.microsoft.com/office/drawing/2014/main" id="{1C4BBB29-F7FE-4B7B-B814-C8CF0A75BDC0}"/>
              </a:ext>
            </a:extLst>
          </p:cNvPr>
          <p:cNvSpPr/>
          <p:nvPr/>
        </p:nvSpPr>
        <p:spPr>
          <a:xfrm>
            <a:off x="6548045" y="815085"/>
            <a:ext cx="14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zh-TW" sz="1400" dirty="0"/>
              <a:t>Spark </a:t>
            </a:r>
            <a:r>
              <a:rPr lang="en-US" altLang="zh-TW" sz="1400" dirty="0" smtClean="0"/>
              <a:t>RDD</a:t>
            </a:r>
            <a:endParaRPr lang="zh-TW" altLang="en-US" sz="1400" dirty="0"/>
          </a:p>
        </p:txBody>
      </p:sp>
      <p:sp>
        <p:nvSpPr>
          <p:cNvPr id="95" name="矩形 94">
            <a:extLst>
              <a:ext uri="{FF2B5EF4-FFF2-40B4-BE49-F238E27FC236}">
                <a16:creationId xmlns="" xmlns:a16="http://schemas.microsoft.com/office/drawing/2014/main" id="{9A9E5A6B-6DCE-4DA2-92E4-B459E9FE13D4}"/>
              </a:ext>
            </a:extLst>
          </p:cNvPr>
          <p:cNvSpPr/>
          <p:nvPr/>
        </p:nvSpPr>
        <p:spPr>
          <a:xfrm>
            <a:off x="6548045" y="3553108"/>
            <a:ext cx="1440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zh-TW" sz="1400" dirty="0" smtClean="0"/>
              <a:t>Pandas </a:t>
            </a:r>
            <a:r>
              <a:rPr lang="en-US" altLang="zh-TW" sz="1400" dirty="0" err="1" smtClean="0"/>
              <a:t>DataFrame</a:t>
            </a:r>
            <a:endParaRPr lang="zh-TW" altLang="en-US" sz="1400" dirty="0"/>
          </a:p>
        </p:txBody>
      </p:sp>
      <p:sp>
        <p:nvSpPr>
          <p:cNvPr id="96" name="矩形 95">
            <a:extLst>
              <a:ext uri="{FF2B5EF4-FFF2-40B4-BE49-F238E27FC236}">
                <a16:creationId xmlns="" xmlns:a16="http://schemas.microsoft.com/office/drawing/2014/main" id="{29139726-B6B3-4948-9153-31E43682559D}"/>
              </a:ext>
            </a:extLst>
          </p:cNvPr>
          <p:cNvSpPr/>
          <p:nvPr/>
        </p:nvSpPr>
        <p:spPr>
          <a:xfrm>
            <a:off x="9336965" y="3553108"/>
            <a:ext cx="1440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zh-TW" sz="1400" dirty="0" err="1" smtClean="0"/>
              <a:t>Scikit</a:t>
            </a:r>
            <a:r>
              <a:rPr lang="en-US" altLang="zh-TW" sz="1400" dirty="0" smtClean="0"/>
              <a:t>-learn</a:t>
            </a:r>
            <a:endParaRPr lang="zh-TW" altLang="en-US" sz="1400" dirty="0"/>
          </a:p>
        </p:txBody>
      </p:sp>
      <p:cxnSp>
        <p:nvCxnSpPr>
          <p:cNvPr id="48" name="直線單箭頭接點 47"/>
          <p:cNvCxnSpPr>
            <a:stCxn id="95" idx="2"/>
            <a:endCxn id="98" idx="0"/>
          </p:cNvCxnSpPr>
          <p:nvPr/>
        </p:nvCxnSpPr>
        <p:spPr>
          <a:xfrm flipH="1">
            <a:off x="7043655" y="3913108"/>
            <a:ext cx="224390" cy="88879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22" name="群組 121"/>
          <p:cNvGrpSpPr/>
          <p:nvPr/>
        </p:nvGrpSpPr>
        <p:grpSpPr>
          <a:xfrm>
            <a:off x="6323655" y="4801906"/>
            <a:ext cx="1888781" cy="618724"/>
            <a:chOff x="6413360" y="4801906"/>
            <a:chExt cx="1888781" cy="618724"/>
          </a:xfrm>
        </p:grpSpPr>
        <p:sp>
          <p:nvSpPr>
            <p:cNvPr id="98" name="矩形 97">
              <a:extLst>
                <a:ext uri="{FF2B5EF4-FFF2-40B4-BE49-F238E27FC236}">
                  <a16:creationId xmlns="" xmlns:a16="http://schemas.microsoft.com/office/drawing/2014/main" id="{F95DBEA3-F912-4C97-82C2-1B756AA84F8F}"/>
                </a:ext>
              </a:extLst>
            </p:cNvPr>
            <p:cNvSpPr/>
            <p:nvPr/>
          </p:nvSpPr>
          <p:spPr>
            <a:xfrm>
              <a:off x="6413360" y="4801906"/>
              <a:ext cx="1440000" cy="360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3600" tIns="3600" rIns="3600" bIns="3600" rtlCol="0" anchor="ctr"/>
            <a:lstStyle/>
            <a:p>
              <a:pPr algn="ctr"/>
              <a:r>
                <a:rPr lang="en-US" altLang="zh-TW" sz="1400" dirty="0" err="1" smtClean="0"/>
                <a:t>Matplotlib</a:t>
              </a:r>
              <a:endParaRPr lang="zh-TW" altLang="en-US" sz="1400" dirty="0"/>
            </a:p>
          </p:txBody>
        </p:sp>
        <p:sp>
          <p:nvSpPr>
            <p:cNvPr id="78" name="矩形 77">
              <a:extLst>
                <a:ext uri="{FF2B5EF4-FFF2-40B4-BE49-F238E27FC236}">
                  <a16:creationId xmlns="" xmlns:a16="http://schemas.microsoft.com/office/drawing/2014/main" id="{F95DBEA3-F912-4C97-82C2-1B756AA84F8F}"/>
                </a:ext>
              </a:extLst>
            </p:cNvPr>
            <p:cNvSpPr/>
            <p:nvPr/>
          </p:nvSpPr>
          <p:spPr>
            <a:xfrm>
              <a:off x="6862141" y="5060630"/>
              <a:ext cx="1440000" cy="360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3600" tIns="3600" rIns="3600" bIns="3600" rtlCol="0" anchor="ctr"/>
            <a:lstStyle/>
            <a:p>
              <a:pPr algn="ctr"/>
              <a:r>
                <a:rPr lang="en-US" altLang="zh-TW" sz="1400" dirty="0" err="1" smtClean="0"/>
                <a:t>Bokeh</a:t>
              </a:r>
              <a:endParaRPr lang="zh-TW" altLang="en-US" sz="1400" dirty="0"/>
            </a:p>
          </p:txBody>
        </p:sp>
      </p:grpSp>
      <p:cxnSp>
        <p:nvCxnSpPr>
          <p:cNvPr id="52" name="直線單箭頭接點 51"/>
          <p:cNvCxnSpPr>
            <a:stCxn id="95" idx="2"/>
            <a:endCxn id="78" idx="0"/>
          </p:cNvCxnSpPr>
          <p:nvPr/>
        </p:nvCxnSpPr>
        <p:spPr>
          <a:xfrm>
            <a:off x="7268045" y="3913108"/>
            <a:ext cx="224391" cy="114752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9" name="文字方塊 78">
            <a:extLst>
              <a:ext uri="{FF2B5EF4-FFF2-40B4-BE49-F238E27FC236}">
                <a16:creationId xmlns="" xmlns:a16="http://schemas.microsoft.com/office/drawing/2014/main" id="{44D52896-5788-4827-84A1-4C4729C5DD71}"/>
              </a:ext>
            </a:extLst>
          </p:cNvPr>
          <p:cNvSpPr txBox="1"/>
          <p:nvPr/>
        </p:nvSpPr>
        <p:spPr>
          <a:xfrm>
            <a:off x="6548045" y="5425141"/>
            <a:ext cx="16081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Python </a:t>
            </a:r>
            <a:r>
              <a:rPr lang="zh-TW" altLang="en-US" sz="1000" dirty="0" smtClean="0"/>
              <a:t>資料視覺化套件。</a:t>
            </a:r>
            <a:endParaRPr lang="zh-TW" altLang="en-US" sz="1000" dirty="0"/>
          </a:p>
        </p:txBody>
      </p:sp>
      <p:sp>
        <p:nvSpPr>
          <p:cNvPr id="80" name="文字方塊 79">
            <a:extLst>
              <a:ext uri="{FF2B5EF4-FFF2-40B4-BE49-F238E27FC236}">
                <a16:creationId xmlns="" xmlns:a16="http://schemas.microsoft.com/office/drawing/2014/main" id="{44D52896-5788-4827-84A1-4C4729C5DD71}"/>
              </a:ext>
            </a:extLst>
          </p:cNvPr>
          <p:cNvSpPr txBox="1"/>
          <p:nvPr/>
        </p:nvSpPr>
        <p:spPr>
          <a:xfrm>
            <a:off x="6548045" y="3914317"/>
            <a:ext cx="2776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Python </a:t>
            </a:r>
            <a:r>
              <a:rPr lang="zh-TW" altLang="en-US" sz="1000" dirty="0" smtClean="0"/>
              <a:t>資料分析</a:t>
            </a:r>
            <a:r>
              <a:rPr lang="zh-TW" altLang="en-US" sz="1000" dirty="0"/>
              <a:t>套件。可以擷取  </a:t>
            </a:r>
            <a:r>
              <a:rPr lang="en-US" altLang="zh-TW" sz="1000" dirty="0"/>
              <a:t>JSON</a:t>
            </a:r>
            <a:r>
              <a:rPr lang="zh-TW" altLang="en-US" sz="1000" dirty="0"/>
              <a:t>、</a:t>
            </a:r>
            <a:r>
              <a:rPr lang="en-US" altLang="zh-TW" sz="1000" dirty="0"/>
              <a:t>CSV</a:t>
            </a:r>
            <a:r>
              <a:rPr lang="zh-TW" altLang="en-US" sz="1000" dirty="0" smtClean="0"/>
              <a:t>、</a:t>
            </a:r>
            <a:endParaRPr lang="en-US" altLang="zh-TW" sz="1000" dirty="0" smtClean="0"/>
          </a:p>
          <a:p>
            <a:r>
              <a:rPr lang="en-US" altLang="zh-TW" sz="1000" dirty="0" smtClean="0"/>
              <a:t>Excel</a:t>
            </a:r>
            <a:r>
              <a:rPr lang="zh-TW" altLang="en-US" sz="1000" dirty="0"/>
              <a:t>、</a:t>
            </a:r>
            <a:r>
              <a:rPr lang="en-US" altLang="zh-TW" sz="1000" dirty="0"/>
              <a:t>HTML </a:t>
            </a:r>
            <a:r>
              <a:rPr lang="zh-TW" altLang="en-US" sz="1000" dirty="0"/>
              <a:t>或是其他資料庫來的</a:t>
            </a:r>
            <a:r>
              <a:rPr lang="zh-TW" altLang="en-US" sz="1000" dirty="0" smtClean="0"/>
              <a:t>資料。</a:t>
            </a:r>
            <a:endParaRPr lang="zh-TW" altLang="en-US" sz="1000" dirty="0"/>
          </a:p>
        </p:txBody>
      </p:sp>
      <p:sp>
        <p:nvSpPr>
          <p:cNvPr id="81" name="文字方塊 80">
            <a:extLst>
              <a:ext uri="{FF2B5EF4-FFF2-40B4-BE49-F238E27FC236}">
                <a16:creationId xmlns="" xmlns:a16="http://schemas.microsoft.com/office/drawing/2014/main" id="{44D52896-5788-4827-84A1-4C4729C5DD71}"/>
              </a:ext>
            </a:extLst>
          </p:cNvPr>
          <p:cNvSpPr txBox="1"/>
          <p:nvPr/>
        </p:nvSpPr>
        <p:spPr>
          <a:xfrm>
            <a:off x="9340545" y="3904239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Python </a:t>
            </a:r>
            <a:r>
              <a:rPr lang="zh-TW" altLang="en-US" sz="1000" dirty="0" smtClean="0"/>
              <a:t>資料分析套件</a:t>
            </a:r>
            <a:r>
              <a:rPr lang="zh-TW" altLang="en-US" sz="1000" dirty="0"/>
              <a:t>。可</a:t>
            </a:r>
            <a:r>
              <a:rPr lang="zh-TW" altLang="en-US" sz="1000" dirty="0" smtClean="0"/>
              <a:t>使用常見如</a:t>
            </a:r>
            <a:r>
              <a:rPr lang="zh-TW" altLang="en-US" sz="1000" dirty="0"/>
              <a:t>分類</a:t>
            </a:r>
            <a:r>
              <a:rPr lang="zh-TW" altLang="en-US" sz="1000" dirty="0" smtClean="0"/>
              <a:t>、</a:t>
            </a:r>
            <a:endParaRPr lang="en-US" altLang="zh-TW" sz="1000" dirty="0" smtClean="0"/>
          </a:p>
          <a:p>
            <a:r>
              <a:rPr lang="zh-TW" altLang="en-US" sz="1000" dirty="0" smtClean="0"/>
              <a:t>迴</a:t>
            </a:r>
            <a:r>
              <a:rPr lang="zh-TW" altLang="en-US" sz="1000" dirty="0"/>
              <a:t>歸、聚類、維度</a:t>
            </a:r>
            <a:r>
              <a:rPr lang="zh-TW" altLang="en-US" sz="1000" dirty="0" smtClean="0"/>
              <a:t>縮減等分析和</a:t>
            </a:r>
            <a:r>
              <a:rPr lang="zh-TW" altLang="en-US" sz="1000" dirty="0"/>
              <a:t>統計</a:t>
            </a:r>
            <a:r>
              <a:rPr lang="zh-TW" altLang="en-US" sz="1000" dirty="0" smtClean="0"/>
              <a:t>演算法。</a:t>
            </a:r>
            <a:endParaRPr lang="zh-TW" altLang="en-US" sz="1000" dirty="0"/>
          </a:p>
        </p:txBody>
      </p:sp>
      <p:sp>
        <p:nvSpPr>
          <p:cNvPr id="82" name="文字方塊 81">
            <a:extLst>
              <a:ext uri="{FF2B5EF4-FFF2-40B4-BE49-F238E27FC236}">
                <a16:creationId xmlns="" xmlns:a16="http://schemas.microsoft.com/office/drawing/2014/main" id="{44D52896-5788-4827-84A1-4C4729C5DD71}"/>
              </a:ext>
            </a:extLst>
          </p:cNvPr>
          <p:cNvSpPr txBox="1"/>
          <p:nvPr/>
        </p:nvSpPr>
        <p:spPr>
          <a:xfrm>
            <a:off x="9340545" y="1965064"/>
            <a:ext cx="2839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/>
              <a:t>解決 </a:t>
            </a:r>
            <a:r>
              <a:rPr lang="en-US" altLang="zh-TW" sz="1000" dirty="0" err="1"/>
              <a:t>MLlib</a:t>
            </a:r>
            <a:r>
              <a:rPr lang="en-US" altLang="zh-TW" sz="1000" dirty="0"/>
              <a:t> </a:t>
            </a:r>
            <a:r>
              <a:rPr lang="zh-TW" altLang="en-US" sz="1000" dirty="0" smtClean="0"/>
              <a:t>多訓練</a:t>
            </a:r>
            <a:r>
              <a:rPr lang="zh-TW" altLang="en-US" sz="1000" dirty="0"/>
              <a:t>模型串接導致結構</a:t>
            </a:r>
            <a:r>
              <a:rPr lang="zh-TW" altLang="en-US" sz="1000" dirty="0" smtClean="0"/>
              <a:t>複雜問題，</a:t>
            </a:r>
            <a:endParaRPr lang="en-US" altLang="zh-TW" sz="1000" dirty="0" smtClean="0"/>
          </a:p>
          <a:p>
            <a:r>
              <a:rPr lang="zh-TW" altLang="en-US" sz="1000" dirty="0" smtClean="0"/>
              <a:t>使用機器學習 </a:t>
            </a:r>
            <a:r>
              <a:rPr lang="en-US" altLang="zh-TW" sz="1000" dirty="0" smtClean="0"/>
              <a:t>Workflow </a:t>
            </a:r>
            <a:r>
              <a:rPr lang="zh-TW" altLang="en-US" sz="1000" dirty="0" smtClean="0"/>
              <a:t>實現 </a:t>
            </a:r>
            <a:r>
              <a:rPr lang="en-US" altLang="zh-TW" sz="1000" dirty="0" smtClean="0"/>
              <a:t>Ensemble</a:t>
            </a:r>
            <a:r>
              <a:rPr lang="zh-TW" altLang="en-US" sz="1000" dirty="0"/>
              <a:t> </a:t>
            </a:r>
            <a:r>
              <a:rPr lang="zh-TW" altLang="en-US" sz="1000" dirty="0" smtClean="0"/>
              <a:t>概念。</a:t>
            </a:r>
            <a:endParaRPr lang="zh-TW" altLang="en-US" sz="1000" dirty="0"/>
          </a:p>
        </p:txBody>
      </p:sp>
      <p:sp>
        <p:nvSpPr>
          <p:cNvPr id="83" name="文字方塊 82">
            <a:extLst>
              <a:ext uri="{FF2B5EF4-FFF2-40B4-BE49-F238E27FC236}">
                <a16:creationId xmlns="" xmlns:a16="http://schemas.microsoft.com/office/drawing/2014/main" id="{44D52896-5788-4827-84A1-4C4729C5DD71}"/>
              </a:ext>
            </a:extLst>
          </p:cNvPr>
          <p:cNvSpPr txBox="1"/>
          <p:nvPr/>
        </p:nvSpPr>
        <p:spPr>
          <a:xfrm>
            <a:off x="6548045" y="1965064"/>
            <a:ext cx="2877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/>
              <a:t>不可變彈性分散式資料集，使用 </a:t>
            </a:r>
            <a:r>
              <a:rPr lang="en-US" altLang="zh-TW" sz="1000" dirty="0"/>
              <a:t>Schema </a:t>
            </a:r>
            <a:r>
              <a:rPr lang="zh-TW" altLang="en-US" sz="1000" dirty="0"/>
              <a:t>來</a:t>
            </a:r>
            <a:r>
              <a:rPr lang="zh-TW" altLang="en-US" sz="1000" dirty="0" smtClean="0"/>
              <a:t>描述</a:t>
            </a:r>
            <a:endParaRPr lang="en-US" altLang="zh-TW" sz="1000" dirty="0" smtClean="0"/>
          </a:p>
          <a:p>
            <a:r>
              <a:rPr lang="zh-TW" altLang="en-US" sz="1000" dirty="0" smtClean="0"/>
              <a:t>每</a:t>
            </a:r>
            <a:r>
              <a:rPr lang="zh-TW" altLang="en-US" sz="1000" dirty="0"/>
              <a:t>筆資料類型，並用行式儲存格式來儲存</a:t>
            </a:r>
            <a:r>
              <a:rPr lang="zh-TW" altLang="en-US" sz="1000" dirty="0" smtClean="0"/>
              <a:t>資料。</a:t>
            </a:r>
            <a:endParaRPr lang="zh-TW" altLang="en-US" sz="1000" dirty="0"/>
          </a:p>
        </p:txBody>
      </p:sp>
      <p:sp>
        <p:nvSpPr>
          <p:cNvPr id="84" name="文字方塊 83">
            <a:extLst>
              <a:ext uri="{FF2B5EF4-FFF2-40B4-BE49-F238E27FC236}">
                <a16:creationId xmlns="" xmlns:a16="http://schemas.microsoft.com/office/drawing/2014/main" id="{44D52896-5788-4827-84A1-4C4729C5DD71}"/>
              </a:ext>
            </a:extLst>
          </p:cNvPr>
          <p:cNvSpPr txBox="1"/>
          <p:nvPr/>
        </p:nvSpPr>
        <p:spPr>
          <a:xfrm>
            <a:off x="6548045" y="1177096"/>
            <a:ext cx="3013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/>
              <a:t>不可變彈性分散式資料集，具有 </a:t>
            </a:r>
            <a:r>
              <a:rPr lang="en-US" altLang="zh-TW" sz="1000" dirty="0" smtClean="0"/>
              <a:t>In-Memory </a:t>
            </a:r>
            <a:r>
              <a:rPr lang="zh-TW" altLang="en-US" sz="1000" dirty="0" smtClean="0"/>
              <a:t>與分</a:t>
            </a:r>
            <a:endParaRPr lang="en-US" altLang="zh-TW" sz="1000" dirty="0" smtClean="0"/>
          </a:p>
          <a:p>
            <a:r>
              <a:rPr lang="zh-TW" altLang="en-US" sz="1000" dirty="0" smtClean="0"/>
              <a:t>散特性，解決 </a:t>
            </a:r>
            <a:r>
              <a:rPr lang="en-US" altLang="zh-TW" sz="1000" dirty="0" smtClean="0"/>
              <a:t>MapReduce </a:t>
            </a:r>
            <a:r>
              <a:rPr lang="zh-TW" altLang="en-US" sz="1000" dirty="0" smtClean="0"/>
              <a:t>高 </a:t>
            </a:r>
            <a:r>
              <a:rPr lang="en-US" altLang="zh-TW" sz="1000" dirty="0" smtClean="0"/>
              <a:t>I/O </a:t>
            </a:r>
            <a:r>
              <a:rPr lang="zh-TW" altLang="en-US" sz="1000" dirty="0" smtClean="0"/>
              <a:t>下資料共享問題。</a:t>
            </a:r>
            <a:endParaRPr lang="zh-TW" altLang="en-US" sz="1000" dirty="0"/>
          </a:p>
        </p:txBody>
      </p:sp>
      <p:sp>
        <p:nvSpPr>
          <p:cNvPr id="85" name="文字方塊 84">
            <a:extLst>
              <a:ext uri="{FF2B5EF4-FFF2-40B4-BE49-F238E27FC236}">
                <a16:creationId xmlns="" xmlns:a16="http://schemas.microsoft.com/office/drawing/2014/main" id="{44D52896-5788-4827-84A1-4C4729C5DD71}"/>
              </a:ext>
            </a:extLst>
          </p:cNvPr>
          <p:cNvSpPr txBox="1"/>
          <p:nvPr/>
        </p:nvSpPr>
        <p:spPr>
          <a:xfrm>
            <a:off x="9340545" y="1169561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/>
              <a:t>分散式機器學習</a:t>
            </a:r>
            <a:r>
              <a:rPr lang="zh-TW" altLang="en-US" sz="1000" dirty="0" smtClean="0"/>
              <a:t>框架，可使用常見的如分類、</a:t>
            </a:r>
            <a:endParaRPr lang="en-US" altLang="zh-TW" sz="1000" dirty="0" smtClean="0"/>
          </a:p>
          <a:p>
            <a:r>
              <a:rPr lang="zh-TW" altLang="en-US" sz="1000" dirty="0" smtClean="0"/>
              <a:t>分</a:t>
            </a:r>
            <a:r>
              <a:rPr lang="zh-TW" altLang="en-US" sz="1000" dirty="0"/>
              <a:t>群、維度</a:t>
            </a:r>
            <a:r>
              <a:rPr lang="zh-TW" altLang="en-US" sz="1000" dirty="0" smtClean="0"/>
              <a:t>縮減等機器學習</a:t>
            </a:r>
            <a:r>
              <a:rPr lang="zh-TW" altLang="en-US" sz="1000" dirty="0"/>
              <a:t>和統計</a:t>
            </a:r>
            <a:r>
              <a:rPr lang="zh-TW" altLang="en-US" sz="1000" dirty="0" smtClean="0"/>
              <a:t>演算法。</a:t>
            </a:r>
            <a:endParaRPr lang="zh-TW" altLang="en-US" sz="1000" dirty="0"/>
          </a:p>
        </p:txBody>
      </p:sp>
      <p:cxnSp>
        <p:nvCxnSpPr>
          <p:cNvPr id="54" name="直線單箭頭接點 53"/>
          <p:cNvCxnSpPr>
            <a:stCxn id="94" idx="3"/>
            <a:endCxn id="93" idx="1"/>
          </p:cNvCxnSpPr>
          <p:nvPr/>
        </p:nvCxnSpPr>
        <p:spPr>
          <a:xfrm>
            <a:off x="7988045" y="995085"/>
            <a:ext cx="13489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94" idx="2"/>
            <a:endCxn id="31" idx="0"/>
          </p:cNvCxnSpPr>
          <p:nvPr/>
        </p:nvCxnSpPr>
        <p:spPr>
          <a:xfrm>
            <a:off x="7268045" y="1175085"/>
            <a:ext cx="0" cy="4291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stCxn id="31" idx="3"/>
            <a:endCxn id="92" idx="1"/>
          </p:cNvCxnSpPr>
          <p:nvPr/>
        </p:nvCxnSpPr>
        <p:spPr>
          <a:xfrm>
            <a:off x="7988045" y="1784191"/>
            <a:ext cx="13489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>
            <a:stCxn id="31" idx="2"/>
            <a:endCxn id="95" idx="0"/>
          </p:cNvCxnSpPr>
          <p:nvPr/>
        </p:nvCxnSpPr>
        <p:spPr>
          <a:xfrm>
            <a:off x="7268045" y="1964191"/>
            <a:ext cx="0" cy="15889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>
            <a:stCxn id="95" idx="3"/>
            <a:endCxn id="96" idx="1"/>
          </p:cNvCxnSpPr>
          <p:nvPr/>
        </p:nvCxnSpPr>
        <p:spPr>
          <a:xfrm>
            <a:off x="7988045" y="3733108"/>
            <a:ext cx="1348920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0" name="矩形 99">
            <a:extLst>
              <a:ext uri="{FF2B5EF4-FFF2-40B4-BE49-F238E27FC236}">
                <a16:creationId xmlns="" xmlns:a16="http://schemas.microsoft.com/office/drawing/2014/main" id="{630CDB6B-34FC-498E-A776-DC302ACABCAC}"/>
              </a:ext>
            </a:extLst>
          </p:cNvPr>
          <p:cNvSpPr/>
          <p:nvPr/>
        </p:nvSpPr>
        <p:spPr>
          <a:xfrm>
            <a:off x="9336511" y="2393297"/>
            <a:ext cx="14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zh-TW" sz="1400" dirty="0"/>
              <a:t>Spark </a:t>
            </a:r>
            <a:r>
              <a:rPr lang="en-US" altLang="zh-TW" sz="1400" dirty="0" smtClean="0"/>
              <a:t>SQL</a:t>
            </a:r>
            <a:endParaRPr lang="zh-TW" altLang="en-US" sz="1400" dirty="0"/>
          </a:p>
        </p:txBody>
      </p:sp>
      <p:sp>
        <p:nvSpPr>
          <p:cNvPr id="101" name="文字方塊 100">
            <a:extLst>
              <a:ext uri="{FF2B5EF4-FFF2-40B4-BE49-F238E27FC236}">
                <a16:creationId xmlns="" xmlns:a16="http://schemas.microsoft.com/office/drawing/2014/main" id="{44D52896-5788-4827-84A1-4C4729C5DD71}"/>
              </a:ext>
            </a:extLst>
          </p:cNvPr>
          <p:cNvSpPr txBox="1"/>
          <p:nvPr/>
        </p:nvSpPr>
        <p:spPr>
          <a:xfrm>
            <a:off x="9340091" y="2753992"/>
            <a:ext cx="27799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/>
              <a:t>可對</a:t>
            </a:r>
            <a:r>
              <a:rPr lang="zh-TW" altLang="en-US" sz="1000" dirty="0"/>
              <a:t>已</a:t>
            </a:r>
            <a:r>
              <a:rPr lang="zh-TW" altLang="en-US" sz="1000" dirty="0" smtClean="0"/>
              <a:t>註冊成 </a:t>
            </a:r>
            <a:r>
              <a:rPr lang="en-US" altLang="zh-TW" sz="1000" dirty="0" smtClean="0"/>
              <a:t>Temp. </a:t>
            </a:r>
            <a:r>
              <a:rPr lang="en-US" altLang="zh-TW" sz="1000" dirty="0"/>
              <a:t>View </a:t>
            </a:r>
            <a:r>
              <a:rPr lang="zh-TW" altLang="en-US" sz="1000" dirty="0"/>
              <a:t>的 </a:t>
            </a:r>
            <a:r>
              <a:rPr lang="en-US" altLang="zh-TW" sz="1000" dirty="0" err="1" smtClean="0"/>
              <a:t>DataFrame</a:t>
            </a:r>
            <a:r>
              <a:rPr lang="en-US" altLang="zh-TW" sz="1000" dirty="0" smtClean="0"/>
              <a:t> </a:t>
            </a:r>
            <a:r>
              <a:rPr lang="zh-TW" altLang="en-US" sz="1000" dirty="0" smtClean="0"/>
              <a:t>執行</a:t>
            </a:r>
            <a:endParaRPr lang="en-US" altLang="zh-TW" sz="1000" dirty="0" smtClean="0"/>
          </a:p>
          <a:p>
            <a:r>
              <a:rPr lang="en-US" altLang="zh-TW" sz="1000" dirty="0" smtClean="0"/>
              <a:t>SQL</a:t>
            </a:r>
            <a:r>
              <a:rPr lang="zh-TW" altLang="en-US" sz="1000" dirty="0"/>
              <a:t>、</a:t>
            </a:r>
            <a:r>
              <a:rPr lang="en-US" altLang="zh-TW" sz="1000" dirty="0" err="1"/>
              <a:t>HiveQL</a:t>
            </a:r>
            <a:r>
              <a:rPr lang="en-US" altLang="zh-TW" sz="1000" dirty="0"/>
              <a:t> </a:t>
            </a:r>
            <a:r>
              <a:rPr lang="zh-TW" altLang="en-US" sz="1000" dirty="0" smtClean="0"/>
              <a:t>關聯</a:t>
            </a:r>
            <a:r>
              <a:rPr lang="zh-TW" altLang="en-US" sz="1000" dirty="0"/>
              <a:t>式</a:t>
            </a:r>
            <a:r>
              <a:rPr lang="zh-TW" altLang="en-US" sz="1000" dirty="0" smtClean="0"/>
              <a:t>查詢，且效能比 </a:t>
            </a:r>
            <a:r>
              <a:rPr lang="en-US" altLang="zh-TW" sz="1000" dirty="0" smtClean="0"/>
              <a:t>RDD </a:t>
            </a:r>
            <a:r>
              <a:rPr lang="zh-TW" altLang="en-US" sz="1000" dirty="0" smtClean="0"/>
              <a:t>高。</a:t>
            </a:r>
            <a:endParaRPr lang="zh-TW" altLang="en-US" sz="1000" dirty="0"/>
          </a:p>
        </p:txBody>
      </p:sp>
      <p:cxnSp>
        <p:nvCxnSpPr>
          <p:cNvPr id="90" name="直線單箭頭接點 89"/>
          <p:cNvCxnSpPr>
            <a:stCxn id="31" idx="2"/>
            <a:endCxn id="100" idx="1"/>
          </p:cNvCxnSpPr>
          <p:nvPr/>
        </p:nvCxnSpPr>
        <p:spPr>
          <a:xfrm>
            <a:off x="7268045" y="1964191"/>
            <a:ext cx="2068466" cy="6091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096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1182</TotalTime>
  <Words>439</Words>
  <Application>Microsoft Office PowerPoint</Application>
  <PresentationFormat>寬螢幕</PresentationFormat>
  <Paragraphs>72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陳敬翔</dc:creator>
  <cp:lastModifiedBy>Cookie</cp:lastModifiedBy>
  <cp:revision>32</cp:revision>
  <dcterms:created xsi:type="dcterms:W3CDTF">2017-10-10T11:31:02Z</dcterms:created>
  <dcterms:modified xsi:type="dcterms:W3CDTF">2017-10-13T09:17:06Z</dcterms:modified>
</cp:coreProperties>
</file>