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19" r:id="rId10"/>
    <p:sldId id="424" r:id="rId11"/>
    <p:sldId id="420" r:id="rId12"/>
    <p:sldId id="421" r:id="rId13"/>
    <p:sldId id="41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模块七 第</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三章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69570" y="923925"/>
            <a:ext cx="10987405" cy="603885"/>
          </a:xfrm>
          <a:prstGeom prst="rect">
            <a:avLst/>
          </a:prstGeom>
          <a:noFill/>
        </p:spPr>
        <p:txBody>
          <a:bodyPr wrap="square" rtlCol="0">
            <a:spAutoFit/>
          </a:bodyPr>
          <a:p>
            <a:pPr indent="812800" fontAlgn="auto">
              <a:lnSpc>
                <a:spcPts val="4000"/>
              </a:lnSpc>
              <a:extLst>
                <a:ext uri="{35155182-B16C-46BC-9424-99874614C6A1}">
                  <wpsdc:indentchars xmlns:wpsdc="http://www.wps.cn/officeDocument/2017/drawingmlCustomData" val="200" checksum="3877492575"/>
                </a:ext>
              </a:extLst>
            </a:pPr>
            <a:r>
              <a:rPr lang="en-US" altLang="zh-CN" sz="3200" b="1">
                <a:latin typeface="Times New Roman" panose="02020603050405020304" charset="0"/>
                <a:cs typeface="Times New Roman" panose="02020603050405020304" charset="0"/>
              </a:rPr>
              <a:t>  Health is very important to us.</a:t>
            </a:r>
            <a:endParaRPr lang="en-US" altLang="zh-CN" sz="3200" b="1">
              <a:latin typeface="Times New Roman" panose="02020603050405020304" charset="0"/>
              <a:cs typeface="Times New Roman" panose="02020603050405020304" charset="0"/>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76910" y="923925"/>
            <a:ext cx="10838815" cy="4964430"/>
          </a:xfrm>
          <a:prstGeom prst="rect">
            <a:avLst/>
          </a:prstGeom>
          <a:noFill/>
        </p:spPr>
        <p:txBody>
          <a:bodyPr wrap="square" rtlCol="0">
            <a:spAutoFit/>
          </a:bodyPr>
          <a:p>
            <a:pPr indent="0" algn="just" fontAlgn="auto">
              <a:lnSpc>
                <a:spcPts val="3800"/>
              </a:lnSpc>
            </a:pPr>
            <a:r>
              <a:rPr lang="en-US" altLang="zh-CN" sz="3200" b="1">
                <a:solidFill>
                  <a:srgbClr val="FF0000"/>
                </a:solidFill>
                <a:latin typeface="Times New Roman" panose="02020603050405020304" charset="0"/>
                <a:cs typeface="Times New Roman" panose="02020603050405020304" charset="0"/>
                <a:sym typeface="+mn-ea"/>
              </a:rPr>
              <a:t>                                                             In order to keep healthy, we should have healthy living habits.</a:t>
            </a:r>
            <a:endParaRPr lang="en-US" altLang="zh-CN" sz="3200" b="1">
              <a:solidFill>
                <a:srgbClr val="FF0000"/>
              </a:solidFill>
              <a:latin typeface="Times New Roman" panose="02020603050405020304" charset="0"/>
              <a:cs typeface="Times New Roman" panose="02020603050405020304" charset="0"/>
              <a:sym typeface="+mn-ea"/>
            </a:endParaRPr>
          </a:p>
          <a:p>
            <a:pPr indent="711200" algn="just" fontAlgn="auto">
              <a:lnSpc>
                <a:spcPts val="3800"/>
              </a:lnSpc>
            </a:pPr>
            <a:r>
              <a:rPr lang="en-US" altLang="zh-CN" sz="3200" b="1">
                <a:solidFill>
                  <a:srgbClr val="FF0000"/>
                </a:solidFill>
                <a:latin typeface="Times New Roman" panose="02020603050405020304" charset="0"/>
                <a:cs typeface="Times New Roman" panose="02020603050405020304" charset="0"/>
                <a:sym typeface="+mn-ea"/>
              </a:rPr>
              <a:t>First, we should get enough sleep during the night. We need to go to bed early and get up early, and never stay up too late. Second, we must have breakfast before going to school. Breakfast gives us energy for the morning. Third, we had better eat more vegetables and fruit. Finally, we need to do more exercise.</a:t>
            </a:r>
            <a:endParaRPr lang="en-US" altLang="zh-CN" sz="3200" b="1">
              <a:solidFill>
                <a:srgbClr val="FF0000"/>
              </a:solidFill>
              <a:latin typeface="Times New Roman" panose="02020603050405020304" charset="0"/>
              <a:cs typeface="Times New Roman" panose="02020603050405020304" charset="0"/>
              <a:sym typeface="+mn-ea"/>
            </a:endParaRPr>
          </a:p>
          <a:p>
            <a:pPr indent="711200" algn="just" fontAlgn="auto">
              <a:lnSpc>
                <a:spcPts val="3800"/>
              </a:lnSpc>
            </a:pPr>
            <a:r>
              <a:rPr lang="en-US" altLang="zh-CN" sz="3200" b="1">
                <a:solidFill>
                  <a:srgbClr val="FF0000"/>
                </a:solidFill>
                <a:latin typeface="Times New Roman" panose="02020603050405020304" charset="0"/>
                <a:cs typeface="Times New Roman" panose="02020603050405020304" charset="0"/>
                <a:sym typeface="+mn-ea"/>
              </a:rPr>
              <a:t>I hope we students live a healthy life so that we can have a healthy body and study better.</a:t>
            </a:r>
            <a:endParaRPr lang="en-US" altLang="zh-CN" sz="32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ABBCA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CBACA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CABAA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raise</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1,987</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half</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banana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proud</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BCBCA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BBCBB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BACBC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BBCCA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CBCCB</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3227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CBBCA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BBDCA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ABCBD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AADBB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ECABD </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5490" y="1181735"/>
            <a:ext cx="110794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a:t>
            </a:r>
            <a:r>
              <a:rPr lang="en-US" sz="3600" b="1">
                <a:latin typeface="Times New Roman" panose="02020603050405020304" charset="0"/>
                <a:cs typeface="Times New Roman" panose="02020603050405020304" charset="0"/>
                <a:sym typeface="+mn-ea"/>
              </a:rPr>
              <a:t>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72. </a:t>
            </a:r>
            <a:r>
              <a:rPr lang="en-US" sz="3600" b="1">
                <a:latin typeface="Times New Roman" panose="02020603050405020304" charset="0"/>
                <a:cs typeface="Times New Roman" panose="02020603050405020304" charset="0"/>
              </a:rPr>
              <a:t>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73. ________________</a:t>
            </a:r>
            <a:r>
              <a:rPr lang="en-US" sz="3600" b="1">
                <a:latin typeface="Times New Roman" panose="02020603050405020304" charset="0"/>
                <a:cs typeface="Times New Roman" panose="02020603050405020304" charset="0"/>
                <a:sym typeface="+mn-ea"/>
              </a:rPr>
              <a:t>____________________________</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sym typeface="+mn-ea"/>
              </a:rPr>
              <a:t>74. </a:t>
            </a:r>
            <a:r>
              <a:rPr lang="en-US" sz="3600" b="1">
                <a:latin typeface="Times New Roman" panose="02020603050405020304" charset="0"/>
                <a:cs typeface="Times New Roman" panose="02020603050405020304" charset="0"/>
              </a:rPr>
              <a:t>________________</a:t>
            </a:r>
            <a:r>
              <a:rPr lang="en-US" sz="3600" b="1">
                <a:latin typeface="Times New Roman" panose="02020603050405020304" charset="0"/>
                <a:cs typeface="Times New Roman" panose="02020603050405020304" charset="0"/>
                <a:sym typeface="+mn-ea"/>
              </a:rPr>
              <a:t>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75. </a:t>
            </a:r>
            <a:r>
              <a:rPr lang="en-US" sz="3600" b="1">
                <a:latin typeface="Times New Roman" panose="02020603050405020304" charset="0"/>
                <a:cs typeface="Times New Roman" panose="02020603050405020304" charset="0"/>
              </a:rPr>
              <a:t>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598930" y="1181735"/>
            <a:ext cx="9951085" cy="393827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May I take your order?</a:t>
            </a:r>
            <a:endParaRPr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May I have the menu</a:t>
            </a:r>
            <a:r>
              <a:rPr lang="en-US" sz="3600" b="1">
                <a:solidFill>
                  <a:schemeClr val="tx1"/>
                </a:solidFill>
                <a:latin typeface="Times New Roman" panose="02020603050405020304" charset="0"/>
                <a:cs typeface="Times New Roman" panose="02020603050405020304" charset="0"/>
              </a:rPr>
              <a:t>, please?</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Here is your change.</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chemeClr val="tx1"/>
                </a:solidFill>
                <a:latin typeface="Times New Roman" panose="02020603050405020304" charset="0"/>
                <a:cs typeface="Times New Roman" panose="02020603050405020304" charset="0"/>
              </a:rPr>
              <a:t>Would you mind </a:t>
            </a:r>
            <a:r>
              <a:rPr lang="en-US" sz="3600" b="1">
                <a:solidFill>
                  <a:srgbClr val="FF0000"/>
                </a:solidFill>
                <a:latin typeface="Times New Roman" panose="02020603050405020304" charset="0"/>
                <a:cs typeface="Times New Roman" panose="02020603050405020304" charset="0"/>
              </a:rPr>
              <a:t>teaching me (how) to ride a bike?</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Thank you/Thanks for coming to our food festival.</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2140" y="1074420"/>
            <a:ext cx="1108329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77. 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a:t>
            </a:r>
            <a:r>
              <a:rPr lang="en-US" sz="3600" b="1">
                <a:latin typeface="Times New Roman" panose="02020603050405020304" charset="0"/>
                <a:cs typeface="Times New Roman" panose="02020603050405020304" charset="0"/>
                <a:sym typeface="+mn-ea"/>
              </a:rPr>
              <a:t>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78. 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sym typeface="+mn-ea"/>
            </a:endParaRPr>
          </a:p>
          <a:p>
            <a:pPr fontAlgn="auto">
              <a:lnSpc>
                <a:spcPts val="6000"/>
              </a:lnSpc>
            </a:pP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638300" y="1075055"/>
            <a:ext cx="8676640" cy="470789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girl/She should drink enough water (every day).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woman/She is ordering a meal/chicken by phone now.</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woman/She needs to cut up the carrots.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2140" y="1074420"/>
            <a:ext cx="1108329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79. 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80. 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a:t>
            </a:r>
            <a:r>
              <a:rPr lang="en-US" sz="3600" b="1">
                <a:latin typeface="Times New Roman" panose="02020603050405020304" charset="0"/>
                <a:cs typeface="Times New Roman" panose="02020603050405020304" charset="0"/>
                <a:sym typeface="+mn-ea"/>
              </a:rPr>
              <a:t>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638300" y="1075055"/>
            <a:ext cx="9244965" cy="393827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boy/He can not only play the piano but also play basketball.</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boy sent an email to his sister yesterday./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He sent his sister an email yesterday.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08724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western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important</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saving</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examples</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because</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233285" y="119253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stupid</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invited</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an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pointed</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wrong</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2491</Words>
  <Application>WPS 演示</Application>
  <PresentationFormat>宽屏</PresentationFormat>
  <Paragraphs>129</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279</cp:revision>
  <dcterms:created xsi:type="dcterms:W3CDTF">2019-06-19T02:08:00Z</dcterms:created>
  <dcterms:modified xsi:type="dcterms:W3CDTF">2022-01-10T02:45:05Z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