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14" r:id="rId3"/>
    <p:sldId id="409" r:id="rId4"/>
    <p:sldId id="415" r:id="rId5"/>
    <p:sldId id="416" r:id="rId6"/>
    <p:sldId id="417" r:id="rId7"/>
    <p:sldId id="418" r:id="rId9"/>
    <p:sldId id="424" r:id="rId10"/>
    <p:sldId id="419" r:id="rId11"/>
    <p:sldId id="425" r:id="rId12"/>
    <p:sldId id="420" r:id="rId13"/>
    <p:sldId id="421" r:id="rId14"/>
    <p:sldId id="430" r:id="rId15"/>
    <p:sldId id="41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3A43"/>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6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385695" y="4551045"/>
            <a:ext cx="7941945" cy="1845310"/>
          </a:xfrm>
          <a:prstGeom prst="rect">
            <a:avLst/>
          </a:prstGeom>
          <a:noFill/>
        </p:spPr>
        <p:txBody>
          <a:bodyPr wrap="square" rtlCol="0">
            <a:spAutoFit/>
          </a:bodyPr>
          <a:p>
            <a:pPr algn="ctr"/>
            <a:r>
              <a:rPr lang="zh-CN" altLang="en-US"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过关测试卷</a:t>
            </a:r>
            <a:r>
              <a:rPr lang="en-US" altLang="zh-CN"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a:t>
            </a:r>
            <a:endParaRPr lang="en-US" altLang="zh-CN" sz="54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a:p>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模块八 第</a:t>
            </a:r>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二章 测试卷</a:t>
            </a:r>
            <a:endPar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56590" y="2717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80720" y="28321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Ⅶ. 短文填空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63295" y="112331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81</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82</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83</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84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2087245" y="111252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are</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a</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nothing</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but</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forgot</a:t>
            </a:r>
            <a:endParaRPr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6113145" y="116014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86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87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88    ____________</a:t>
            </a:r>
            <a:endParaRPr lang="en-US" altLang="zh-CN" sz="3600" b="1">
              <a:latin typeface="Times New Roman" panose="02020603050405020304" charset="0"/>
              <a:cs typeface="Times New Roman" panose="02020603050405020304" charset="0"/>
              <a:sym typeface="+mn-ea"/>
            </a:endParaRPr>
          </a:p>
          <a:p>
            <a:pPr fontAlgn="auto">
              <a:lnSpc>
                <a:spcPts val="6500"/>
              </a:lnSpc>
            </a:pPr>
            <a:r>
              <a:rPr lang="en-US" altLang="zh-CN" sz="3600" b="1">
                <a:latin typeface="Times New Roman" panose="02020603050405020304" charset="0"/>
                <a:cs typeface="Times New Roman" panose="02020603050405020304" charset="0"/>
                <a:sym typeface="+mn-ea"/>
              </a:rPr>
              <a:t>89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90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7329805" y="1123315"/>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as</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ourselves</a:t>
            </a:r>
            <a:endParaRPr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perfect</a:t>
            </a:r>
            <a:endParaRPr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heart</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better</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37540" y="1208405"/>
            <a:ext cx="10590530" cy="6759575"/>
          </a:xfrm>
          <a:prstGeom prst="rect">
            <a:avLst/>
          </a:prstGeom>
          <a:noFill/>
        </p:spPr>
        <p:txBody>
          <a:bodyPr wrap="square" rtlCol="0">
            <a:spAutoFit/>
          </a:bodyPr>
          <a:p>
            <a:pPr algn="ctr" fontAlgn="auto">
              <a:lnSpc>
                <a:spcPts val="4000"/>
              </a:lnSpc>
            </a:pPr>
            <a:r>
              <a:rPr lang="en-US" altLang="zh-CN" sz="3600" b="1">
                <a:latin typeface="Times New Roman" panose="02020603050405020304" charset="0"/>
                <a:cs typeface="Times New Roman" panose="02020603050405020304" charset="0"/>
              </a:rPr>
              <a:t>My Favorite School Uniform</a:t>
            </a:r>
            <a:endParaRPr lang="en-US" altLang="zh-CN" sz="3600" b="1">
              <a:latin typeface="Times New Roman" panose="02020603050405020304" charset="0"/>
              <a:cs typeface="Times New Roman" panose="02020603050405020304" charset="0"/>
            </a:endParaRPr>
          </a:p>
          <a:p>
            <a:pPr indent="914400" fontAlgn="auto">
              <a:lnSpc>
                <a:spcPts val="4000"/>
              </a:lnSpc>
              <a:extLst>
                <a:ext uri="{35155182-B16C-46BC-9424-99874614C6A1}">
                  <wpsdc:indentchars xmlns:wpsdc="http://www.wps.cn/officeDocument/2017/drawingmlCustomData" val="200" checksum="797548545"/>
                </a:ext>
              </a:extLst>
            </a:pPr>
            <a:r>
              <a:rPr lang="en-US" altLang="zh-CN" sz="3600" b="1">
                <a:latin typeface="Times New Roman" panose="02020603050405020304" charset="0"/>
                <a:cs typeface="Times New Roman" panose="02020603050405020304" charset="0"/>
              </a:rPr>
              <a:t>At school, we have to wear school uniforms. But most of </a:t>
            </a:r>
            <a:endParaRPr lang="en-US" altLang="zh-CN" sz="3600" b="1">
              <a:latin typeface="Times New Roman" panose="02020603050405020304" charset="0"/>
              <a:cs typeface="Times New Roman" panose="02020603050405020304" charset="0"/>
            </a:endParaRPr>
          </a:p>
          <a:p>
            <a:pPr indent="914400" fontAlgn="auto">
              <a:lnSpc>
                <a:spcPts val="4000"/>
              </a:lnSpc>
              <a:extLst>
                <a:ext uri="{35155182-B16C-46BC-9424-99874614C6A1}">
                  <wpsdc:indentchars xmlns:wpsdc="http://www.wps.cn/officeDocument/2017/drawingmlCustomData" val="200" checksum="797548545"/>
                </a:ext>
              </a:extLst>
            </a:pPr>
            <a:endParaRPr lang="en-US" altLang="zh-CN" sz="3600" b="1">
              <a:latin typeface="Times New Roman" panose="02020603050405020304" charset="0"/>
              <a:cs typeface="Times New Roman" panose="02020603050405020304" charset="0"/>
            </a:endParaRPr>
          </a:p>
          <a:p>
            <a:pPr indent="914400" fontAlgn="auto">
              <a:lnSpc>
                <a:spcPts val="4000"/>
              </a:lnSpc>
              <a:extLst>
                <a:ext uri="{35155182-B16C-46BC-9424-99874614C6A1}">
                  <wpsdc:indentchars xmlns:wpsdc="http://www.wps.cn/officeDocument/2017/drawingmlCustomData" val="200" checksum="797548545"/>
                </a:ext>
              </a:extLst>
            </a:pPr>
            <a:endParaRPr lang="en-US" altLang="zh-CN" sz="3600" b="1">
              <a:latin typeface="Times New Roman" panose="02020603050405020304" charset="0"/>
              <a:cs typeface="Times New Roman" panose="02020603050405020304" charset="0"/>
            </a:endParaRPr>
          </a:p>
          <a:p>
            <a:pPr indent="914400" fontAlgn="auto">
              <a:lnSpc>
                <a:spcPts val="4000"/>
              </a:lnSpc>
              <a:extLst>
                <a:ext uri="{35155182-B16C-46BC-9424-99874614C6A1}">
                  <wpsdc:indentchars xmlns:wpsdc="http://www.wps.cn/officeDocument/2017/drawingmlCustomData" val="200" checksum="797548545"/>
                </a:ext>
              </a:extLst>
            </a:pPr>
            <a:endParaRPr lang="en-US" altLang="zh-CN" sz="3600" b="1">
              <a:latin typeface="Times New Roman" panose="02020603050405020304" charset="0"/>
              <a:cs typeface="Times New Roman" panose="02020603050405020304" charset="0"/>
            </a:endParaRPr>
          </a:p>
          <a:p>
            <a:pPr indent="914400" fontAlgn="auto">
              <a:lnSpc>
                <a:spcPts val="4000"/>
              </a:lnSpc>
              <a:extLst>
                <a:ext uri="{35155182-B16C-46BC-9424-99874614C6A1}">
                  <wpsdc:indentchars xmlns:wpsdc="http://www.wps.cn/officeDocument/2017/drawingmlCustomData" val="200" checksum="797548545"/>
                </a:ext>
              </a:extLst>
            </a:pPr>
            <a:endParaRPr lang="en-US" altLang="zh-CN" sz="3600" b="1">
              <a:latin typeface="Times New Roman" panose="02020603050405020304" charset="0"/>
              <a:cs typeface="Times New Roman" panose="02020603050405020304" charset="0"/>
            </a:endParaRPr>
          </a:p>
          <a:p>
            <a:pPr indent="711200"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fontAlgn="auto">
              <a:lnSpc>
                <a:spcPts val="4000"/>
              </a:lnSpc>
            </a:pPr>
            <a:endParaRPr lang="en-US" altLang="zh-CN" sz="2800" b="1">
              <a:latin typeface="Times New Roman" panose="02020603050405020304" charset="0"/>
              <a:cs typeface="Times New Roman" panose="02020603050405020304" charset="0"/>
            </a:endParaRPr>
          </a:p>
          <a:p>
            <a:pPr fontAlgn="auto">
              <a:lnSpc>
                <a:spcPts val="4000"/>
              </a:lnSpc>
            </a:pPr>
            <a:endParaRPr lang="en-US" altLang="zh-CN" sz="2800" b="1">
              <a:latin typeface="Times New Roman" panose="02020603050405020304" charset="0"/>
              <a:cs typeface="Times New Roman" panose="02020603050405020304" charset="0"/>
            </a:endParaRPr>
          </a:p>
          <a:p>
            <a:pPr fontAlgn="auto">
              <a:lnSpc>
                <a:spcPts val="4000"/>
              </a:lnSpc>
            </a:pPr>
            <a:endParaRPr lang="en-US" altLang="zh-CN" sz="2800" b="1">
              <a:latin typeface="Times New Roman" panose="02020603050405020304" charset="0"/>
              <a:cs typeface="Times New Roman" panose="02020603050405020304" charset="0"/>
            </a:endParaRPr>
          </a:p>
          <a:p>
            <a:pPr fontAlgn="auto">
              <a:lnSpc>
                <a:spcPts val="4000"/>
              </a:lnSpc>
            </a:pPr>
            <a:r>
              <a:rPr lang="en-US" altLang="zh-CN" sz="2800" b="1">
                <a:latin typeface="Times New Roman" panose="02020603050405020304" charset="0"/>
                <a:cs typeface="Times New Roman" panose="02020603050405020304" charset="0"/>
              </a:rPr>
              <a:t>                                                                                                                                                 	</a:t>
            </a:r>
            <a:endParaRPr lang="en-US" altLang="zh-CN" sz="2800" b="1">
              <a:latin typeface="Times New Roman" panose="02020603050405020304" charset="0"/>
              <a:cs typeface="Times New Roman" panose="02020603050405020304" charset="0"/>
            </a:endParaRPr>
          </a:p>
        </p:txBody>
      </p:sp>
      <p:sp>
        <p:nvSpPr>
          <p:cNvPr id="17" name="矩形: 圆角 16"/>
          <p:cNvSpPr/>
          <p:nvPr/>
        </p:nvSpPr>
        <p:spPr>
          <a:xfrm>
            <a:off x="369570" y="1955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18160" y="19685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Ⅷ. 书面表达</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37540" y="1709420"/>
            <a:ext cx="10351135" cy="3169285"/>
          </a:xfrm>
          <a:prstGeom prst="rect">
            <a:avLst/>
          </a:prstGeom>
          <a:noFill/>
        </p:spPr>
        <p:txBody>
          <a:bodyPr wrap="square" rtlCol="0">
            <a:spAutoFit/>
          </a:bodyPr>
          <a:p>
            <a:pPr indent="914400" algn="just" fontAlgn="auto">
              <a:lnSpc>
                <a:spcPts val="4000"/>
              </a:lnSpc>
              <a:extLst>
                <a:ext uri="{35155182-B16C-46BC-9424-99874614C6A1}">
                  <wpsdc:indentchars xmlns:wpsdc="http://www.wps.cn/officeDocument/2017/drawingmlCustomData" val="200" checksum="797548545"/>
                </a:ext>
              </a:extLst>
            </a:pPr>
            <a:r>
              <a:rPr lang="en-US" altLang="zh-CN" sz="3600" b="1">
                <a:solidFill>
                  <a:srgbClr val="FF0000"/>
                </a:solidFill>
                <a:latin typeface="Times New Roman" panose="02020603050405020304" charset="0"/>
                <a:cs typeface="Times New Roman" panose="02020603050405020304" charset="0"/>
                <a:sym typeface="+mn-ea"/>
              </a:rPr>
              <a:t>                                                                                                                      </a:t>
            </a:r>
            <a:endParaRPr lang="en-US" altLang="zh-CN" sz="3600" b="1">
              <a:solidFill>
                <a:srgbClr val="FF0000"/>
              </a:solidFill>
              <a:latin typeface="Times New Roman" panose="02020603050405020304" charset="0"/>
              <a:cs typeface="Times New Roman" panose="02020603050405020304" charset="0"/>
              <a:sym typeface="+mn-ea"/>
            </a:endParaRPr>
          </a:p>
          <a:p>
            <a:pPr indent="914400" algn="just" fontAlgn="auto">
              <a:lnSpc>
                <a:spcPts val="4000"/>
              </a:lnSpc>
              <a:extLst>
                <a:ext uri="{35155182-B16C-46BC-9424-99874614C6A1}">
                  <wpsdc:indentchars xmlns:wpsdc="http://www.wps.cn/officeDocument/2017/drawingmlCustomData" val="200" checksum="797548545"/>
                </a:ext>
              </a:extLst>
            </a:pPr>
            <a:r>
              <a:rPr lang="en-US" altLang="zh-CN" sz="3600" b="1">
                <a:solidFill>
                  <a:srgbClr val="FF0000"/>
                </a:solidFill>
                <a:latin typeface="Times New Roman" panose="02020603050405020304" charset="0"/>
                <a:cs typeface="Times New Roman" panose="02020603050405020304" charset="0"/>
                <a:sym typeface="+mn-ea"/>
              </a:rPr>
              <a:t>     my classmates don’t like wearing them. They think the school uniforms are ugly and uncomfortable. Here are my suggestions for our uniforms. </a:t>
            </a:r>
            <a:endParaRPr lang="en-US" altLang="zh-CN" sz="3600" b="1">
              <a:solidFill>
                <a:srgbClr val="FF0000"/>
              </a:solidFill>
              <a:latin typeface="Times New Roman" panose="02020603050405020304" charset="0"/>
              <a:cs typeface="Times New Roman" panose="02020603050405020304" charset="0"/>
              <a:sym typeface="+mn-ea"/>
            </a:endParaRPr>
          </a:p>
          <a:p>
            <a:pPr indent="914400" algn="just" fontAlgn="auto">
              <a:lnSpc>
                <a:spcPts val="4000"/>
              </a:lnSpc>
              <a:extLst>
                <a:ext uri="{35155182-B16C-46BC-9424-99874614C6A1}">
                  <wpsdc:indentchars xmlns:wpsdc="http://www.wps.cn/officeDocument/2017/drawingmlCustomData" val="200" checksum="797548545"/>
                </a:ext>
              </a:extLst>
            </a:pPr>
            <a:endParaRPr lang="en-US" altLang="zh-CN" sz="36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18160" y="373380"/>
            <a:ext cx="10590530" cy="8811895"/>
          </a:xfrm>
          <a:prstGeom prst="rect">
            <a:avLst/>
          </a:prstGeom>
          <a:noFill/>
        </p:spPr>
        <p:txBody>
          <a:bodyPr wrap="square" rtlCol="0">
            <a:spAutoFit/>
          </a:bodyPr>
          <a:p>
            <a:pPr indent="711200"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914400" fontAlgn="auto">
              <a:lnSpc>
                <a:spcPts val="4000"/>
              </a:lnSpc>
              <a:extLst>
                <a:ext uri="{35155182-B16C-46BC-9424-99874614C6A1}">
                  <wpsdc:indentchars xmlns:wpsdc="http://www.wps.cn/officeDocument/2017/drawingmlCustomData" val="200" checksum="797548545"/>
                </a:ext>
              </a:extLst>
            </a:pPr>
            <a:r>
              <a:rPr lang="en-US" altLang="zh-CN" sz="3600" b="1">
                <a:latin typeface="Times New Roman" panose="02020603050405020304" charset="0"/>
                <a:cs typeface="Times New Roman" panose="02020603050405020304" charset="0"/>
              </a:rPr>
              <a:t>I hope our school can take my advice and design the uniforms we like.</a:t>
            </a:r>
            <a:endParaRPr lang="en-US" altLang="zh-CN" sz="3600" b="1">
              <a:latin typeface="Times New Roman" panose="02020603050405020304" charset="0"/>
              <a:cs typeface="Times New Roman" panose="02020603050405020304" charset="0"/>
            </a:endParaRPr>
          </a:p>
          <a:p>
            <a:pPr fontAlgn="auto">
              <a:lnSpc>
                <a:spcPts val="4000"/>
              </a:lnSpc>
            </a:pPr>
            <a:endParaRPr lang="en-US" altLang="zh-CN" sz="2800" b="1">
              <a:latin typeface="Times New Roman" panose="02020603050405020304" charset="0"/>
              <a:cs typeface="Times New Roman" panose="02020603050405020304" charset="0"/>
            </a:endParaRPr>
          </a:p>
          <a:p>
            <a:pPr fontAlgn="auto">
              <a:lnSpc>
                <a:spcPts val="4000"/>
              </a:lnSpc>
            </a:pPr>
            <a:endParaRPr lang="en-US" altLang="zh-CN" sz="2800" b="1">
              <a:latin typeface="Times New Roman" panose="02020603050405020304" charset="0"/>
              <a:cs typeface="Times New Roman" panose="02020603050405020304" charset="0"/>
            </a:endParaRPr>
          </a:p>
          <a:p>
            <a:pPr fontAlgn="auto">
              <a:lnSpc>
                <a:spcPts val="4000"/>
              </a:lnSpc>
            </a:pPr>
            <a:endParaRPr lang="en-US" altLang="zh-CN" sz="2800" b="1">
              <a:latin typeface="Times New Roman" panose="02020603050405020304" charset="0"/>
              <a:cs typeface="Times New Roman" panose="02020603050405020304" charset="0"/>
            </a:endParaRPr>
          </a:p>
          <a:p>
            <a:pPr fontAlgn="auto">
              <a:lnSpc>
                <a:spcPts val="4000"/>
              </a:lnSpc>
            </a:pPr>
            <a:endParaRPr lang="en-US" altLang="zh-CN" sz="2800" b="1">
              <a:latin typeface="Times New Roman" panose="02020603050405020304" charset="0"/>
              <a:cs typeface="Times New Roman" panose="02020603050405020304" charset="0"/>
            </a:endParaRPr>
          </a:p>
          <a:p>
            <a:pPr fontAlgn="auto">
              <a:lnSpc>
                <a:spcPts val="4000"/>
              </a:lnSpc>
            </a:pPr>
            <a:r>
              <a:rPr lang="en-US" altLang="zh-CN" sz="2800" b="1">
                <a:latin typeface="Times New Roman" panose="02020603050405020304" charset="0"/>
                <a:cs typeface="Times New Roman" panose="02020603050405020304" charset="0"/>
              </a:rPr>
              <a:t>                                                                                                                                                 	</a:t>
            </a:r>
            <a:endParaRPr lang="en-US" altLang="zh-CN" sz="2800" b="1">
              <a:latin typeface="Times New Roman" panose="02020603050405020304" charset="0"/>
              <a:cs typeface="Times New Roman" panose="02020603050405020304" charset="0"/>
            </a:endParaRPr>
          </a:p>
        </p:txBody>
      </p:sp>
      <p:sp>
        <p:nvSpPr>
          <p:cNvPr id="17" name="矩形: 圆角 16"/>
          <p:cNvSpPr/>
          <p:nvPr/>
        </p:nvSpPr>
        <p:spPr>
          <a:xfrm>
            <a:off x="369570" y="1955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18160" y="19685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Ⅷ. 书面表达</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64235" y="534035"/>
            <a:ext cx="10111740" cy="4707890"/>
          </a:xfrm>
          <a:prstGeom prst="rect">
            <a:avLst/>
          </a:prstGeom>
          <a:noFill/>
        </p:spPr>
        <p:txBody>
          <a:bodyPr wrap="square" rtlCol="0">
            <a:spAutoFit/>
          </a:bodyPr>
          <a:p>
            <a:pPr indent="711200" algn="just" fontAlgn="auto">
              <a:lnSpc>
                <a:spcPts val="4000"/>
              </a:lnSpc>
              <a:extLst>
                <a:ext uri="{35155182-B16C-46BC-9424-99874614C6A1}">
                  <wpsdc:indentchars xmlns:wpsdc="http://www.wps.cn/officeDocument/2017/drawingmlCustomData" val="200" checksum="3773799597"/>
                </a:ext>
              </a:extLst>
            </a:pPr>
            <a:r>
              <a:rPr lang="en-US" altLang="zh-CN" sz="2800" b="1">
                <a:solidFill>
                  <a:srgbClr val="FF0000"/>
                </a:solidFill>
                <a:latin typeface="Times New Roman" panose="02020603050405020304" charset="0"/>
                <a:cs typeface="Times New Roman" panose="02020603050405020304" charset="0"/>
                <a:sym typeface="+mn-ea"/>
              </a:rPr>
              <a:t>                                                                                               </a:t>
            </a:r>
            <a:endParaRPr lang="en-US" altLang="zh-CN" sz="2800" b="1">
              <a:solidFill>
                <a:srgbClr val="FF0000"/>
              </a:solidFill>
              <a:latin typeface="Times New Roman" panose="02020603050405020304" charset="0"/>
              <a:cs typeface="Times New Roman" panose="02020603050405020304" charset="0"/>
              <a:sym typeface="+mn-ea"/>
            </a:endParaRPr>
          </a:p>
          <a:p>
            <a:pPr indent="914400" algn="just" fontAlgn="auto">
              <a:lnSpc>
                <a:spcPts val="4000"/>
              </a:lnSpc>
              <a:extLst>
                <a:ext uri="{35155182-B16C-46BC-9424-99874614C6A1}">
                  <wpsdc:indentchars xmlns:wpsdc="http://www.wps.cn/officeDocument/2017/drawingmlCustomData" val="200" checksum="797548545"/>
                </a:ext>
              </a:extLst>
            </a:pPr>
            <a:r>
              <a:rPr lang="en-US" altLang="zh-CN" sz="3600" b="1">
                <a:solidFill>
                  <a:srgbClr val="FF0000"/>
                </a:solidFill>
                <a:latin typeface="Times New Roman" panose="02020603050405020304" charset="0"/>
                <a:cs typeface="Times New Roman" panose="02020603050405020304" charset="0"/>
                <a:sym typeface="+mn-ea"/>
              </a:rPr>
              <a:t>First, school uniforms should be in modern style. We’ll feel more confident if we wear clothes in fashion. Second, they had better be in light colors instead of dark ones. Light colors make students look more active and beautiful. Third, they should be made of cotton because cotton clothes are soft and comfortable, especially in summer. </a:t>
            </a:r>
            <a:endParaRPr lang="en-US" altLang="zh-CN" sz="36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570865" y="270510"/>
            <a:ext cx="158623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70865" y="271780"/>
            <a:ext cx="137096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Ⅰ. 听力</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720975" y="1056640"/>
            <a:ext cx="5580380" cy="5220970"/>
          </a:xfrm>
          <a:prstGeom prst="rect">
            <a:avLst/>
          </a:prstGeom>
          <a:noFill/>
        </p:spPr>
        <p:txBody>
          <a:bodyPr wrap="square" rtlCol="0">
            <a:spAutoFit/>
          </a:bodyPr>
          <a:p>
            <a:pPr fontAlgn="auto">
              <a:lnSpc>
                <a:spcPts val="5000"/>
              </a:lnSpc>
            </a:pPr>
            <a:r>
              <a:rPr lang="zh-CN" altLang="en-US" sz="3600" b="1">
                <a:latin typeface="Times New Roman" panose="02020603050405020304" charset="0"/>
                <a:cs typeface="Times New Roman" panose="02020603050405020304" charset="0"/>
              </a:rPr>
              <a:t>1-5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6-10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11-15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16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17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18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19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20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011930" y="1057910"/>
            <a:ext cx="3712845" cy="5220970"/>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ACABA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BBCBA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BBCCC</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quiet</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eat</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a:t>
            </a: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coffee  </a:t>
            </a:r>
            <a:endParaRPr sz="3600" b="1">
              <a:solidFill>
                <a:srgbClr val="FF0000"/>
              </a:solidFill>
              <a:latin typeface="Times New Roman" panose="02020603050405020304" charset="0"/>
              <a:cs typeface="Times New Roman" panose="02020603050405020304" charset="0"/>
            </a:endParaRPr>
          </a:p>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reading</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earlier</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032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032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Ⅱ. 选择填空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535430"/>
            <a:ext cx="5580380" cy="2399665"/>
          </a:xfrm>
          <a:prstGeom prst="rect">
            <a:avLst/>
          </a:prstGeom>
          <a:noFill/>
        </p:spPr>
        <p:txBody>
          <a:bodyPr wrap="square" rtlCol="0">
            <a:spAutoFit/>
          </a:bodyPr>
          <a:p>
            <a:pPr fontAlgn="auto">
              <a:lnSpc>
                <a:spcPts val="6000"/>
              </a:lnSpc>
            </a:pP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1-</a:t>
            </a: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26-30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31-35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288155" y="1535430"/>
            <a:ext cx="3043555" cy="239966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ACACC</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ABCBC</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ABACC</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8699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8699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Ⅲ. 完形填空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26640" y="1590675"/>
            <a:ext cx="5580380" cy="1630045"/>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36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40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41-45    ____________</a:t>
            </a:r>
            <a:endParaRPr lang="en-US" altLang="zh-CN" sz="3600" b="1">
              <a:latin typeface="Times New Roman" panose="02020603050405020304" charset="0"/>
              <a:cs typeface="Times New Roman" panose="02020603050405020304" charset="0"/>
            </a:endParaRPr>
          </a:p>
        </p:txBody>
      </p:sp>
      <p:sp>
        <p:nvSpPr>
          <p:cNvPr id="5" name="文本框 4"/>
          <p:cNvSpPr txBox="1"/>
          <p:nvPr/>
        </p:nvSpPr>
        <p:spPr>
          <a:xfrm>
            <a:off x="3566160" y="1618615"/>
            <a:ext cx="3712845"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CABCB</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        BCACC</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7010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010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Ⅳ. 阅读理解</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088390"/>
            <a:ext cx="558038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46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50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51-55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sym typeface="+mn-ea"/>
              </a:rPr>
              <a:t>56-60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sym typeface="+mn-ea"/>
              </a:rPr>
              <a:t>61-65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rPr>
              <a:t>66-70</a:t>
            </a:r>
            <a:r>
              <a:rPr lang="en-US" altLang="zh-CN" sz="3600" b="1">
                <a:latin typeface="Times New Roman" panose="02020603050405020304" charset="0"/>
                <a:cs typeface="Times New Roman" panose="02020603050405020304" charset="0"/>
                <a:sym typeface="+mn-ea"/>
              </a:rPr>
              <a:t>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4232275" y="1088390"/>
            <a:ext cx="3353435" cy="3938270"/>
          </a:xfrm>
          <a:prstGeom prst="rect">
            <a:avLst/>
          </a:prstGeom>
          <a:noFill/>
        </p:spPr>
        <p:txBody>
          <a:bodyPr wrap="square" rtlCol="0">
            <a:spAutoFit/>
          </a:bodyPr>
          <a:p>
            <a:pPr fontAlgn="auto">
              <a:lnSpc>
                <a:spcPts val="6000"/>
              </a:lnSpc>
            </a:pPr>
            <a:r>
              <a:rPr lang="en-US" altLang="zh-CN" sz="3600" b="1">
                <a:solidFill>
                  <a:srgbClr val="FF0000"/>
                </a:solidFill>
                <a:latin typeface="Times New Roman" panose="02020603050405020304" charset="0"/>
                <a:cs typeface="Times New Roman" panose="02020603050405020304" charset="0"/>
              </a:rPr>
              <a:t> CBABD</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BCCDC</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DCBAD</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CABCD</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EACBD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56895" y="1270635"/>
            <a:ext cx="1107821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71. ___________</a:t>
            </a:r>
            <a:r>
              <a:rPr lang="en-US" sz="3600" b="1">
                <a:latin typeface="Times New Roman" panose="02020603050405020304" charset="0"/>
                <a:cs typeface="Times New Roman" panose="02020603050405020304" charset="0"/>
                <a:sym typeface="+mn-ea"/>
              </a:rPr>
              <a:t>_</a:t>
            </a:r>
            <a:r>
              <a:rPr lang="en-US" sz="3600" b="1">
                <a:latin typeface="Times New Roman" panose="02020603050405020304" charset="0"/>
                <a:cs typeface="Times New Roman" panose="02020603050405020304" charset="0"/>
              </a:rPr>
              <a:t>___________________</a:t>
            </a:r>
            <a:r>
              <a:rPr lang="en-US" sz="3600" b="1">
                <a:latin typeface="Times New Roman" panose="02020603050405020304" charset="0"/>
                <a:cs typeface="Times New Roman" panose="02020603050405020304" charset="0"/>
                <a:sym typeface="+mn-ea"/>
              </a:rPr>
              <a:t>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72. __</a:t>
            </a:r>
            <a:r>
              <a:rPr lang="en-US" sz="3600" b="1">
                <a:latin typeface="Times New Roman" panose="02020603050405020304" charset="0"/>
                <a:cs typeface="Times New Roman" panose="02020603050405020304" charset="0"/>
              </a:rPr>
              <a:t>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_________________________</a:t>
            </a:r>
            <a:r>
              <a:rPr lang="en-US" sz="3600" b="1">
                <a:latin typeface="Times New Roman" panose="02020603050405020304" charset="0"/>
                <a:cs typeface="Times New Roman" panose="02020603050405020304" charset="0"/>
                <a:sym typeface="+mn-ea"/>
              </a:rPr>
              <a:t>___________________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r>
              <a:rPr lang="en-US" sz="3600" b="1">
                <a:latin typeface="Times New Roman" panose="02020603050405020304" charset="0"/>
                <a:cs typeface="Times New Roman" panose="02020603050405020304" charset="0"/>
                <a:sym typeface="+mn-ea"/>
              </a:rPr>
              <a:t>73. __</a:t>
            </a:r>
            <a:r>
              <a:rPr lang="en-US" sz="3600" b="1">
                <a:latin typeface="Times New Roman" panose="02020603050405020304" charset="0"/>
                <a:cs typeface="Times New Roman" panose="02020603050405020304" charset="0"/>
              </a:rPr>
              <a:t>_________________________________</a:t>
            </a:r>
            <a:r>
              <a:rPr lang="en-US" sz="3600" b="1">
                <a:latin typeface="Times New Roman" panose="02020603050405020304" charset="0"/>
                <a:cs typeface="Times New Roman" panose="02020603050405020304" charset="0"/>
                <a:sym typeface="+mn-ea"/>
              </a:rPr>
              <a:t>_________</a:t>
            </a:r>
            <a:endParaRPr lang="en-US" sz="3600" b="1">
              <a:latin typeface="Times New Roman" panose="02020603050405020304" charset="0"/>
              <a:cs typeface="Times New Roman" panose="02020603050405020304" charset="0"/>
              <a:sym typeface="+mn-ea"/>
            </a:endParaRPr>
          </a:p>
          <a:p>
            <a:pPr fontAlgn="auto">
              <a:lnSpc>
                <a:spcPts val="6000"/>
              </a:lnSpc>
            </a:pP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331595" y="1270635"/>
            <a:ext cx="10540365" cy="3169285"/>
          </a:xfrm>
          <a:prstGeom prst="rect">
            <a:avLst/>
          </a:prstGeom>
          <a:noFill/>
        </p:spPr>
        <p:txBody>
          <a:bodyPr wrap="square" rtlCol="0">
            <a:spAutoFit/>
          </a:bodyPr>
          <a:p>
            <a:pPr fontAlgn="auto">
              <a:lnSpc>
                <a:spcPts val="6000"/>
              </a:lnSpc>
            </a:pPr>
            <a:r>
              <a:rPr sz="3600" b="1">
                <a:solidFill>
                  <a:schemeClr val="tx1"/>
                </a:solidFill>
                <a:latin typeface="Times New Roman" panose="02020603050405020304" charset="0"/>
                <a:cs typeface="Times New Roman" panose="02020603050405020304" charset="0"/>
              </a:rPr>
              <a:t>Could you tell me</a:t>
            </a:r>
            <a:r>
              <a:rPr sz="3600" b="1">
                <a:solidFill>
                  <a:srgbClr val="FF0000"/>
                </a:solidFill>
                <a:latin typeface="Times New Roman" panose="02020603050405020304" charset="0"/>
                <a:cs typeface="Times New Roman" panose="02020603050405020304" charset="0"/>
              </a:rPr>
              <a:t> what kind of clothes you like best</a:t>
            </a:r>
            <a:r>
              <a:rPr lang="en-US" sz="3600" b="1">
                <a:solidFill>
                  <a:srgbClr val="FF0000"/>
                </a:solidFill>
                <a:latin typeface="Times New Roman" panose="02020603050405020304" charset="0"/>
                <a:cs typeface="Times New Roman" panose="02020603050405020304" charset="0"/>
              </a:rPr>
              <a:t>?</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It’s necessary (for us) to keep quiet in the library./</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It’s necessary that we keep quiet in the library.</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chemeClr val="tx1"/>
                </a:solidFill>
                <a:latin typeface="Times New Roman" panose="02020603050405020304" charset="0"/>
                <a:cs typeface="Times New Roman" panose="02020603050405020304" charset="0"/>
              </a:rPr>
              <a:t>Bruce, you </a:t>
            </a:r>
            <a:r>
              <a:rPr sz="3600" b="1">
                <a:solidFill>
                  <a:srgbClr val="FF0000"/>
                </a:solidFill>
                <a:latin typeface="Times New Roman" panose="02020603050405020304" charset="0"/>
                <a:cs typeface="Times New Roman" panose="02020603050405020304" charset="0"/>
              </a:rPr>
              <a:t>look cool in this/that jacket.</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983615" y="1163955"/>
            <a:ext cx="1059942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74. ___________________</a:t>
            </a:r>
            <a:r>
              <a:rPr lang="en-US" sz="3600" b="1">
                <a:latin typeface="Times New Roman" panose="02020603050405020304" charset="0"/>
                <a:cs typeface="Times New Roman" panose="02020603050405020304" charset="0"/>
                <a:sym typeface="+mn-ea"/>
              </a:rPr>
              <a:t>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a:t>
            </a:r>
            <a:r>
              <a:rPr lang="en-US" sz="3600" b="1">
                <a:latin typeface="Times New Roman" panose="02020603050405020304" charset="0"/>
                <a:cs typeface="Times New Roman" panose="02020603050405020304" charset="0"/>
                <a:sym typeface="+mn-ea"/>
              </a:rPr>
              <a:t>___________________________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r>
              <a:rPr lang="en-US" sz="3600" b="1">
                <a:latin typeface="Times New Roman" panose="02020603050405020304" charset="0"/>
                <a:cs typeface="Times New Roman" panose="02020603050405020304" charset="0"/>
                <a:sym typeface="+mn-ea"/>
              </a:rPr>
              <a:t>75. </a:t>
            </a:r>
            <a:r>
              <a:rPr lang="en-US" sz="3600" b="1">
                <a:latin typeface="Times New Roman" panose="02020603050405020304" charset="0"/>
                <a:cs typeface="Times New Roman" panose="02020603050405020304" charset="0"/>
              </a:rPr>
              <a:t>_______________________________</a:t>
            </a:r>
            <a:r>
              <a:rPr lang="en-US" sz="3600" b="1">
                <a:latin typeface="Times New Roman" panose="02020603050405020304" charset="0"/>
                <a:cs typeface="Times New Roman" panose="02020603050405020304" charset="0"/>
                <a:sym typeface="+mn-ea"/>
              </a:rPr>
              <a:t>_________</a:t>
            </a:r>
            <a:endParaRPr lang="en-US" sz="3600" b="1">
              <a:latin typeface="Times New Roman" panose="02020603050405020304" charset="0"/>
              <a:cs typeface="Times New Roman" panose="02020603050405020304" charset="0"/>
              <a:sym typeface="+mn-ea"/>
            </a:endParaRPr>
          </a:p>
          <a:p>
            <a:pPr fontAlgn="auto">
              <a:lnSpc>
                <a:spcPts val="6000"/>
              </a:lnSpc>
            </a:pPr>
            <a:r>
              <a:rPr lang="en-US" sz="3600" b="1">
                <a:latin typeface="Times New Roman" panose="02020603050405020304" charset="0"/>
                <a:cs typeface="Times New Roman" panose="02020603050405020304" charset="0"/>
              </a:rPr>
              <a:t>      ________________________________________</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812925" y="1163955"/>
            <a:ext cx="9474835" cy="3938270"/>
          </a:xfrm>
          <a:prstGeom prst="rect">
            <a:avLst/>
          </a:prstGeom>
          <a:noFill/>
        </p:spPr>
        <p:txBody>
          <a:bodyPr wrap="square" rtlCol="0">
            <a:spAutoFit/>
          </a:bodyPr>
          <a:p>
            <a:pPr fontAlgn="auto">
              <a:lnSpc>
                <a:spcPts val="6000"/>
              </a:lnSpc>
            </a:pPr>
            <a:r>
              <a:rPr sz="3600" b="1">
                <a:solidFill>
                  <a:schemeClr val="tx1"/>
                </a:solidFill>
                <a:latin typeface="Times New Roman" panose="02020603050405020304" charset="0"/>
                <a:cs typeface="Times New Roman" panose="02020603050405020304" charset="0"/>
              </a:rPr>
              <a:t>Excuse me,</a:t>
            </a:r>
            <a:r>
              <a:rPr sz="3600" b="1">
                <a:solidFill>
                  <a:srgbClr val="FF0000"/>
                </a:solidFill>
                <a:latin typeface="Times New Roman" panose="02020603050405020304" charset="0"/>
                <a:cs typeface="Times New Roman" panose="02020603050405020304" charset="0"/>
              </a:rPr>
              <a:t> how much is this book?/</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chemeClr val="tx1"/>
                </a:solidFill>
                <a:latin typeface="Times New Roman" panose="02020603050405020304" charset="0"/>
                <a:cs typeface="Times New Roman" panose="02020603050405020304" charset="0"/>
              </a:rPr>
              <a:t>Excuse me, </a:t>
            </a:r>
            <a:r>
              <a:rPr sz="3600" b="1">
                <a:solidFill>
                  <a:srgbClr val="FF0000"/>
                </a:solidFill>
                <a:latin typeface="Times New Roman" panose="02020603050405020304" charset="0"/>
                <a:cs typeface="Times New Roman" panose="02020603050405020304" charset="0"/>
              </a:rPr>
              <a:t>what’s the price of the book?/</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chemeClr val="tx1"/>
                </a:solidFill>
                <a:latin typeface="Times New Roman" panose="02020603050405020304" charset="0"/>
                <a:cs typeface="Times New Roman" panose="02020603050405020304" charset="0"/>
              </a:rPr>
              <a:t>Excuse me, </a:t>
            </a:r>
            <a:r>
              <a:rPr sz="3600" b="1">
                <a:solidFill>
                  <a:srgbClr val="FF0000"/>
                </a:solidFill>
                <a:latin typeface="Times New Roman" panose="02020603050405020304" charset="0"/>
                <a:cs typeface="Times New Roman" panose="02020603050405020304" charset="0"/>
              </a:rPr>
              <a:t>how much does the book cost?</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chemeClr val="tx1"/>
                </a:solidFill>
                <a:latin typeface="Times New Roman" panose="02020603050405020304" charset="0"/>
                <a:cs typeface="Times New Roman" panose="02020603050405020304" charset="0"/>
              </a:rPr>
              <a:t>Whether </a:t>
            </a:r>
            <a:r>
              <a:rPr sz="3600" b="1">
                <a:solidFill>
                  <a:srgbClr val="FF0000"/>
                </a:solidFill>
                <a:latin typeface="Times New Roman" panose="02020603050405020304" charset="0"/>
                <a:cs typeface="Times New Roman" panose="02020603050405020304" charset="0"/>
              </a:rPr>
              <a:t>we will go fishing tomorrow depends on the weather. </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12140" y="1074420"/>
            <a:ext cx="11083290" cy="470789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76.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77. </a:t>
            </a:r>
            <a:r>
              <a:rPr lang="en-US" sz="3600" b="1">
                <a:latin typeface="Times New Roman" panose="02020603050405020304" charset="0"/>
                <a:cs typeface="Times New Roman" panose="02020603050405020304" charset="0"/>
              </a:rPr>
              <a:t>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78. </a:t>
            </a:r>
            <a:r>
              <a:rPr lang="en-US" sz="3600" b="1">
                <a:latin typeface="Times New Roman" panose="02020603050405020304" charset="0"/>
                <a:cs typeface="Times New Roman" panose="02020603050405020304" charset="0"/>
              </a:rPr>
              <a:t>__________________________</a:t>
            </a:r>
            <a:r>
              <a:rPr lang="en-US" sz="3600" b="1">
                <a:latin typeface="Times New Roman" panose="02020603050405020304" charset="0"/>
                <a:cs typeface="Times New Roman" panose="02020603050405020304" charset="0"/>
                <a:sym typeface="+mn-ea"/>
              </a:rPr>
              <a:t>___</a:t>
            </a:r>
            <a:r>
              <a:rPr lang="en-US" sz="3600" b="1">
                <a:latin typeface="Times New Roman" panose="02020603050405020304" charset="0"/>
                <a:cs typeface="Times New Roman" panose="02020603050405020304" charset="0"/>
                <a:sym typeface="+mn-ea"/>
              </a:rPr>
              <a:t>_______________</a:t>
            </a:r>
            <a:endParaRPr lang="en-US" sz="3600" b="1">
              <a:latin typeface="Times New Roman" panose="02020603050405020304" charset="0"/>
              <a:cs typeface="Times New Roman" panose="02020603050405020304" charset="0"/>
              <a:sym typeface="+mn-ea"/>
            </a:endParaRPr>
          </a:p>
          <a:p>
            <a:pPr fontAlgn="auto">
              <a:lnSpc>
                <a:spcPts val="6000"/>
              </a:lnSpc>
            </a:pP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579245" y="1074420"/>
            <a:ext cx="10116185" cy="4707890"/>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It’s impolite that they fight with each other./</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It’s impolite for them to fight with each other.</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nurse is looking after/looks after the patient/</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old lady carefully.</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It’s important to wear sports shoes when running.</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12140" y="1074420"/>
            <a:ext cx="11083290" cy="3169285"/>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79. 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80. </a:t>
            </a:r>
            <a:r>
              <a:rPr lang="en-US" sz="3600" b="1">
                <a:latin typeface="Times New Roman" panose="02020603050405020304" charset="0"/>
                <a:cs typeface="Times New Roman" panose="02020603050405020304" charset="0"/>
              </a:rPr>
              <a:t>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66520" y="1075055"/>
            <a:ext cx="10328275" cy="239966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The man took off his shoes when he entered the room.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Lucy/Lily plays the piano as well as Lily/Lucy.</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3455</Words>
  <Application>WPS 演示</Application>
  <PresentationFormat>宽屏</PresentationFormat>
  <Paragraphs>169</Paragraphs>
  <Slides>13</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340</cp:revision>
  <dcterms:created xsi:type="dcterms:W3CDTF">2019-06-19T02:08:00Z</dcterms:created>
  <dcterms:modified xsi:type="dcterms:W3CDTF">2022-01-10T06:20:52Z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636EA66FAAB546D78DFF8CABB4E3F2EC</vt:lpwstr>
  </property>
</Properties>
</file>