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0" r:id="rId11"/>
    <p:sldId id="421" r:id="rId12"/>
    <p:sldId id="41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1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模块八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三章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BCBCA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CBBBC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BABCA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Suits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nurse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jeans</a:t>
            </a:r>
            <a:r>
              <a:rPr sz="3600" b="1">
                <a:solidFill>
                  <a:srgbClr val="FF0000"/>
                </a:solidFill>
                <a:latin typeface="Times New Roman" panose="02020603050405020304" charset="0"/>
                <a:cs typeface="Times New Roman" panose="02020603050405020304" charset="0"/>
              </a:rPr>
              <a:t>  </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two/2</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easy</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CBCBC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BCAAB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CABCB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BAABA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BBABC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ADBCD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BDBAC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BACDA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CCADD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BAECD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7530" y="950595"/>
            <a:ext cx="11314430" cy="547751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___________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72. __</a:t>
            </a:r>
            <a:r>
              <a:rPr lang="en-US" sz="3600" b="1">
                <a:latin typeface="Times New Roman" panose="02020603050405020304" charset="0"/>
                <a:cs typeface="Times New Roman" panose="02020603050405020304" charset="0"/>
              </a:rPr>
              <a:t>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a:t>
            </a:r>
            <a:r>
              <a:rPr lang="en-US" sz="3600" b="1">
                <a:latin typeface="Times New Roman" panose="02020603050405020304" charset="0"/>
                <a:cs typeface="Times New Roman" panose="02020603050405020304" charset="0"/>
                <a:sym typeface="+mn-ea"/>
              </a:rPr>
              <a:t>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73. __</a:t>
            </a:r>
            <a:r>
              <a:rPr lang="en-US" sz="3600" b="1">
                <a:latin typeface="Times New Roman" panose="02020603050405020304" charset="0"/>
                <a:cs typeface="Times New Roman" panose="02020603050405020304" charset="0"/>
              </a:rPr>
              <a:t>_________________________________</a:t>
            </a:r>
            <a:r>
              <a:rPr lang="en-US" sz="3600" b="1">
                <a:latin typeface="Times New Roman" panose="02020603050405020304" charset="0"/>
                <a:cs typeface="Times New Roman" panose="02020603050405020304" charset="0"/>
                <a:sym typeface="+mn-ea"/>
              </a:rPr>
              <a:t>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74. _____________________________________________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75. 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31595" y="950595"/>
            <a:ext cx="10540365" cy="5477510"/>
          </a:xfrm>
          <a:prstGeom prst="rect">
            <a:avLst/>
          </a:prstGeom>
          <a:noFill/>
        </p:spPr>
        <p:txBody>
          <a:bodyPr wrap="square" rtlCol="0">
            <a:spAutoFit/>
          </a:bodyPr>
          <a:p>
            <a:pPr fontAlgn="auto">
              <a:lnSpc>
                <a:spcPts val="6000"/>
              </a:lnSpc>
            </a:pPr>
            <a:r>
              <a:rPr sz="3600" b="1">
                <a:solidFill>
                  <a:schemeClr val="tx1"/>
                </a:solidFill>
                <a:latin typeface="Times New Roman" panose="02020603050405020304" charset="0"/>
                <a:cs typeface="Times New Roman" panose="02020603050405020304" charset="0"/>
              </a:rPr>
              <a:t>Do you know</a:t>
            </a:r>
            <a:r>
              <a:rPr sz="3600" b="1">
                <a:solidFill>
                  <a:srgbClr val="FF0000"/>
                </a:solidFill>
                <a:latin typeface="Times New Roman" panose="02020603050405020304" charset="0"/>
                <a:cs typeface="Times New Roman" panose="02020603050405020304" charset="0"/>
              </a:rPr>
              <a:t> when the fashion show will start/begin</a:t>
            </a:r>
            <a:r>
              <a:rPr lang="en-US"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I had </a:t>
            </a:r>
            <a:r>
              <a:rPr sz="3600" b="1">
                <a:solidFill>
                  <a:srgbClr val="FF0000"/>
                </a:solidFill>
                <a:latin typeface="Times New Roman" panose="02020603050405020304" charset="0"/>
                <a:cs typeface="Times New Roman" panose="02020603050405020304" charset="0"/>
              </a:rPr>
              <a:t>a good time/great fun at your birthday party last night</a:t>
            </a:r>
            <a:r>
              <a:rPr sz="3600" b="1">
                <a:solidFill>
                  <a:schemeClr val="tx1"/>
                </a:solidFill>
                <a:latin typeface="Times New Roman" panose="02020603050405020304" charset="0"/>
                <a:cs typeface="Times New Roman" panose="02020603050405020304" charset="0"/>
              </a:rPr>
              <a:t>, Ann.</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Excuse me, </a:t>
            </a:r>
            <a:r>
              <a:rPr lang="en-US" sz="3600" b="1">
                <a:solidFill>
                  <a:schemeClr val="tx1"/>
                </a:solidFill>
                <a:latin typeface="Times New Roman" panose="02020603050405020304" charset="0"/>
                <a:cs typeface="Times New Roman" panose="02020603050405020304" charset="0"/>
              </a:rPr>
              <a:t>w</a:t>
            </a:r>
            <a:r>
              <a:rPr sz="3600" b="1">
                <a:solidFill>
                  <a:schemeClr val="tx1"/>
                </a:solidFill>
                <a:latin typeface="Times New Roman" panose="02020603050405020304" charset="0"/>
                <a:cs typeface="Times New Roman" panose="02020603050405020304" charset="0"/>
              </a:rPr>
              <a:t>here </a:t>
            </a:r>
            <a:r>
              <a:rPr sz="3600" b="1">
                <a:solidFill>
                  <a:srgbClr val="FF0000"/>
                </a:solidFill>
                <a:latin typeface="Times New Roman" panose="02020603050405020304" charset="0"/>
                <a:cs typeface="Times New Roman" panose="02020603050405020304" charset="0"/>
              </a:rPr>
              <a:t>can I buy/find sportswear</a:t>
            </a:r>
            <a:r>
              <a:rPr lang="en-US" sz="3600" b="1">
                <a:solidFill>
                  <a:srgbClr val="FF0000"/>
                </a:solidFill>
                <a:latin typeface="Times New Roman" panose="02020603050405020304" charset="0"/>
                <a:cs typeface="Times New Roman" panose="02020603050405020304" charset="0"/>
              </a:rPr>
              <a:t>?</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What is </a:t>
            </a:r>
            <a:r>
              <a:rPr lang="en-US" sz="3600" b="1">
                <a:solidFill>
                  <a:srgbClr val="FF0000"/>
                </a:solidFill>
                <a:latin typeface="Times New Roman" panose="02020603050405020304" charset="0"/>
                <a:cs typeface="Times New Roman" panose="02020603050405020304" charset="0"/>
              </a:rPr>
              <a:t>the third model wearing?</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What a nice dress!/</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How beautiful the dress is!</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2140" y="1074420"/>
            <a:ext cx="1108329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77. </a:t>
            </a:r>
            <a:r>
              <a:rPr lang="en-US" sz="3600" b="1">
                <a:latin typeface="Times New Roman" panose="02020603050405020304" charset="0"/>
                <a:cs typeface="Times New Roman" panose="02020603050405020304" charset="0"/>
              </a:rPr>
              <a:t>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78. </a:t>
            </a:r>
            <a:r>
              <a:rPr lang="en-US" sz="3600" b="1">
                <a:latin typeface="Times New Roman" panose="02020603050405020304" charset="0"/>
                <a:cs typeface="Times New Roman" panose="02020603050405020304" charset="0"/>
                <a:sym typeface="+mn-ea"/>
              </a:rPr>
              <a:t>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79. </a:t>
            </a:r>
            <a:r>
              <a:rPr lang="en-US" sz="3600" b="1">
                <a:latin typeface="Times New Roman" panose="02020603050405020304" charset="0"/>
                <a:cs typeface="Times New Roman" panose="02020603050405020304" charset="0"/>
              </a:rPr>
              <a:t>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579245" y="1074420"/>
            <a:ext cx="1011618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Jim is doing online shopping now./</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Jim is shopping online now.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There is a swimming pool in the community.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They watched a fashion show (on TV)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scarf is made of silk.</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girl/She is designing a dress.</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skill</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better/well</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person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For</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friends</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23315"/>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usually</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them</a:t>
            </a:r>
            <a:endParaRPr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a</a:t>
            </a:r>
            <a:endParaRPr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Through</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how</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657225"/>
            <a:ext cx="11087735" cy="6182995"/>
          </a:xfrm>
          <a:prstGeom prst="rect">
            <a:avLst/>
          </a:prstGeom>
          <a:noFill/>
        </p:spPr>
        <p:txBody>
          <a:bodyPr wrap="square" rtlCol="0">
            <a:spAutoFit/>
          </a:bodyPr>
          <a:p>
            <a:pPr indent="0" fontAlgn="auto">
              <a:lnSpc>
                <a:spcPts val="4000"/>
              </a:lnSpc>
            </a:pPr>
            <a:r>
              <a:rPr lang="en-US" altLang="zh-CN" sz="3200" b="1">
                <a:latin typeface="Times New Roman" panose="02020603050405020304" charset="0"/>
                <a:cs typeface="Times New Roman" panose="02020603050405020304" charset="0"/>
              </a:rPr>
              <a:t>Boys and girls,</a:t>
            </a: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r>
              <a:rPr lang="en-US" altLang="zh-CN" sz="3200" b="1">
                <a:latin typeface="Times New Roman" panose="02020603050405020304" charset="0"/>
                <a:cs typeface="Times New Roman" panose="02020603050405020304" charset="0"/>
              </a:rPr>
              <a:t>Tomorrow we’ll </a:t>
            </a: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endParaRPr lang="en-US" altLang="zh-CN" sz="3200" b="1">
              <a:latin typeface="Times New Roman" panose="02020603050405020304" charset="0"/>
              <a:cs typeface="Times New Roman" panose="02020603050405020304" charset="0"/>
            </a:endParaRPr>
          </a:p>
          <a:p>
            <a:pPr indent="812800" fontAlgn="auto">
              <a:lnSpc>
                <a:spcPts val="4000"/>
              </a:lnSpc>
              <a:extLst>
                <a:ext uri="{35155182-B16C-46BC-9424-99874614C6A1}">
                  <wpsdc:indentchars xmlns:wpsdc="http://www.wps.cn/officeDocument/2017/drawingmlCustomData" val="200" checksum="3877492575"/>
                </a:ext>
              </a:extLst>
            </a:pPr>
            <a:r>
              <a:rPr lang="en-US" altLang="zh-CN" sz="3200" b="1">
                <a:latin typeface="Times New Roman" panose="02020603050405020304" charset="0"/>
                <a:cs typeface="Times New Roman" panose="02020603050405020304" charset="0"/>
              </a:rPr>
              <a:t>That’s all. Thank you. </a:t>
            </a:r>
            <a:endParaRPr lang="en-US" altLang="zh-CN" sz="3200" b="1">
              <a:latin typeface="Times New Roman" panose="02020603050405020304" charset="0"/>
              <a:cs typeface="Times New Roman" panose="02020603050405020304" charset="0"/>
            </a:endParaRPr>
          </a:p>
          <a:p>
            <a:pPr lvl="8" indent="0" fontAlgn="auto">
              <a:lnSpc>
                <a:spcPts val="2500"/>
              </a:lnSpc>
            </a:pPr>
            <a:r>
              <a:rPr lang="en-US" altLang="zh-CN" sz="3200" b="1">
                <a:latin typeface="Times New Roman" panose="02020603050405020304" charset="0"/>
                <a:cs typeface="Times New Roman" panose="02020603050405020304" charset="0"/>
              </a:rPr>
              <a:t>                                   Students’ Union,</a:t>
            </a:r>
            <a:endParaRPr lang="en-US" altLang="zh-CN" sz="3200" b="1">
              <a:latin typeface="Times New Roman" panose="02020603050405020304" charset="0"/>
              <a:cs typeface="Times New Roman" panose="02020603050405020304" charset="0"/>
            </a:endParaRPr>
          </a:p>
          <a:p>
            <a:pPr lvl="8" indent="0" fontAlgn="auto">
              <a:lnSpc>
                <a:spcPts val="2500"/>
              </a:lnSpc>
            </a:pPr>
            <a:r>
              <a:rPr lang="en-US" altLang="zh-CN" sz="3200" b="1">
                <a:latin typeface="Times New Roman" panose="02020603050405020304" charset="0"/>
                <a:cs typeface="Times New Roman" panose="02020603050405020304" charset="0"/>
              </a:rPr>
              <a:t>                                   June 17th         </a:t>
            </a:r>
            <a:r>
              <a:rPr lang="en-US" altLang="zh-CN" sz="2800" b="1">
                <a:latin typeface="Times New Roman" panose="02020603050405020304" charset="0"/>
                <a:cs typeface="Times New Roman" panose="02020603050405020304" charset="0"/>
              </a:rPr>
              <a:t>                                                                                                                                    	</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73100" y="1075055"/>
            <a:ext cx="10777855" cy="4707890"/>
          </a:xfrm>
          <a:prstGeom prst="rect">
            <a:avLst/>
          </a:prstGeom>
          <a:noFill/>
        </p:spPr>
        <p:txBody>
          <a:bodyPr wrap="square" rtlCol="0">
            <a:spAutoFit/>
          </a:bodyPr>
          <a:p>
            <a:pPr indent="812800" algn="just" fontAlgn="auto">
              <a:lnSpc>
                <a:spcPts val="4000"/>
              </a:lnSpc>
              <a:extLst>
                <a:ext uri="{35155182-B16C-46BC-9424-99874614C6A1}">
                  <wpsdc:indentchars xmlns:wpsdc="http://www.wps.cn/officeDocument/2017/drawingmlCustomData" val="200" checksum="3877492575"/>
                </a:ext>
              </a:extLst>
            </a:pPr>
            <a:r>
              <a:rPr lang="en-US" altLang="zh-CN" sz="3200" b="1">
                <a:solidFill>
                  <a:srgbClr val="FF0000"/>
                </a:solidFill>
                <a:latin typeface="Times New Roman" panose="02020603050405020304" charset="0"/>
                <a:cs typeface="Times New Roman" panose="02020603050405020304" charset="0"/>
                <a:sym typeface="+mn-ea"/>
              </a:rPr>
              <a:t>                            go to a fashion show. All of us must be at the school gate before 8:30 a.m. We’ll go by bus. On the show we can watch many models model the clothes in different styles. The models are from different countries. Please remember to take your notebooks and pens with you. During the show, you can write down anything you think is interesting or important. After the show, we’ll have to write a report and hand it in next Monday.</a:t>
            </a:r>
            <a:endParaRPr lang="en-US" altLang="zh-CN" sz="3200" b="1">
              <a:solidFill>
                <a:srgbClr val="FF0000"/>
              </a:solidFill>
              <a:latin typeface="Times New Roman" panose="02020603050405020304" charset="0"/>
              <a:cs typeface="Times New Roman" panose="02020603050405020304" charset="0"/>
              <a:sym typeface="+mn-ea"/>
            </a:endParaRPr>
          </a:p>
          <a:p>
            <a:pPr indent="812800" algn="just" fontAlgn="auto">
              <a:lnSpc>
                <a:spcPts val="4000"/>
              </a:lnSpc>
              <a:extLst>
                <a:ext uri="{35155182-B16C-46BC-9424-99874614C6A1}">
                  <wpsdc:indentchars xmlns:wpsdc="http://www.wps.cn/officeDocument/2017/drawingmlCustomData" val="200" checksum="3877492575"/>
                </a:ext>
              </a:extLst>
            </a:pP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2628</Words>
  <Application>WPS 演示</Application>
  <PresentationFormat>宽屏</PresentationFormat>
  <Paragraphs>131</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367</cp:revision>
  <dcterms:created xsi:type="dcterms:W3CDTF">2019-06-19T02:08:00Z</dcterms:created>
  <dcterms:modified xsi:type="dcterms:W3CDTF">2022-01-10T06:35:40Z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