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36" r:id="rId10"/>
    <p:sldId id="419" r:id="rId11"/>
    <p:sldId id="424" r:id="rId12"/>
    <p:sldId id="420" r:id="rId13"/>
    <p:sldId id="421" r:id="rId14"/>
    <p:sldId id="4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6"/>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pPr algn="ct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期</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末测试卷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17995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appears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when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with</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thank</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working</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them</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trouble</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countries</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tried</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657225"/>
            <a:ext cx="11097895" cy="4707890"/>
          </a:xfrm>
          <a:prstGeom prst="rect">
            <a:avLst/>
          </a:prstGeom>
          <a:noFill/>
        </p:spPr>
        <p:txBody>
          <a:bodyPr wrap="square" rtlCol="0">
            <a:spAutoFit/>
          </a:bodyPr>
          <a:p>
            <a:pPr indent="812800" algn="just" fontAlgn="auto">
              <a:lnSpc>
                <a:spcPts val="4000"/>
              </a:lnSpc>
              <a:extLst>
                <a:ext uri="{35155182-B16C-46BC-9424-99874614C6A1}">
                  <wpsdc:indentchars xmlns:wpsdc="http://www.wps.cn/officeDocument/2017/drawingmlCustomData" val="200" checksum="3877492575"/>
                </a:ext>
              </a:extLst>
            </a:pPr>
            <a:r>
              <a:rPr lang="en-US" altLang="zh-CN" sz="3200" b="1">
                <a:solidFill>
                  <a:schemeClr val="tx1"/>
                </a:solidFill>
                <a:latin typeface="Times New Roman" panose="02020603050405020304" charset="0"/>
                <a:cs typeface="Times New Roman" panose="02020603050405020304" charset="0"/>
                <a:sym typeface="+mn-ea"/>
              </a:rPr>
              <a:t>COVID-19 has become a part of our lives since the beginning of 2020. It’s important for us to know how to protect ourselves from it. </a:t>
            </a:r>
            <a:endParaRPr lang="en-US" altLang="zh-CN" sz="3200" b="1">
              <a:solidFill>
                <a:schemeClr val="tx1"/>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a:p>
            <a:pPr indent="0" fontAlgn="auto">
              <a:lnSpc>
                <a:spcPts val="4000"/>
              </a:lnSpc>
            </a:pPr>
            <a:endParaRPr lang="en-US" altLang="zh-CN" sz="32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46735" y="2171065"/>
            <a:ext cx="11041380" cy="4194810"/>
          </a:xfrm>
          <a:prstGeom prst="rect">
            <a:avLst/>
          </a:prstGeom>
          <a:noFill/>
        </p:spPr>
        <p:txBody>
          <a:bodyPr wrap="square" rtlCol="0">
            <a:spAutoFit/>
          </a:bodyPr>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First, we should stay at home as much as possible. Second, when we go out, we must wear masks and keep away from crowded places. Third, we need to keep our distance in public. Fourth, we should wash our hands regularly to keep our hands clean. Last but not least, we should eat healthy food and do more exercise to build us up. </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Anyway, we should all do what we can to help prevent the spread of COVID</a:t>
            </a: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CBCAA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CBAAC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CBABB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sports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wet</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slowly</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moving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hurt</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BCAAB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CABCB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ABCAB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CAABC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BACBA</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5005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ADBDC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CADAB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DCCBB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ADDDB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ECABD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5490" y="107505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a:t>
            </a:r>
            <a:r>
              <a:rPr lang="en-US" sz="3600" b="1">
                <a:latin typeface="Times New Roman" panose="02020603050405020304" charset="0"/>
                <a:cs typeface="Times New Roman" panose="02020603050405020304" charset="0"/>
                <a:sym typeface="+mn-ea"/>
              </a:rPr>
              <a:t>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73. </a:t>
            </a:r>
            <a:r>
              <a:rPr lang="en-US" sz="3600" b="1">
                <a:latin typeface="Times New Roman" panose="02020603050405020304" charset="0"/>
                <a:cs typeface="Times New Roman" panose="02020603050405020304" charset="0"/>
                <a:sym typeface="+mn-ea"/>
              </a:rPr>
              <a:t>________________________________________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15415" y="1075055"/>
            <a:ext cx="9361805"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What do you think of the movie</a:t>
            </a:r>
            <a:r>
              <a:rPr sz="3600" b="1">
                <a:solidFill>
                  <a:schemeClr val="tx1"/>
                </a:solidFill>
                <a:latin typeface="Times New Roman" panose="02020603050405020304" charset="0"/>
                <a:cs typeface="Times New Roman" panose="02020603050405020304" charset="0"/>
              </a:rPr>
              <a:t>, Tina?</a:t>
            </a:r>
            <a:r>
              <a:rPr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How do you like this film</a:t>
            </a:r>
            <a:r>
              <a:rPr sz="3600" b="1">
                <a:solidFill>
                  <a:schemeClr val="tx1"/>
                </a:solidFill>
                <a:latin typeface="Times New Roman" panose="02020603050405020304" charset="0"/>
                <a:cs typeface="Times New Roman" panose="02020603050405020304" charset="0"/>
              </a:rPr>
              <a:t>, Tina?</a:t>
            </a:r>
            <a:r>
              <a:rPr lang="en-US" sz="3600" b="1">
                <a:solidFill>
                  <a:srgbClr val="FF0000"/>
                </a:solidFill>
                <a:latin typeface="Times New Roman" panose="02020603050405020304" charset="0"/>
                <a:cs typeface="Times New Roman" panose="02020603050405020304" charset="0"/>
                <a:sym typeface="+mn-ea"/>
              </a:rPr>
              <a:t> </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Why were/are you late for school</a:t>
            </a:r>
            <a:r>
              <a:rPr lang="en-US" sz="3600" b="1">
                <a:solidFill>
                  <a:schemeClr val="tx1"/>
                </a:solidFill>
                <a:latin typeface="Times New Roman" panose="02020603050405020304" charset="0"/>
                <a:cs typeface="Times New Roman" panose="02020603050405020304" charset="0"/>
                <a:sym typeface="+mn-ea"/>
              </a:rPr>
              <a:t>, Peter?</a:t>
            </a:r>
            <a:endParaRPr lang="en-US" sz="3600" b="1">
              <a:solidFill>
                <a:schemeClr val="tx1"/>
              </a:solidFill>
              <a:latin typeface="Times New Roman" panose="02020603050405020304" charset="0"/>
              <a:cs typeface="Times New Roman" panose="02020603050405020304" charset="0"/>
              <a:sym typeface="+mn-ea"/>
            </a:endParaRPr>
          </a:p>
          <a:p>
            <a:pPr fontAlgn="auto">
              <a:lnSpc>
                <a:spcPts val="6000"/>
              </a:lnSpc>
            </a:pPr>
            <a:r>
              <a:rPr lang="en-US" sz="3600" b="1">
                <a:solidFill>
                  <a:schemeClr val="tx1"/>
                </a:solidFill>
                <a:latin typeface="Times New Roman" panose="02020603050405020304" charset="0"/>
                <a:cs typeface="Times New Roman" panose="02020603050405020304" charset="0"/>
                <a:sym typeface="+mn-ea"/>
              </a:rPr>
              <a:t>Could you please tell me </a:t>
            </a:r>
            <a:r>
              <a:rPr lang="en-US" sz="3600" b="1">
                <a:solidFill>
                  <a:srgbClr val="FF0000"/>
                </a:solidFill>
                <a:latin typeface="Times New Roman" panose="02020603050405020304" charset="0"/>
                <a:cs typeface="Times New Roman" panose="02020603050405020304" charset="0"/>
                <a:sym typeface="+mn-ea"/>
              </a:rPr>
              <a:t>when the meeting will start/begin?</a:t>
            </a: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47215" y="1531620"/>
            <a:ext cx="7952105" cy="316928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74. 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75. </a:t>
            </a:r>
            <a:r>
              <a:rPr lang="en-US" sz="3600" b="1">
                <a:latin typeface="Times New Roman" panose="02020603050405020304" charset="0"/>
                <a:cs typeface="Times New Roman" panose="02020603050405020304" charset="0"/>
                <a:sym typeface="+mn-ea"/>
              </a:rPr>
              <a:t>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740660" y="1531620"/>
            <a:ext cx="8473440" cy="316928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How much is this coat?/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What is the price of the coat?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May/Can I have/pay the bill?</a:t>
            </a:r>
            <a:endParaRPr sz="3600" b="1">
              <a:solidFill>
                <a:srgbClr val="FF0000"/>
              </a:solidFill>
              <a:latin typeface="Times New Roman" panose="02020603050405020304" charset="0"/>
              <a:cs typeface="Times New Roman" panose="02020603050405020304" charset="0"/>
            </a:endParaRPr>
          </a:p>
          <a:p>
            <a:pPr fontAlgn="auto">
              <a:lnSpc>
                <a:spcPts val="6000"/>
              </a:lnSpc>
            </a:pP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sym typeface="+mn-ea"/>
              </a:rPr>
              <a:t>77.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a:t>
            </a:r>
            <a:r>
              <a:rPr lang="en-US" sz="3600" b="1">
                <a:latin typeface="Times New Roman" panose="02020603050405020304" charset="0"/>
                <a:cs typeface="Times New Roman" panose="02020603050405020304" charset="0"/>
                <a:sym typeface="+mn-ea"/>
              </a:rPr>
              <a:t>___________________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48105" y="1075055"/>
            <a:ext cx="1016952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girl’s dream is to be a singer./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She dreams of/about being a singer.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boy is staying in bed now because he is sick/ill.</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(old) man gets up early (every day)in order to do sports/exercise.</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239966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18590" y="1075055"/>
            <a:ext cx="9681845" cy="239966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boy’s father gave him a gift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man gave a present to the boy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If it’s fine/sunny tomorrow, they will go cycling.</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2632</Words>
  <Application>WPS 演示</Application>
  <PresentationFormat>宽屏</PresentationFormat>
  <Paragraphs>143</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366</cp:revision>
  <dcterms:created xsi:type="dcterms:W3CDTF">2019-06-19T02:08:00Z</dcterms:created>
  <dcterms:modified xsi:type="dcterms:W3CDTF">2022-01-10T07:15:08Z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