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19" r:id="rId10"/>
    <p:sldId id="433" r:id="rId11"/>
    <p:sldId id="420" r:id="rId12"/>
    <p:sldId id="421" r:id="rId13"/>
    <p:sldId id="434" r:id="rId14"/>
    <p:sldId id="4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模块五 第</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二章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00735" y="1066165"/>
            <a:ext cx="10590530" cy="6247130"/>
          </a:xfrm>
          <a:prstGeom prst="rect">
            <a:avLst/>
          </a:prstGeom>
          <a:noFill/>
        </p:spPr>
        <p:txBody>
          <a:bodyPr wrap="square" rtlCol="0">
            <a:spAutoFit/>
          </a:bodyPr>
          <a:p>
            <a:pPr fontAlgn="auto">
              <a:lnSpc>
                <a:spcPts val="4000"/>
              </a:lnSpc>
            </a:pPr>
            <a:r>
              <a:rPr lang="en-US" altLang="zh-CN" sz="3200" b="1">
                <a:latin typeface="Times New Roman" panose="02020603050405020304" charset="0"/>
                <a:cs typeface="Times New Roman" panose="02020603050405020304" charset="0"/>
              </a:rPr>
              <a:t>  </a:t>
            </a:r>
            <a:endParaRPr lang="en-US" altLang="zh-CN" sz="3200" b="1">
              <a:latin typeface="Times New Roman" panose="02020603050405020304" charset="0"/>
              <a:cs typeface="Times New Roman" panose="02020603050405020304" charset="0"/>
            </a:endParaRPr>
          </a:p>
          <a:p>
            <a:pPr fontAlgn="auto">
              <a:lnSpc>
                <a:spcPts val="4000"/>
              </a:lnSpc>
            </a:pPr>
            <a:r>
              <a:rPr lang="en-US" altLang="zh-CN" sz="3600" b="1">
                <a:latin typeface="Times New Roman" panose="02020603050405020304" charset="0"/>
                <a:cs typeface="Times New Roman" panose="02020603050405020304" charset="0"/>
              </a:rPr>
              <a:t>Dear Jenny,</a:t>
            </a:r>
            <a:endParaRPr lang="en-US" altLang="zh-CN" sz="3600" b="1">
              <a:latin typeface="Times New Roman" panose="02020603050405020304" charset="0"/>
              <a:cs typeface="Times New Roman" panose="02020603050405020304" charset="0"/>
            </a:endParaRPr>
          </a:p>
          <a:p>
            <a:pPr indent="914400" algn="l" fontAlgn="auto">
              <a:lnSpc>
                <a:spcPts val="4000"/>
              </a:lnSpc>
              <a:extLst>
                <a:ext uri="{35155182-B16C-46BC-9424-99874614C6A1}">
                  <wpsdc:indentchars xmlns:wpsdc="http://www.wps.cn/officeDocument/2017/drawingmlCustomData" val="200" checksum="797548545"/>
                </a:ext>
              </a:extLst>
            </a:pPr>
            <a:r>
              <a:rPr lang="en-US" altLang="zh-CN" sz="3600" b="1">
                <a:solidFill>
                  <a:schemeClr val="tx2"/>
                </a:solidFill>
                <a:latin typeface="Times New Roman" panose="02020603050405020304" charset="0"/>
                <a:cs typeface="Times New Roman" panose="02020603050405020304" charset="0"/>
                <a:sym typeface="+mn-ea"/>
              </a:rPr>
              <a:t>How time flies! I miss you very much. And I’m so sorry</a:t>
            </a:r>
            <a:endParaRPr lang="en-US" altLang="zh-CN" sz="3600" b="1">
              <a:solidFill>
                <a:schemeClr val="tx2"/>
              </a:solidFill>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lvl="8" algn="l" fontAlgn="auto">
              <a:lnSpc>
                <a:spcPts val="4000"/>
              </a:lnSpc>
            </a:pPr>
            <a:r>
              <a:rPr lang="en-US" altLang="zh-CN" sz="2800" b="1">
                <a:latin typeface="Times New Roman" panose="02020603050405020304" charset="0"/>
                <a:cs typeface="Times New Roman" panose="02020603050405020304" charset="0"/>
              </a:rPr>
              <a:t>                                                     	</a:t>
            </a:r>
            <a:endParaRPr lang="en-US" altLang="zh-CN" sz="2800" b="1">
              <a:latin typeface="Times New Roman" panose="02020603050405020304" charset="0"/>
              <a:cs typeface="Times New Roman" panose="02020603050405020304" charset="0"/>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24230" y="2101215"/>
            <a:ext cx="10146030" cy="3169285"/>
          </a:xfrm>
          <a:prstGeom prst="rect">
            <a:avLst/>
          </a:prstGeom>
          <a:noFill/>
        </p:spPr>
        <p:txBody>
          <a:bodyPr wrap="square" rtlCol="0">
            <a:spAutoFit/>
          </a:bodyPr>
          <a:p>
            <a:pPr indent="711200" algn="just" fontAlgn="auto">
              <a:lnSpc>
                <a:spcPts val="4000"/>
              </a:lnSpc>
            </a:pPr>
            <a:r>
              <a:rPr lang="en-US" altLang="zh-CN" sz="3600" b="1">
                <a:solidFill>
                  <a:srgbClr val="FF0000"/>
                </a:solidFill>
                <a:latin typeface="Times New Roman" panose="02020603050405020304" charset="0"/>
                <a:cs typeface="Times New Roman" panose="02020603050405020304" charset="0"/>
                <a:sym typeface="+mn-ea"/>
              </a:rPr>
              <a:t>                                                                                                       </a:t>
            </a:r>
            <a:endParaRPr lang="en-US" altLang="zh-CN" sz="3600" b="1">
              <a:solidFill>
                <a:srgbClr val="FF0000"/>
              </a:solidFill>
              <a:latin typeface="Times New Roman" panose="02020603050405020304" charset="0"/>
              <a:cs typeface="Times New Roman" panose="02020603050405020304" charset="0"/>
              <a:sym typeface="+mn-ea"/>
            </a:endParaRPr>
          </a:p>
          <a:p>
            <a:pPr indent="711200" algn="just" fontAlgn="auto">
              <a:lnSpc>
                <a:spcPts val="4000"/>
              </a:lnSpc>
            </a:pPr>
            <a:r>
              <a:rPr lang="en-US" altLang="zh-CN" sz="3600" b="1">
                <a:solidFill>
                  <a:srgbClr val="FF0000"/>
                </a:solidFill>
                <a:latin typeface="Times New Roman" panose="02020603050405020304" charset="0"/>
                <a:cs typeface="Times New Roman" panose="02020603050405020304" charset="0"/>
                <a:sym typeface="+mn-ea"/>
              </a:rPr>
              <a:t>         to hear that you are unhappy. In fact, it’s normal to have this kind of feeling when you move to a new place. But you should not keep it to yourself. </a:t>
            </a:r>
            <a:endParaRPr lang="en-US" altLang="zh-CN" sz="3600" b="1">
              <a:solidFill>
                <a:srgbClr val="FF0000"/>
              </a:solidFill>
              <a:latin typeface="Times New Roman" panose="02020603050405020304" charset="0"/>
              <a:cs typeface="Times New Roman" panose="02020603050405020304" charset="0"/>
              <a:sym typeface="+mn-ea"/>
            </a:endParaRPr>
          </a:p>
          <a:p>
            <a:pPr indent="711200" algn="just" fontAlgn="auto">
              <a:lnSpc>
                <a:spcPts val="4000"/>
              </a:lnSpc>
            </a:pPr>
            <a:endParaRPr lang="en-US" altLang="zh-CN"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39775" y="657225"/>
            <a:ext cx="10987405" cy="5734050"/>
          </a:xfrm>
          <a:prstGeom prst="rect">
            <a:avLst/>
          </a:prstGeom>
          <a:noFill/>
        </p:spPr>
        <p:txBody>
          <a:bodyPr wrap="square" rtlCol="0">
            <a:spAutoFit/>
          </a:bodyPr>
          <a:p>
            <a:pPr fontAlgn="auto">
              <a:lnSpc>
                <a:spcPts val="4000"/>
              </a:lnSpc>
            </a:pPr>
            <a:r>
              <a:rPr lang="en-US" altLang="zh-CN" sz="3200" b="1">
                <a:latin typeface="Times New Roman" panose="02020603050405020304" charset="0"/>
                <a:cs typeface="Times New Roman" panose="02020603050405020304" charset="0"/>
              </a:rPr>
              <a:t>  </a:t>
            </a:r>
            <a:endParaRPr lang="en-US" altLang="zh-CN" sz="32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40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just" fontAlgn="auto">
              <a:lnSpc>
                <a:spcPts val="4000"/>
              </a:lnSpc>
            </a:pPr>
            <a:r>
              <a:rPr lang="en-US" altLang="zh-CN" sz="3600" b="1">
                <a:solidFill>
                  <a:schemeClr val="tx2"/>
                </a:solidFill>
                <a:latin typeface="Times New Roman" panose="02020603050405020304" charset="0"/>
                <a:cs typeface="Times New Roman" panose="02020603050405020304" charset="0"/>
                <a:sym typeface="+mn-ea"/>
              </a:rPr>
              <a:t>Good luck!</a:t>
            </a:r>
            <a:endParaRPr lang="en-US" altLang="zh-CN" sz="3600" b="1">
              <a:solidFill>
                <a:schemeClr val="tx2"/>
              </a:solidFill>
              <a:latin typeface="Times New Roman" panose="02020603050405020304" charset="0"/>
              <a:cs typeface="Times New Roman" panose="02020603050405020304" charset="0"/>
              <a:sym typeface="+mn-ea"/>
            </a:endParaRPr>
          </a:p>
          <a:p>
            <a:pPr lvl="8" indent="711200" algn="just" fontAlgn="auto">
              <a:lnSpc>
                <a:spcPts val="4000"/>
              </a:lnSpc>
            </a:pPr>
            <a:r>
              <a:rPr lang="en-US" altLang="zh-CN" sz="3600" b="1">
                <a:solidFill>
                  <a:schemeClr val="tx2"/>
                </a:solidFill>
                <a:latin typeface="Times New Roman" panose="02020603050405020304" charset="0"/>
                <a:cs typeface="Times New Roman" panose="02020603050405020304" charset="0"/>
                <a:sym typeface="+mn-ea"/>
              </a:rPr>
              <a:t>                                      Yours,                                                                      </a:t>
            </a:r>
            <a:endParaRPr lang="en-US" altLang="zh-CN" sz="3600" b="1">
              <a:solidFill>
                <a:schemeClr val="tx2"/>
              </a:solidFill>
              <a:latin typeface="Times New Roman" panose="02020603050405020304" charset="0"/>
              <a:cs typeface="Times New Roman" panose="02020603050405020304" charset="0"/>
              <a:sym typeface="+mn-ea"/>
            </a:endParaRPr>
          </a:p>
          <a:p>
            <a:pPr lvl="8" indent="711200" algn="just" fontAlgn="auto">
              <a:lnSpc>
                <a:spcPts val="4000"/>
              </a:lnSpc>
            </a:pPr>
            <a:r>
              <a:rPr lang="en-US" altLang="zh-CN" sz="3600" b="1">
                <a:solidFill>
                  <a:schemeClr val="tx2"/>
                </a:solidFill>
                <a:latin typeface="Times New Roman" panose="02020603050405020304" charset="0"/>
                <a:cs typeface="Times New Roman" panose="02020603050405020304" charset="0"/>
                <a:sym typeface="+mn-ea"/>
              </a:rPr>
              <a:t>                                      Gina</a:t>
            </a:r>
            <a:endParaRPr lang="en-US" altLang="zh-CN" sz="3600" b="1">
              <a:solidFill>
                <a:schemeClr val="tx2"/>
              </a:solidFill>
              <a:latin typeface="Times New Roman" panose="02020603050405020304" charset="0"/>
              <a:cs typeface="Times New Roman" panose="02020603050405020304" charset="0"/>
              <a:sym typeface="+mn-ea"/>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39775" y="1109980"/>
            <a:ext cx="10544175" cy="4194810"/>
          </a:xfrm>
          <a:prstGeom prst="rect">
            <a:avLst/>
          </a:prstGeom>
          <a:noFill/>
        </p:spPr>
        <p:txBody>
          <a:bodyPr wrap="square" rtlCol="0">
            <a:spAutoFit/>
          </a:bodyPr>
          <a:p>
            <a:pPr indent="711200" algn="just" fontAlgn="auto">
              <a:lnSpc>
                <a:spcPts val="4000"/>
              </a:lnSpc>
            </a:pPr>
            <a:r>
              <a:rPr lang="en-US" altLang="zh-CN" sz="3600" b="1">
                <a:solidFill>
                  <a:srgbClr val="FF0000"/>
                </a:solidFill>
                <a:latin typeface="Times New Roman" panose="02020603050405020304" charset="0"/>
                <a:cs typeface="Times New Roman" panose="02020603050405020304" charset="0"/>
                <a:sym typeface="+mn-ea"/>
              </a:rPr>
              <a:t>When you feel sad, you’d better talk to others, such as your parents, your teachers or your friends. Also you can listen to light music, do some sports or take part in other activities. What’s more, you can try to make friends with your classmates. I’m sure you will feel much better and become happy again if you follow these suggestions. </a:t>
            </a:r>
            <a:endParaRPr lang="en-US" altLang="zh-CN" sz="3600" b="1">
              <a:solidFill>
                <a:srgbClr val="FF0000"/>
              </a:solidFill>
              <a:latin typeface="Times New Roman" panose="02020603050405020304" charset="0"/>
              <a:cs typeface="Times New Roman" panose="02020603050405020304" charset="0"/>
              <a:sym typeface="+mn-ea"/>
            </a:endParaRPr>
          </a:p>
          <a:p>
            <a:pPr indent="711200" algn="just" fontAlgn="auto">
              <a:lnSpc>
                <a:spcPts val="4000"/>
              </a:lnSpc>
            </a:pPr>
            <a:endParaRPr lang="en-US" altLang="zh-CN"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ABCBC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CBBAA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ACAAC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drop</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brave</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Protecting</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parents</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necessary</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BCCBA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ABACA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BBACC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BCBAB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CCABA</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3227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CBCDC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BADBC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DCBBA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BABCD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ECADB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56260" y="1075055"/>
            <a:ext cx="11523345" cy="547751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_____________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a:t>
            </a:r>
            <a:r>
              <a:rPr lang="en-US" sz="3600" b="1">
                <a:latin typeface="Times New Roman" panose="02020603050405020304" charset="0"/>
                <a:cs typeface="Times New Roman" panose="02020603050405020304" charset="0"/>
                <a:sym typeface="+mn-ea"/>
              </a:rPr>
              <a:t>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72. 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rPr>
              <a:t>73. _____________________________________</a:t>
            </a:r>
            <a:r>
              <a:rPr lang="en-US" sz="3600" b="1">
                <a:latin typeface="Times New Roman" panose="02020603050405020304" charset="0"/>
                <a:cs typeface="Times New Roman" panose="02020603050405020304" charset="0"/>
                <a:sym typeface="+mn-ea"/>
              </a:rPr>
              <a:t>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sym typeface="+mn-ea"/>
              </a:rPr>
              <a:t>74. _____________________________________________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sym typeface="+mn-ea"/>
              </a:rPr>
              <a:t>75. _____________________________________________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32230" y="1075055"/>
            <a:ext cx="10540365" cy="4707890"/>
          </a:xfrm>
          <a:prstGeom prst="rect">
            <a:avLst/>
          </a:prstGeom>
          <a:noFill/>
        </p:spPr>
        <p:txBody>
          <a:bodyPr wrap="square" rtlCol="0">
            <a:spAutoFit/>
          </a:bodyPr>
          <a:p>
            <a:pPr fontAlgn="auto">
              <a:lnSpc>
                <a:spcPts val="6000"/>
              </a:lnSpc>
            </a:pPr>
            <a:r>
              <a:rPr sz="3600" b="1">
                <a:solidFill>
                  <a:schemeClr val="tx1"/>
                </a:solidFill>
                <a:latin typeface="Times New Roman" panose="02020603050405020304" charset="0"/>
                <a:cs typeface="Times New Roman" panose="02020603050405020304" charset="0"/>
              </a:rPr>
              <a:t>Thanks for</a:t>
            </a:r>
            <a:r>
              <a:rPr sz="3600" b="1">
                <a:solidFill>
                  <a:srgbClr val="FF0000"/>
                </a:solidFill>
                <a:latin typeface="Times New Roman" panose="02020603050405020304" charset="0"/>
                <a:cs typeface="Times New Roman" panose="02020603050405020304" charset="0"/>
              </a:rPr>
              <a:t> inviting me to your birthday party</a:t>
            </a:r>
            <a:r>
              <a:rPr sz="3600" b="1">
                <a:solidFill>
                  <a:schemeClr val="tx1"/>
                </a:solidFill>
                <a:latin typeface="Times New Roman" panose="02020603050405020304" charset="0"/>
                <a:cs typeface="Times New Roman" panose="02020603050405020304" charset="0"/>
              </a:rPr>
              <a:t>, Dean.</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Who would you like to make friends with</a:t>
            </a:r>
            <a:r>
              <a:rPr sz="3600" b="1">
                <a:solidFill>
                  <a:schemeClr val="tx1"/>
                </a:solidFill>
                <a:latin typeface="Times New Roman" panose="02020603050405020304" charset="0"/>
                <a:cs typeface="Times New Roman" panose="02020603050405020304" charset="0"/>
              </a:rPr>
              <a:t>,</a:t>
            </a:r>
            <a:r>
              <a:rPr lang="en-US" sz="3600" b="1">
                <a:solidFill>
                  <a:schemeClr val="tx1"/>
                </a:solidFill>
                <a:latin typeface="Times New Roman" panose="02020603050405020304" charset="0"/>
                <a:cs typeface="Times New Roman" panose="02020603050405020304" charset="0"/>
              </a:rPr>
              <a:t> </a:t>
            </a:r>
            <a:r>
              <a:rPr sz="3600" b="1">
                <a:solidFill>
                  <a:schemeClr val="tx1"/>
                </a:solidFill>
                <a:latin typeface="Times New Roman" panose="02020603050405020304" charset="0"/>
                <a:cs typeface="Times New Roman" panose="02020603050405020304" charset="0"/>
              </a:rPr>
              <a:t>Sandy?</a:t>
            </a:r>
            <a:r>
              <a:rPr sz="3600" b="1">
                <a:solidFill>
                  <a:srgbClr val="FF0000"/>
                </a:solidFill>
                <a:latin typeface="Times New Roman" panose="02020603050405020304" charset="0"/>
                <a:cs typeface="Times New Roman" panose="02020603050405020304" charset="0"/>
              </a:rPr>
              <a: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Who do you want to be friends with</a:t>
            </a:r>
            <a:r>
              <a:rPr sz="3600" b="1">
                <a:solidFill>
                  <a:schemeClr val="tx1"/>
                </a:solidFill>
                <a:latin typeface="Times New Roman" panose="02020603050405020304" charset="0"/>
                <a:cs typeface="Times New Roman" panose="02020603050405020304" charset="0"/>
              </a:rPr>
              <a:t>, Sandy?</a:t>
            </a:r>
            <a:endParaRPr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chemeClr val="tx1"/>
                </a:solidFill>
                <a:latin typeface="Times New Roman" panose="02020603050405020304" charset="0"/>
                <a:cs typeface="Times New Roman" panose="02020603050405020304" charset="0"/>
              </a:rPr>
              <a:t>Peter </a:t>
            </a:r>
            <a:r>
              <a:rPr lang="en-US" sz="3600" b="1">
                <a:solidFill>
                  <a:srgbClr val="FF0000"/>
                </a:solidFill>
                <a:latin typeface="Times New Roman" panose="02020603050405020304" charset="0"/>
                <a:cs typeface="Times New Roman" panose="02020603050405020304" charset="0"/>
              </a:rPr>
              <a:t>speaks English as well as </a:t>
            </a:r>
            <a:r>
              <a:rPr lang="en-US" sz="3600" b="1">
                <a:solidFill>
                  <a:schemeClr val="tx1"/>
                </a:solidFill>
                <a:latin typeface="Times New Roman" panose="02020603050405020304" charset="0"/>
                <a:cs typeface="Times New Roman" panose="02020603050405020304" charset="0"/>
              </a:rPr>
              <a:t>Tom</a:t>
            </a:r>
            <a:r>
              <a:rPr lang="en-US" sz="3600" b="1">
                <a:solidFill>
                  <a:srgbClr val="FF0000"/>
                </a:solidFill>
                <a:latin typeface="Times New Roman" panose="02020603050405020304" charset="0"/>
                <a:cs typeface="Times New Roman" panose="02020603050405020304" charset="0"/>
              </a:rPr>
              <a:t>.</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chemeClr val="tx1"/>
                </a:solidFill>
                <a:latin typeface="Times New Roman" panose="02020603050405020304" charset="0"/>
                <a:cs typeface="Times New Roman" panose="02020603050405020304" charset="0"/>
              </a:rPr>
              <a:t>Don’t </a:t>
            </a:r>
            <a:r>
              <a:rPr lang="en-US" sz="3600" b="1">
                <a:solidFill>
                  <a:srgbClr val="FF0000"/>
                </a:solidFill>
                <a:latin typeface="Times New Roman" panose="02020603050405020304" charset="0"/>
                <a:cs typeface="Times New Roman" panose="02020603050405020304" charset="0"/>
              </a:rPr>
              <a:t>be too strict with yourself.</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chemeClr val="tx1"/>
                </a:solidFill>
                <a:latin typeface="Times New Roman" panose="02020603050405020304" charset="0"/>
                <a:cs typeface="Times New Roman" panose="02020603050405020304" charset="0"/>
              </a:rPr>
              <a:t>Why</a:t>
            </a:r>
            <a:r>
              <a:rPr lang="en-US" sz="3600" b="1">
                <a:solidFill>
                  <a:srgbClr val="FF0000"/>
                </a:solidFill>
                <a:latin typeface="Times New Roman" panose="02020603050405020304" charset="0"/>
                <a:cs typeface="Times New Roman" panose="02020603050405020304" charset="0"/>
              </a:rPr>
              <a:t> does Kate look (so) worried?</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2140" y="1074420"/>
            <a:ext cx="1108329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77. </a:t>
            </a:r>
            <a:r>
              <a:rPr lang="en-US" sz="3600" b="1">
                <a:latin typeface="Times New Roman" panose="02020603050405020304" charset="0"/>
                <a:cs typeface="Times New Roman" panose="02020603050405020304" charset="0"/>
                <a:sym typeface="+mn-ea"/>
              </a:rPr>
              <a:t>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a:t>
            </a:r>
            <a:r>
              <a:rPr lang="en-US" sz="3600" b="1">
                <a:latin typeface="Times New Roman" panose="02020603050405020304" charset="0"/>
                <a:cs typeface="Times New Roman" panose="02020603050405020304" charset="0"/>
                <a:sym typeface="+mn-ea"/>
              </a:rPr>
              <a:t>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78. __________________________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      ____________________________________________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66520" y="1075055"/>
            <a:ext cx="10826115" cy="470789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boy/He looks/feels/seems/is very lonely.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Mr. Lin often tells his students jokes and makes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them laugh./</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Mr. Lin’s jokes made the students laugh.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woman/She likes doing sports/exercise in the morning because it keeps her active.</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364615" y="1732915"/>
            <a:ext cx="9462770" cy="3169285"/>
          </a:xfrm>
          <a:prstGeom prst="rect">
            <a:avLst/>
          </a:prstGeom>
          <a:noFill/>
        </p:spPr>
        <p:txBody>
          <a:bodyPr wrap="square" rtlCol="0">
            <a:spAutoFit/>
          </a:bodyPr>
          <a:p>
            <a:pPr fontAlgn="auto">
              <a:lnSpc>
                <a:spcPts val="8000"/>
              </a:lnSpc>
            </a:pPr>
            <a:r>
              <a:rPr lang="en-US" sz="3600" b="1">
                <a:latin typeface="Times New Roman" panose="02020603050405020304" charset="0"/>
                <a:cs typeface="Times New Roman" panose="02020603050405020304" charset="0"/>
              </a:rPr>
              <a:t>79. ________________</a:t>
            </a:r>
            <a:r>
              <a:rPr lang="en-US" sz="3600" b="1">
                <a:latin typeface="Times New Roman" panose="02020603050405020304" charset="0"/>
                <a:cs typeface="Times New Roman" panose="02020603050405020304" charset="0"/>
                <a:sym typeface="+mn-ea"/>
              </a:rPr>
              <a:t>____________</a:t>
            </a:r>
            <a:endParaRPr lang="en-US" sz="3600" b="1">
              <a:latin typeface="Times New Roman" panose="02020603050405020304" charset="0"/>
              <a:cs typeface="Times New Roman" panose="02020603050405020304" charset="0"/>
            </a:endParaRPr>
          </a:p>
          <a:p>
            <a:pPr fontAlgn="auto">
              <a:lnSpc>
                <a:spcPts val="8000"/>
              </a:lnSpc>
            </a:pPr>
            <a:r>
              <a:rPr lang="en-US" sz="3600" b="1">
                <a:latin typeface="Times New Roman" panose="02020603050405020304" charset="0"/>
                <a:cs typeface="Times New Roman" panose="02020603050405020304" charset="0"/>
              </a:rPr>
              <a:t>80. ____________________________ </a:t>
            </a:r>
            <a:br>
              <a:rPr lang="en-US" sz="3600" b="1">
                <a:latin typeface="Times New Roman" panose="02020603050405020304" charset="0"/>
                <a:cs typeface="Times New Roman" panose="02020603050405020304" charset="0"/>
              </a:rPr>
            </a:b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39010" y="1732915"/>
            <a:ext cx="10540365" cy="2143125"/>
          </a:xfrm>
          <a:prstGeom prst="rect">
            <a:avLst/>
          </a:prstGeom>
          <a:noFill/>
        </p:spPr>
        <p:txBody>
          <a:bodyPr wrap="square" rtlCol="0">
            <a:spAutoFit/>
          </a:bodyPr>
          <a:p>
            <a:pPr fontAlgn="auto">
              <a:lnSpc>
                <a:spcPts val="8000"/>
              </a:lnSpc>
            </a:pPr>
            <a:r>
              <a:rPr sz="3600" b="1">
                <a:solidFill>
                  <a:srgbClr val="FF0000"/>
                </a:solidFill>
                <a:latin typeface="Times New Roman" panose="02020603050405020304" charset="0"/>
                <a:cs typeface="Times New Roman" panose="02020603050405020304" charset="0"/>
              </a:rPr>
              <a:t>Bill’s room is not as big as Ted’s.</a:t>
            </a:r>
            <a:endParaRPr sz="3600" b="1">
              <a:solidFill>
                <a:srgbClr val="FF0000"/>
              </a:solidFill>
              <a:latin typeface="Times New Roman" panose="02020603050405020304" charset="0"/>
              <a:cs typeface="Times New Roman" panose="02020603050405020304" charset="0"/>
            </a:endParaRPr>
          </a:p>
          <a:p>
            <a:pPr fontAlgn="auto">
              <a:lnSpc>
                <a:spcPts val="8000"/>
              </a:lnSpc>
            </a:pPr>
            <a:r>
              <a:rPr sz="3600" b="1">
                <a:solidFill>
                  <a:srgbClr val="FF0000"/>
                </a:solidFill>
                <a:latin typeface="Times New Roman" panose="02020603050405020304" charset="0"/>
                <a:cs typeface="Times New Roman" panose="02020603050405020304" charset="0"/>
              </a:rPr>
              <a:t>The man/He used to be a pilot.</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08724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one</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special</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himself</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to</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problem</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233285" y="119253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laughing</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same</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carefully</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and</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best</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2914</Words>
  <Application>WPS 演示</Application>
  <PresentationFormat>宽屏</PresentationFormat>
  <Paragraphs>154</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261</cp:revision>
  <dcterms:created xsi:type="dcterms:W3CDTF">2019-06-19T02:08:00Z</dcterms:created>
  <dcterms:modified xsi:type="dcterms:W3CDTF">2022-01-10T00:54:07Z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