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414" r:id="rId3"/>
    <p:sldId id="409" r:id="rId4"/>
    <p:sldId id="415" r:id="rId5"/>
    <p:sldId id="416" r:id="rId6"/>
    <p:sldId id="417" r:id="rId7"/>
    <p:sldId id="418" r:id="rId9"/>
    <p:sldId id="428" r:id="rId10"/>
    <p:sldId id="419" r:id="rId11"/>
    <p:sldId id="433" r:id="rId12"/>
    <p:sldId id="420" r:id="rId13"/>
    <p:sldId id="421" r:id="rId14"/>
    <p:sldId id="41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3A43"/>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092"/>
        <p:guide pos="385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9.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385695" y="4551045"/>
            <a:ext cx="7941945" cy="1845310"/>
          </a:xfrm>
          <a:prstGeom prst="rect">
            <a:avLst/>
          </a:prstGeom>
          <a:noFill/>
        </p:spPr>
        <p:txBody>
          <a:bodyPr wrap="square" rtlCol="0">
            <a:spAutoFit/>
          </a:bodyPr>
          <a:p>
            <a:pPr algn="ctr"/>
            <a:r>
              <a:rPr lang="zh-CN" altLang="en-US" sz="66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过关测试卷</a:t>
            </a:r>
            <a:r>
              <a:rPr lang="en-US" altLang="zh-CN" sz="66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 </a:t>
            </a:r>
            <a:endParaRPr lang="en-US" altLang="zh-CN" sz="54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endParaRPr>
          </a:p>
          <a:p>
            <a:r>
              <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  模块五 第</a:t>
            </a:r>
            <a:r>
              <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三章 测试卷</a:t>
            </a:r>
            <a:endPar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656590" y="2717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80720" y="28321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Ⅶ. 短文填空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63295" y="1123315"/>
            <a:ext cx="4929505" cy="4258945"/>
          </a:xfrm>
          <a:prstGeom prst="rect">
            <a:avLst/>
          </a:prstGeom>
          <a:noFill/>
        </p:spPr>
        <p:txBody>
          <a:bodyPr wrap="square" rtlCol="0">
            <a:spAutoFit/>
          </a:bodyPr>
          <a:p>
            <a:pPr fontAlgn="auto">
              <a:lnSpc>
                <a:spcPts val="6500"/>
              </a:lnSpc>
            </a:pPr>
            <a:r>
              <a:rPr lang="en-US" altLang="zh-CN" sz="3600" b="1">
                <a:latin typeface="Times New Roman" panose="02020603050405020304" charset="0"/>
                <a:cs typeface="Times New Roman" panose="02020603050405020304" charset="0"/>
              </a:rPr>
              <a:t>81</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82</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83</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84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85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2087245" y="1112520"/>
            <a:ext cx="3712845" cy="4258945"/>
          </a:xfrm>
          <a:prstGeom prst="rect">
            <a:avLst/>
          </a:prstGeom>
          <a:noFill/>
        </p:spPr>
        <p:txBody>
          <a:bodyPr wrap="square" rtlCol="0">
            <a:spAutoFit/>
          </a:bodyPr>
          <a:p>
            <a:pPr fontAlgn="auto">
              <a:lnSpc>
                <a:spcPts val="6500"/>
              </a:lnSpc>
            </a:pPr>
            <a:r>
              <a:rPr lang="en-US" sz="3600" b="1">
                <a:solidFill>
                  <a:srgbClr val="FF0000"/>
                </a:solidFill>
                <a:latin typeface="Times New Roman" panose="02020603050405020304" charset="0"/>
                <a:cs typeface="Times New Roman" panose="02020603050405020304" charset="0"/>
              </a:rPr>
              <a:t>like</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trouble</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almost</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When</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surprised</a:t>
            </a:r>
            <a:endParaRPr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6113145" y="1160145"/>
            <a:ext cx="4929505" cy="4258945"/>
          </a:xfrm>
          <a:prstGeom prst="rect">
            <a:avLst/>
          </a:prstGeom>
          <a:noFill/>
        </p:spPr>
        <p:txBody>
          <a:bodyPr wrap="square" rtlCol="0">
            <a:spAutoFit/>
          </a:bodyPr>
          <a:p>
            <a:pPr fontAlgn="auto">
              <a:lnSpc>
                <a:spcPts val="6500"/>
              </a:lnSpc>
            </a:pPr>
            <a:r>
              <a:rPr lang="en-US" altLang="zh-CN" sz="3600" b="1">
                <a:latin typeface="Times New Roman" panose="02020603050405020304" charset="0"/>
                <a:cs typeface="Times New Roman" panose="02020603050405020304" charset="0"/>
              </a:rPr>
              <a:t>86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87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sym typeface="+mn-ea"/>
              </a:rPr>
              <a:t>88    ____________</a:t>
            </a:r>
            <a:endParaRPr lang="en-US" altLang="zh-CN" sz="3600" b="1">
              <a:latin typeface="Times New Roman" panose="02020603050405020304" charset="0"/>
              <a:cs typeface="Times New Roman" panose="02020603050405020304" charset="0"/>
              <a:sym typeface="+mn-ea"/>
            </a:endParaRPr>
          </a:p>
          <a:p>
            <a:pPr fontAlgn="auto">
              <a:lnSpc>
                <a:spcPts val="6500"/>
              </a:lnSpc>
            </a:pPr>
            <a:r>
              <a:rPr lang="en-US" altLang="zh-CN" sz="3600" b="1">
                <a:latin typeface="Times New Roman" panose="02020603050405020304" charset="0"/>
                <a:cs typeface="Times New Roman" panose="02020603050405020304" charset="0"/>
                <a:sym typeface="+mn-ea"/>
              </a:rPr>
              <a:t>89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sym typeface="+mn-ea"/>
              </a:rPr>
              <a:t>90    ____________</a:t>
            </a:r>
            <a:endParaRPr lang="en-US" altLang="zh-CN" sz="3600" b="1">
              <a:latin typeface="Times New Roman" panose="02020603050405020304" charset="0"/>
              <a:cs typeface="Times New Roman" panose="02020603050405020304" charset="0"/>
            </a:endParaRPr>
          </a:p>
        </p:txBody>
      </p:sp>
      <p:sp>
        <p:nvSpPr>
          <p:cNvPr id="6" name="文本框 5"/>
          <p:cNvSpPr txBox="1"/>
          <p:nvPr/>
        </p:nvSpPr>
        <p:spPr>
          <a:xfrm>
            <a:off x="7233285" y="1192530"/>
            <a:ext cx="3712845" cy="4258945"/>
          </a:xfrm>
          <a:prstGeom prst="rect">
            <a:avLst/>
          </a:prstGeom>
          <a:noFill/>
        </p:spPr>
        <p:txBody>
          <a:bodyPr wrap="square" rtlCol="0">
            <a:spAutoFit/>
          </a:bodyPr>
          <a:p>
            <a:pPr fontAlgn="auto">
              <a:lnSpc>
                <a:spcPts val="6500"/>
              </a:lnSpc>
            </a:pPr>
            <a:r>
              <a:rPr lang="en-US" sz="3600" b="1">
                <a:solidFill>
                  <a:srgbClr val="FF0000"/>
                </a:solidFill>
                <a:latin typeface="Times New Roman" panose="02020603050405020304" charset="0"/>
                <a:cs typeface="Times New Roman" panose="02020603050405020304" charset="0"/>
              </a:rPr>
              <a:t>believing</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themselves</a:t>
            </a:r>
            <a:endParaRPr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activities</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a</a:t>
            </a:r>
            <a:endParaRPr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important</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 calcmode="lin" valueType="num">
                                      <p:cBhvr additive="base">
                                        <p:cTn id="4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additive="base">
                                        <p:cTn id="4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anim calcmode="lin" valueType="num">
                                      <p:cBhvr additive="base">
                                        <p:cTn id="5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anim calcmode="lin" valueType="num">
                                      <p:cBhvr additive="base">
                                        <p:cTn id="6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69570" y="482600"/>
            <a:ext cx="11119485" cy="6375400"/>
          </a:xfrm>
          <a:prstGeom prst="rect">
            <a:avLst/>
          </a:prstGeom>
          <a:noFill/>
        </p:spPr>
        <p:txBody>
          <a:bodyPr wrap="square" rtlCol="0">
            <a:spAutoFit/>
          </a:bodyPr>
          <a:p>
            <a:pPr indent="0" fontAlgn="auto">
              <a:lnSpc>
                <a:spcPts val="3500"/>
              </a:lnSpc>
            </a:pPr>
            <a:r>
              <a:rPr lang="en-US" altLang="zh-CN" sz="2800" b="1">
                <a:solidFill>
                  <a:schemeClr val="tx1"/>
                </a:solidFill>
                <a:latin typeface="Times New Roman" panose="02020603050405020304" charset="0"/>
                <a:cs typeface="Times New Roman" panose="02020603050405020304" charset="0"/>
                <a:sym typeface="+mn-ea"/>
              </a:rPr>
              <a:t>Dear Sandy,</a:t>
            </a:r>
            <a:endParaRPr lang="en-US" altLang="zh-CN" sz="2800" b="1">
              <a:solidFill>
                <a:schemeClr val="tx1"/>
              </a:solidFill>
              <a:latin typeface="Times New Roman" panose="02020603050405020304" charset="0"/>
              <a:cs typeface="Times New Roman" panose="02020603050405020304" charset="0"/>
              <a:sym typeface="+mn-ea"/>
            </a:endParaRPr>
          </a:p>
          <a:p>
            <a:pPr indent="711200" algn="just" fontAlgn="auto">
              <a:lnSpc>
                <a:spcPts val="3500"/>
              </a:lnSpc>
              <a:extLst>
                <a:ext uri="{35155182-B16C-46BC-9424-99874614C6A1}">
                  <wpsdc:indentchars xmlns:wpsdc="http://www.wps.cn/officeDocument/2017/drawingmlCustomData" val="200" checksum="3773799597"/>
                </a:ext>
              </a:extLst>
            </a:pPr>
            <a:r>
              <a:rPr lang="en-US" altLang="zh-CN" sz="2800" b="1">
                <a:solidFill>
                  <a:schemeClr val="tx1"/>
                </a:solidFill>
                <a:latin typeface="Times New Roman" panose="02020603050405020304" charset="0"/>
                <a:cs typeface="Times New Roman" panose="02020603050405020304" charset="0"/>
                <a:sym typeface="+mn-ea"/>
              </a:rPr>
              <a:t>I’m sorry to hear that you feel nervous about the coming final exam. Here is some advice. </a:t>
            </a:r>
            <a:endParaRPr lang="en-US" altLang="zh-CN" sz="2800" b="1">
              <a:solidFill>
                <a:schemeClr val="tx1"/>
              </a:solidFill>
              <a:latin typeface="Times New Roman" panose="02020603050405020304" charset="0"/>
              <a:cs typeface="Times New Roman" panose="02020603050405020304" charset="0"/>
              <a:sym typeface="+mn-ea"/>
            </a:endParaRPr>
          </a:p>
          <a:p>
            <a:pPr indent="711200" algn="just" fontAlgn="auto">
              <a:lnSpc>
                <a:spcPts val="3500"/>
              </a:lnSpc>
              <a:extLst>
                <a:ext uri="{35155182-B16C-46BC-9424-99874614C6A1}">
                  <wpsdc:indentchars xmlns:wpsdc="http://www.wps.cn/officeDocument/2017/drawingmlCustomData" val="200" checksum="3773799597"/>
                </a:ext>
              </a:extLst>
            </a:pPr>
            <a:r>
              <a:rPr lang="en-US" altLang="zh-CN" sz="2800" b="1">
                <a:solidFill>
                  <a:schemeClr val="tx1"/>
                </a:solidFill>
                <a:latin typeface="Times New Roman" panose="02020603050405020304" charset="0"/>
                <a:cs typeface="Times New Roman" panose="02020603050405020304" charset="0"/>
                <a:sym typeface="+mn-ea"/>
              </a:rPr>
              <a:t>First, </a:t>
            </a:r>
            <a:endParaRPr lang="en-US" altLang="zh-CN" sz="2800" b="1">
              <a:solidFill>
                <a:schemeClr val="tx1"/>
              </a:solidFill>
              <a:latin typeface="Times New Roman" panose="02020603050405020304" charset="0"/>
              <a:cs typeface="Times New Roman" panose="02020603050405020304" charset="0"/>
            </a:endParaRPr>
          </a:p>
          <a:p>
            <a:pPr indent="711200" algn="l" fontAlgn="auto">
              <a:lnSpc>
                <a:spcPts val="35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35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35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3500"/>
              </a:lnSpc>
              <a:extLst>
                <a:ext uri="{35155182-B16C-46BC-9424-99874614C6A1}">
                  <wpsdc:indentchars xmlns:wpsdc="http://www.wps.cn/officeDocument/2017/drawingmlCustomData" val="200" checksum="3773799597"/>
                </a:ext>
              </a:extLst>
            </a:pPr>
            <a:endParaRPr lang="en-US" altLang="zh-CN" sz="2800" b="1">
              <a:latin typeface="Times New Roman" panose="02020603050405020304" charset="0"/>
              <a:cs typeface="Times New Roman" panose="02020603050405020304" charset="0"/>
            </a:endParaRPr>
          </a:p>
          <a:p>
            <a:pPr indent="711200" algn="l" fontAlgn="auto">
              <a:lnSpc>
                <a:spcPts val="3500"/>
              </a:lnSpc>
              <a:extLst>
                <a:ext uri="{35155182-B16C-46BC-9424-99874614C6A1}">
                  <wpsdc:indentchars xmlns:wpsdc="http://www.wps.cn/officeDocument/2017/drawingmlCustomData" val="200" checksum="3773799597"/>
                </a:ext>
              </a:extLst>
            </a:pPr>
            <a:endParaRPr lang="en-US" altLang="zh-CN" sz="2800" b="1">
              <a:solidFill>
                <a:schemeClr val="tx1"/>
              </a:solidFill>
              <a:latin typeface="Times New Roman" panose="02020603050405020304" charset="0"/>
              <a:cs typeface="Times New Roman" panose="02020603050405020304" charset="0"/>
            </a:endParaRPr>
          </a:p>
          <a:p>
            <a:pPr indent="711200" algn="l" fontAlgn="auto">
              <a:lnSpc>
                <a:spcPts val="3500"/>
              </a:lnSpc>
              <a:extLst>
                <a:ext uri="{35155182-B16C-46BC-9424-99874614C6A1}">
                  <wpsdc:indentchars xmlns:wpsdc="http://www.wps.cn/officeDocument/2017/drawingmlCustomData" val="200" checksum="3773799597"/>
                </a:ext>
              </a:extLst>
            </a:pPr>
            <a:endParaRPr lang="en-US" altLang="zh-CN" sz="2800" b="1">
              <a:solidFill>
                <a:schemeClr val="tx1"/>
              </a:solidFill>
              <a:latin typeface="Times New Roman" panose="02020603050405020304" charset="0"/>
              <a:cs typeface="Times New Roman" panose="02020603050405020304" charset="0"/>
            </a:endParaRPr>
          </a:p>
          <a:p>
            <a:pPr indent="711200" algn="just" fontAlgn="auto">
              <a:lnSpc>
                <a:spcPts val="3500"/>
              </a:lnSpc>
              <a:extLst>
                <a:ext uri="{35155182-B16C-46BC-9424-99874614C6A1}">
                  <wpsdc:indentchars xmlns:wpsdc="http://www.wps.cn/officeDocument/2017/drawingmlCustomData" val="200" checksum="3773799597"/>
                </a:ext>
              </a:extLst>
            </a:pPr>
            <a:endParaRPr lang="en-US" altLang="zh-CN" sz="2800" b="1">
              <a:solidFill>
                <a:schemeClr val="tx1"/>
              </a:solidFill>
              <a:latin typeface="Times New Roman" panose="02020603050405020304" charset="0"/>
              <a:cs typeface="Times New Roman" panose="02020603050405020304" charset="0"/>
              <a:sym typeface="+mn-ea"/>
            </a:endParaRPr>
          </a:p>
          <a:p>
            <a:pPr indent="711200" algn="just" fontAlgn="auto">
              <a:lnSpc>
                <a:spcPts val="3500"/>
              </a:lnSpc>
              <a:extLst>
                <a:ext uri="{35155182-B16C-46BC-9424-99874614C6A1}">
                  <wpsdc:indentchars xmlns:wpsdc="http://www.wps.cn/officeDocument/2017/drawingmlCustomData" val="200" checksum="3773799597"/>
                </a:ext>
              </a:extLst>
            </a:pPr>
            <a:r>
              <a:rPr lang="en-US" altLang="zh-CN" sz="2800" b="1">
                <a:solidFill>
                  <a:schemeClr val="tx1"/>
                </a:solidFill>
                <a:latin typeface="Times New Roman" panose="02020603050405020304" charset="0"/>
                <a:cs typeface="Times New Roman" panose="02020603050405020304" charset="0"/>
                <a:sym typeface="+mn-ea"/>
              </a:rPr>
              <a:t>I hope my advice can help you. Good luck!</a:t>
            </a:r>
            <a:endParaRPr lang="en-US" altLang="zh-CN" sz="2800" b="1">
              <a:solidFill>
                <a:schemeClr val="tx1"/>
              </a:solidFill>
              <a:latin typeface="Times New Roman" panose="02020603050405020304" charset="0"/>
              <a:cs typeface="Times New Roman" panose="02020603050405020304" charset="0"/>
              <a:sym typeface="+mn-ea"/>
            </a:endParaRPr>
          </a:p>
          <a:p>
            <a:pPr lvl="8" indent="0" algn="just" fontAlgn="auto">
              <a:lnSpc>
                <a:spcPts val="3500"/>
              </a:lnSpc>
            </a:pPr>
            <a:r>
              <a:rPr lang="en-US" altLang="zh-CN" sz="2800" b="1">
                <a:solidFill>
                  <a:schemeClr val="tx1"/>
                </a:solidFill>
                <a:latin typeface="Times New Roman" panose="02020603050405020304" charset="0"/>
                <a:cs typeface="Times New Roman" panose="02020603050405020304" charset="0"/>
                <a:sym typeface="+mn-ea"/>
              </a:rPr>
              <a:t>                                                           Yours,</a:t>
            </a:r>
            <a:endParaRPr lang="en-US" altLang="zh-CN" sz="2800" b="1">
              <a:solidFill>
                <a:schemeClr val="tx1"/>
              </a:solidFill>
              <a:latin typeface="Times New Roman" panose="02020603050405020304" charset="0"/>
              <a:cs typeface="Times New Roman" panose="02020603050405020304" charset="0"/>
              <a:sym typeface="+mn-ea"/>
            </a:endParaRPr>
          </a:p>
          <a:p>
            <a:pPr lvl="8" indent="0" algn="just" fontAlgn="auto">
              <a:lnSpc>
                <a:spcPts val="3500"/>
              </a:lnSpc>
            </a:pPr>
            <a:r>
              <a:rPr lang="en-US" altLang="zh-CN" sz="2800" b="1">
                <a:solidFill>
                  <a:schemeClr val="tx1"/>
                </a:solidFill>
                <a:latin typeface="Times New Roman" panose="02020603050405020304" charset="0"/>
                <a:cs typeface="Times New Roman" panose="02020603050405020304" charset="0"/>
                <a:sym typeface="+mn-ea"/>
              </a:rPr>
              <a:t>                                                            Tony</a:t>
            </a:r>
            <a:endParaRPr lang="en-US" altLang="zh-CN" sz="2800" b="1">
              <a:solidFill>
                <a:schemeClr val="tx1"/>
              </a:solidFill>
              <a:latin typeface="Times New Roman" panose="02020603050405020304" charset="0"/>
              <a:cs typeface="Times New Roman" panose="02020603050405020304" charset="0"/>
              <a:sym typeface="+mn-ea"/>
            </a:endParaRPr>
          </a:p>
        </p:txBody>
      </p:sp>
      <p:sp>
        <p:nvSpPr>
          <p:cNvPr id="17" name="矩形: 圆角 16"/>
          <p:cNvSpPr/>
          <p:nvPr/>
        </p:nvSpPr>
        <p:spPr>
          <a:xfrm>
            <a:off x="369570" y="22225"/>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18160" y="22225"/>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Ⅷ. 书面表达</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18160" y="1794510"/>
            <a:ext cx="10970895" cy="4130675"/>
          </a:xfrm>
          <a:prstGeom prst="rect">
            <a:avLst/>
          </a:prstGeom>
          <a:noFill/>
        </p:spPr>
        <p:txBody>
          <a:bodyPr wrap="square" rtlCol="0">
            <a:spAutoFit/>
          </a:bodyPr>
          <a:p>
            <a:pPr indent="711200" algn="just" fontAlgn="auto">
              <a:lnSpc>
                <a:spcPts val="3500"/>
              </a:lnSpc>
            </a:pPr>
            <a:r>
              <a:rPr lang="en-US" altLang="zh-CN" sz="2800" b="1">
                <a:solidFill>
                  <a:srgbClr val="FF0000"/>
                </a:solidFill>
                <a:latin typeface="Times New Roman" panose="02020603050405020304" charset="0"/>
                <a:cs typeface="Times New Roman" panose="02020603050405020304" charset="0"/>
                <a:sym typeface="+mn-ea"/>
              </a:rPr>
              <a:t>         to be well prepared, you should make a review plan and finish it on time. Second, you should go to bed early to get enough sleep so that you can feel good the next morning. Third, you must have a good breakfast because it can give you enough energy. Fourth, keep calm when you’re having the exam. Finally, it’s important for you to be in a good mood. If you are in good spirits, you will do better in the exam. And if you still feel nervous, remember to smile. Smiling will make you relaxed. </a:t>
            </a:r>
            <a:endParaRPr lang="en-US" altLang="zh-CN" sz="2800" b="1">
              <a:solidFill>
                <a:srgbClr val="FF0000"/>
              </a:solidFill>
              <a:latin typeface="Times New Roman" panose="02020603050405020304" charset="0"/>
              <a:cs typeface="Times New Roman" panose="02020603050405020304" charset="0"/>
              <a:sym typeface="+mn-ea"/>
            </a:endParaRPr>
          </a:p>
          <a:p>
            <a:pPr indent="711200" algn="just" fontAlgn="auto">
              <a:lnSpc>
                <a:spcPts val="3500"/>
              </a:lnSpc>
            </a:pPr>
            <a:endParaRPr lang="en-US" altLang="zh-CN" sz="2800" b="1">
              <a:solidFill>
                <a:srgbClr val="FF0000"/>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570865" y="270510"/>
            <a:ext cx="158623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70865" y="271780"/>
            <a:ext cx="137096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Ⅰ. 听力</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720975" y="1056640"/>
            <a:ext cx="5580380" cy="5220970"/>
          </a:xfrm>
          <a:prstGeom prst="rect">
            <a:avLst/>
          </a:prstGeom>
          <a:noFill/>
        </p:spPr>
        <p:txBody>
          <a:bodyPr wrap="square" rtlCol="0">
            <a:spAutoFit/>
          </a:bodyPr>
          <a:p>
            <a:pPr fontAlgn="auto">
              <a:lnSpc>
                <a:spcPts val="5000"/>
              </a:lnSpc>
            </a:pPr>
            <a:r>
              <a:rPr lang="zh-CN" altLang="en-US" sz="3600" b="1">
                <a:latin typeface="Times New Roman" panose="02020603050405020304" charset="0"/>
                <a:cs typeface="Times New Roman" panose="02020603050405020304" charset="0"/>
              </a:rPr>
              <a:t>1-5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6-10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11-15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16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17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18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19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20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4011930" y="1057910"/>
            <a:ext cx="3712845" cy="5220970"/>
          </a:xfrm>
          <a:prstGeom prst="rect">
            <a:avLst/>
          </a:prstGeom>
          <a:noFill/>
        </p:spPr>
        <p:txBody>
          <a:bodyPr wrap="square" rtlCol="0">
            <a:spAutoFit/>
          </a:bodyPr>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AABCB</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BACBC</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BCCAB</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Green</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sky</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nature</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strong</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better</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60325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0325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Ⅱ. 选择填空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71725" y="1535430"/>
            <a:ext cx="5580380" cy="2399665"/>
          </a:xfrm>
          <a:prstGeom prst="rect">
            <a:avLst/>
          </a:prstGeom>
          <a:noFill/>
        </p:spPr>
        <p:txBody>
          <a:bodyPr wrap="square" rtlCol="0">
            <a:spAutoFit/>
          </a:bodyPr>
          <a:p>
            <a:pPr fontAlgn="auto">
              <a:lnSpc>
                <a:spcPts val="6000"/>
              </a:lnSpc>
            </a:pPr>
            <a:r>
              <a:rPr lang="en-US" altLang="zh-CN" sz="3600" b="1">
                <a:latin typeface="Times New Roman" panose="02020603050405020304" charset="0"/>
                <a:cs typeface="Times New Roman" panose="02020603050405020304" charset="0"/>
              </a:rPr>
              <a:t>2</a:t>
            </a:r>
            <a:r>
              <a:rPr lang="zh-CN" altLang="en-US" sz="3600" b="1">
                <a:latin typeface="Times New Roman" panose="02020603050405020304" charset="0"/>
                <a:cs typeface="Times New Roman" panose="02020603050405020304" charset="0"/>
              </a:rPr>
              <a:t>1-</a:t>
            </a:r>
            <a:r>
              <a:rPr lang="en-US" altLang="zh-CN" sz="3600" b="1">
                <a:latin typeface="Times New Roman" panose="02020603050405020304" charset="0"/>
                <a:cs typeface="Times New Roman" panose="02020603050405020304" charset="0"/>
              </a:rPr>
              <a:t>2</a:t>
            </a:r>
            <a:r>
              <a:rPr lang="zh-CN" altLang="en-US" sz="3600" b="1">
                <a:latin typeface="Times New Roman" panose="02020603050405020304" charset="0"/>
                <a:cs typeface="Times New Roman" panose="02020603050405020304" charset="0"/>
              </a:rPr>
              <a:t>5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26-30   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31-35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4288155" y="1535430"/>
            <a:ext cx="3043555" cy="239966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ABCCB</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ABCBB</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CCACB</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86995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86995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Ⅲ. 完形填空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26640" y="1590675"/>
            <a:ext cx="5580380" cy="1630045"/>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36</a:t>
            </a:r>
            <a:r>
              <a:rPr lang="zh-CN" altLang="en-US" sz="3600" b="1">
                <a:latin typeface="Times New Roman" panose="02020603050405020304" charset="0"/>
                <a:cs typeface="Times New Roman" panose="02020603050405020304" charset="0"/>
              </a:rPr>
              <a:t>-</a:t>
            </a:r>
            <a:r>
              <a:rPr lang="en-US" altLang="zh-CN" sz="3600" b="1">
                <a:latin typeface="Times New Roman" panose="02020603050405020304" charset="0"/>
                <a:cs typeface="Times New Roman" panose="02020603050405020304" charset="0"/>
              </a:rPr>
              <a:t>40</a:t>
            </a:r>
            <a:r>
              <a:rPr lang="zh-CN" altLang="en-US" sz="3600" b="1">
                <a:latin typeface="Times New Roman" panose="02020603050405020304" charset="0"/>
                <a:cs typeface="Times New Roman" panose="02020603050405020304" charset="0"/>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41-45    ____________</a:t>
            </a:r>
            <a:endParaRPr lang="en-US" altLang="zh-CN" sz="3600" b="1">
              <a:latin typeface="Times New Roman" panose="02020603050405020304" charset="0"/>
              <a:cs typeface="Times New Roman" panose="02020603050405020304" charset="0"/>
            </a:endParaRPr>
          </a:p>
        </p:txBody>
      </p:sp>
      <p:sp>
        <p:nvSpPr>
          <p:cNvPr id="5" name="文本框 4"/>
          <p:cNvSpPr txBox="1"/>
          <p:nvPr/>
        </p:nvSpPr>
        <p:spPr>
          <a:xfrm>
            <a:off x="3566160" y="1618615"/>
            <a:ext cx="3712845" cy="1630045"/>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BCBAB</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        AABCB</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7010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010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Ⅳ. 阅读理解</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71725" y="1088390"/>
            <a:ext cx="5580380" cy="393827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46</a:t>
            </a:r>
            <a:r>
              <a:rPr lang="zh-CN" altLang="en-US" sz="3600" b="1">
                <a:latin typeface="Times New Roman" panose="02020603050405020304" charset="0"/>
                <a:cs typeface="Times New Roman" panose="02020603050405020304" charset="0"/>
              </a:rPr>
              <a:t>-</a:t>
            </a:r>
            <a:r>
              <a:rPr lang="en-US" altLang="zh-CN" sz="3600" b="1">
                <a:latin typeface="Times New Roman" panose="02020603050405020304" charset="0"/>
                <a:cs typeface="Times New Roman" panose="02020603050405020304" charset="0"/>
              </a:rPr>
              <a:t>50</a:t>
            </a:r>
            <a:r>
              <a:rPr lang="zh-CN" altLang="en-US" sz="3600" b="1">
                <a:latin typeface="Times New Roman" panose="02020603050405020304" charset="0"/>
                <a:cs typeface="Times New Roman" panose="02020603050405020304" charset="0"/>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51-55    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sym typeface="+mn-ea"/>
              </a:rPr>
              <a:t>56-60    ____________</a:t>
            </a:r>
            <a:endParaRPr lang="en-US" altLang="zh-CN" sz="3600" b="1">
              <a:latin typeface="Times New Roman" panose="02020603050405020304" charset="0"/>
              <a:cs typeface="Times New Roman" panose="02020603050405020304" charset="0"/>
              <a:sym typeface="+mn-ea"/>
            </a:endParaRPr>
          </a:p>
          <a:p>
            <a:pPr fontAlgn="auto">
              <a:lnSpc>
                <a:spcPts val="6000"/>
              </a:lnSpc>
            </a:pPr>
            <a:r>
              <a:rPr lang="en-US" altLang="zh-CN" sz="3600" b="1">
                <a:latin typeface="Times New Roman" panose="02020603050405020304" charset="0"/>
                <a:cs typeface="Times New Roman" panose="02020603050405020304" charset="0"/>
                <a:sym typeface="+mn-ea"/>
              </a:rPr>
              <a:t>61-65    ____________</a:t>
            </a:r>
            <a:endParaRPr lang="en-US" altLang="zh-CN" sz="3600" b="1">
              <a:latin typeface="Times New Roman" panose="02020603050405020304" charset="0"/>
              <a:cs typeface="Times New Roman" panose="02020603050405020304" charset="0"/>
              <a:sym typeface="+mn-ea"/>
            </a:endParaRPr>
          </a:p>
          <a:p>
            <a:pPr fontAlgn="auto">
              <a:lnSpc>
                <a:spcPts val="6000"/>
              </a:lnSpc>
            </a:pPr>
            <a:r>
              <a:rPr lang="en-US" altLang="zh-CN" sz="3600" b="1">
                <a:latin typeface="Times New Roman" panose="02020603050405020304" charset="0"/>
                <a:cs typeface="Times New Roman" panose="02020603050405020304" charset="0"/>
              </a:rPr>
              <a:t>66-70</a:t>
            </a:r>
            <a:r>
              <a:rPr lang="en-US" altLang="zh-CN" sz="3600" b="1">
                <a:latin typeface="Times New Roman" panose="02020603050405020304" charset="0"/>
                <a:cs typeface="Times New Roman" panose="02020603050405020304" charset="0"/>
                <a:sym typeface="+mn-ea"/>
              </a:rPr>
              <a:t>    ____________</a:t>
            </a:r>
            <a:endParaRPr lang="en-US" altLang="zh-CN" sz="3600" b="1">
              <a:latin typeface="Times New Roman" panose="02020603050405020304" charset="0"/>
              <a:cs typeface="Times New Roman" panose="02020603050405020304" charset="0"/>
            </a:endParaRPr>
          </a:p>
        </p:txBody>
      </p:sp>
      <p:sp>
        <p:nvSpPr>
          <p:cNvPr id="6" name="文本框 5"/>
          <p:cNvSpPr txBox="1"/>
          <p:nvPr/>
        </p:nvSpPr>
        <p:spPr>
          <a:xfrm>
            <a:off x="4232275" y="1088390"/>
            <a:ext cx="3353435" cy="3938270"/>
          </a:xfrm>
          <a:prstGeom prst="rect">
            <a:avLst/>
          </a:prstGeom>
          <a:noFill/>
        </p:spPr>
        <p:txBody>
          <a:bodyPr wrap="square" rtlCol="0">
            <a:spAutoFit/>
          </a:bodyPr>
          <a:p>
            <a:pPr fontAlgn="auto">
              <a:lnSpc>
                <a:spcPts val="6000"/>
              </a:lnSpc>
            </a:pPr>
            <a:r>
              <a:rPr lang="en-US" altLang="zh-CN" sz="3600" b="1">
                <a:solidFill>
                  <a:srgbClr val="FF0000"/>
                </a:solidFill>
                <a:latin typeface="Times New Roman" panose="02020603050405020304" charset="0"/>
                <a:cs typeface="Times New Roman" panose="02020603050405020304" charset="0"/>
              </a:rPr>
              <a:t> DCCBD</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DADBB</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BABCD</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CBDDC</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CBADE </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806450" y="1382395"/>
            <a:ext cx="11079480" cy="470789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71. __</a:t>
            </a:r>
            <a:r>
              <a:rPr lang="en-US" sz="3600" b="1">
                <a:latin typeface="Times New Roman" panose="02020603050405020304" charset="0"/>
                <a:cs typeface="Times New Roman" panose="02020603050405020304" charset="0"/>
                <a:sym typeface="+mn-ea"/>
              </a:rPr>
              <a:t>_</a:t>
            </a:r>
            <a:r>
              <a:rPr lang="en-US" sz="3600" b="1">
                <a:latin typeface="Times New Roman" panose="02020603050405020304" charset="0"/>
                <a:cs typeface="Times New Roman" panose="02020603050405020304" charset="0"/>
              </a:rPr>
              <a:t>___________________</a:t>
            </a:r>
            <a:r>
              <a:rPr lang="en-US" sz="3600" b="1">
                <a:latin typeface="Times New Roman" panose="02020603050405020304" charset="0"/>
                <a:cs typeface="Times New Roman" panose="02020603050405020304" charset="0"/>
                <a:sym typeface="+mn-ea"/>
              </a:rPr>
              <a:t>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72. 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________________</a:t>
            </a:r>
            <a:r>
              <a:rPr lang="en-US" sz="3600" b="1">
                <a:latin typeface="Times New Roman" panose="02020603050405020304" charset="0"/>
                <a:cs typeface="Times New Roman" panose="02020603050405020304" charset="0"/>
                <a:sym typeface="+mn-ea"/>
              </a:rPr>
              <a:t>__________________</a:t>
            </a:r>
            <a:r>
              <a:rPr lang="en-US" sz="3600" b="1">
                <a:latin typeface="Times New Roman" panose="02020603050405020304" charset="0"/>
                <a:cs typeface="Times New Roman" panose="02020603050405020304" charset="0"/>
              </a:rPr>
              <a:t>   </a:t>
            </a:r>
            <a:br>
              <a:rPr lang="en-US" sz="3600" b="1">
                <a:latin typeface="Times New Roman" panose="02020603050405020304" charset="0"/>
                <a:cs typeface="Times New Roman" panose="02020603050405020304" charset="0"/>
              </a:rPr>
            </a:br>
            <a:r>
              <a:rPr lang="en-US" sz="3600" b="1">
                <a:latin typeface="Times New Roman" panose="02020603050405020304" charset="0"/>
                <a:cs typeface="Times New Roman" panose="02020603050405020304" charset="0"/>
              </a:rPr>
              <a:t>73. </a:t>
            </a:r>
            <a:r>
              <a:rPr lang="en-US" sz="3600" b="1">
                <a:latin typeface="Times New Roman" panose="02020603050405020304" charset="0"/>
                <a:cs typeface="Times New Roman" panose="02020603050405020304" charset="0"/>
              </a:rPr>
              <a:t>________________</a:t>
            </a:r>
            <a:r>
              <a:rPr lang="en-US" sz="3600" b="1">
                <a:latin typeface="Times New Roman" panose="02020603050405020304" charset="0"/>
                <a:cs typeface="Times New Roman" panose="02020603050405020304" charset="0"/>
                <a:sym typeface="+mn-ea"/>
              </a:rPr>
              <a:t>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__________________________</a:t>
            </a:r>
            <a:r>
              <a:rPr lang="en-US" sz="3600" b="1">
                <a:latin typeface="Times New Roman" panose="02020603050405020304" charset="0"/>
                <a:cs typeface="Times New Roman" panose="02020603050405020304" charset="0"/>
                <a:sym typeface="+mn-ea"/>
              </a:rPr>
              <a:t>________</a:t>
            </a:r>
            <a:r>
              <a:rPr lang="en-US" sz="3600" b="1">
                <a:latin typeface="Times New Roman" panose="02020603050405020304" charset="0"/>
                <a:cs typeface="Times New Roman" panose="02020603050405020304" charset="0"/>
              </a:rPr>
              <a:t> </a:t>
            </a:r>
            <a:br>
              <a:rPr lang="en-US" sz="3600" b="1">
                <a:latin typeface="Times New Roman" panose="02020603050405020304" charset="0"/>
                <a:cs typeface="Times New Roman" panose="02020603050405020304" charset="0"/>
              </a:rPr>
            </a:br>
            <a:endParaRPr lang="en-US" sz="3600" b="1">
              <a:latin typeface="Times New Roman" panose="02020603050405020304" charset="0"/>
              <a:cs typeface="Times New Roman" panose="02020603050405020304" charset="0"/>
            </a:endParaRPr>
          </a:p>
        </p:txBody>
      </p:sp>
      <p:sp>
        <p:nvSpPr>
          <p:cNvPr id="17" name="矩形: 圆角 16"/>
          <p:cNvSpPr/>
          <p:nvPr/>
        </p:nvSpPr>
        <p:spPr>
          <a:xfrm>
            <a:off x="74549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4549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Ⅴ. 情景交际</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652270" y="1382395"/>
            <a:ext cx="8441055" cy="3938270"/>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How are you feeling </a:t>
            </a:r>
            <a:r>
              <a:rPr sz="3600" b="1">
                <a:solidFill>
                  <a:schemeClr val="tx1"/>
                </a:solidFill>
                <a:latin typeface="Times New Roman" panose="02020603050405020304" charset="0"/>
                <a:cs typeface="Times New Roman" panose="02020603050405020304" charset="0"/>
              </a:rPr>
              <a:t>these days?</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chemeClr val="tx1"/>
                </a:solidFill>
                <a:latin typeface="Times New Roman" panose="02020603050405020304" charset="0"/>
                <a:cs typeface="Times New Roman" panose="02020603050405020304" charset="0"/>
              </a:rPr>
              <a:t>Would you</a:t>
            </a:r>
            <a:r>
              <a:rPr sz="3600" b="1">
                <a:solidFill>
                  <a:srgbClr val="FF0000"/>
                </a:solidFill>
                <a:latin typeface="Times New Roman" panose="02020603050405020304" charset="0"/>
                <a:cs typeface="Times New Roman" panose="02020603050405020304" charset="0"/>
              </a:rPr>
              <a:t> like/love to go to the movies </a:t>
            </a:r>
            <a:r>
              <a:rPr sz="3600" b="1">
                <a:solidFill>
                  <a:schemeClr val="tx1"/>
                </a:solidFill>
                <a:latin typeface="Times New Roman" panose="02020603050405020304" charset="0"/>
                <a:cs typeface="Times New Roman" panose="02020603050405020304" charset="0"/>
              </a:rPr>
              <a:t>with me this weekend?</a:t>
            </a:r>
            <a:endParaRPr sz="3600" b="1">
              <a:solidFill>
                <a:schemeClr val="tx1"/>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sym typeface="+mn-ea"/>
              </a:rPr>
              <a:t>Orange makes/can make me feel confident</a:t>
            </a:r>
            <a:r>
              <a:rPr sz="3600" b="1">
                <a:solidFill>
                  <a:schemeClr val="tx1"/>
                </a:solidFill>
                <a:latin typeface="Times New Roman" panose="02020603050405020304" charset="0"/>
                <a:cs typeface="Times New Roman" panose="02020603050405020304" charset="0"/>
                <a:sym typeface="+mn-ea"/>
              </a:rPr>
              <a:t>, so I like it.</a:t>
            </a:r>
            <a:r>
              <a:rPr lang="en-US" sz="3600" b="1">
                <a:solidFill>
                  <a:srgbClr val="FF0000"/>
                </a:solidFill>
                <a:latin typeface="Times New Roman" panose="02020603050405020304" charset="0"/>
                <a:cs typeface="Times New Roman" panose="02020603050405020304" charset="0"/>
              </a:rPr>
              <a:t> </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711200" y="1366520"/>
            <a:ext cx="11079480" cy="2399665"/>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74. _</a:t>
            </a:r>
            <a:r>
              <a:rPr lang="en-US" sz="3600" b="1">
                <a:latin typeface="Times New Roman" panose="02020603050405020304" charset="0"/>
                <a:cs typeface="Times New Roman" panose="02020603050405020304" charset="0"/>
                <a:sym typeface="+mn-ea"/>
              </a:rPr>
              <a:t>____________________________</a:t>
            </a:r>
            <a:r>
              <a:rPr lang="en-US" sz="3600" b="1">
                <a:latin typeface="Times New Roman" panose="02020603050405020304" charset="0"/>
                <a:cs typeface="Times New Roman" panose="02020603050405020304" charset="0"/>
              </a:rPr>
              <a:t>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75.</a:t>
            </a:r>
            <a:r>
              <a:rPr lang="en-US" sz="3600" b="1">
                <a:latin typeface="Times New Roman" panose="02020603050405020304" charset="0"/>
                <a:cs typeface="Times New Roman" panose="02020603050405020304" charset="0"/>
                <a:sym typeface="+mn-ea"/>
              </a:rPr>
              <a:t> _______________________________________ </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a:t>
            </a:r>
            <a:r>
              <a:rPr lang="en-US" sz="3600" b="1">
                <a:latin typeface="Times New Roman" panose="02020603050405020304" charset="0"/>
                <a:cs typeface="Times New Roman" panose="02020603050405020304" charset="0"/>
                <a:sym typeface="+mn-ea"/>
              </a:rPr>
              <a:t>_</a:t>
            </a:r>
            <a:r>
              <a:rPr lang="en-US" sz="3600" b="1">
                <a:latin typeface="Times New Roman" panose="02020603050405020304" charset="0"/>
                <a:cs typeface="Times New Roman" panose="02020603050405020304" charset="0"/>
              </a:rPr>
              <a:t>________________________________</a:t>
            </a:r>
            <a:r>
              <a:rPr lang="en-US" sz="3600" b="1">
                <a:latin typeface="Times New Roman" panose="02020603050405020304" charset="0"/>
                <a:cs typeface="Times New Roman" panose="02020603050405020304" charset="0"/>
                <a:sym typeface="+mn-ea"/>
              </a:rPr>
              <a:t>____</a:t>
            </a:r>
            <a:r>
              <a:rPr lang="en-US" sz="3600" b="1">
                <a:latin typeface="Times New Roman" panose="02020603050405020304" charset="0"/>
                <a:cs typeface="Times New Roman" panose="02020603050405020304" charset="0"/>
              </a:rPr>
              <a:t>_</a:t>
            </a:r>
            <a:endParaRPr lang="en-US" sz="3600" b="1">
              <a:latin typeface="Times New Roman" panose="02020603050405020304" charset="0"/>
              <a:cs typeface="Times New Roman" panose="02020603050405020304" charset="0"/>
            </a:endParaRPr>
          </a:p>
        </p:txBody>
      </p:sp>
      <p:sp>
        <p:nvSpPr>
          <p:cNvPr id="17" name="矩形: 圆角 16"/>
          <p:cNvSpPr/>
          <p:nvPr/>
        </p:nvSpPr>
        <p:spPr>
          <a:xfrm>
            <a:off x="74549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4549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Ⅴ. 情景交际</a:t>
            </a:r>
            <a:endParaRPr lang="zh-CN" altLang="en-US" sz="2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530350" y="1366520"/>
            <a:ext cx="10067925" cy="3169285"/>
          </a:xfrm>
          <a:prstGeom prst="rect">
            <a:avLst/>
          </a:prstGeom>
          <a:noFill/>
        </p:spPr>
        <p:txBody>
          <a:bodyPr wrap="square" rtlCol="0">
            <a:spAutoFit/>
          </a:bodyPr>
          <a:p>
            <a:pPr fontAlgn="auto">
              <a:lnSpc>
                <a:spcPts val="6000"/>
              </a:lnSpc>
            </a:pPr>
            <a:r>
              <a:rPr lang="en-US" sz="3600" b="1">
                <a:solidFill>
                  <a:schemeClr val="tx1"/>
                </a:solidFill>
                <a:latin typeface="Times New Roman" panose="02020603050405020304" charset="0"/>
                <a:cs typeface="Times New Roman" panose="02020603050405020304" charset="0"/>
              </a:rPr>
              <a:t>May I </a:t>
            </a:r>
            <a:r>
              <a:rPr lang="en-US" sz="3600" b="1">
                <a:solidFill>
                  <a:srgbClr val="FF0000"/>
                </a:solidFill>
                <a:latin typeface="Times New Roman" panose="02020603050405020304" charset="0"/>
                <a:cs typeface="Times New Roman" panose="02020603050405020304" charset="0"/>
              </a:rPr>
              <a:t>speak to</a:t>
            </a:r>
            <a:r>
              <a:rPr lang="en-US" sz="3600" b="1">
                <a:solidFill>
                  <a:schemeClr val="tx1"/>
                </a:solidFill>
                <a:latin typeface="Times New Roman" panose="02020603050405020304" charset="0"/>
                <a:cs typeface="Times New Roman" panose="02020603050405020304" charset="0"/>
              </a:rPr>
              <a:t> Kate, please?</a:t>
            </a:r>
            <a:endParaRPr lang="en-US" sz="3600" b="1">
              <a:solidFill>
                <a:schemeClr val="tx1"/>
              </a:solidFill>
              <a:latin typeface="Times New Roman" panose="02020603050405020304" charset="0"/>
              <a:cs typeface="Times New Roman" panose="02020603050405020304" charset="0"/>
            </a:endParaRPr>
          </a:p>
          <a:p>
            <a:pPr fontAlgn="auto">
              <a:lnSpc>
                <a:spcPts val="6000"/>
              </a:lnSpc>
            </a:pPr>
            <a:r>
              <a:rPr sz="3600" b="1">
                <a:solidFill>
                  <a:schemeClr val="tx1"/>
                </a:solidFill>
                <a:latin typeface="Times New Roman" panose="02020603050405020304" charset="0"/>
                <a:cs typeface="Times New Roman" panose="02020603050405020304" charset="0"/>
                <a:sym typeface="+mn-ea"/>
              </a:rPr>
              <a:t>I felt </a:t>
            </a:r>
            <a:r>
              <a:rPr sz="3600" b="1">
                <a:solidFill>
                  <a:srgbClr val="FF0000"/>
                </a:solidFill>
                <a:latin typeface="Times New Roman" panose="02020603050405020304" charset="0"/>
                <a:cs typeface="Times New Roman" panose="02020603050405020304" charset="0"/>
                <a:sym typeface="+mn-ea"/>
              </a:rPr>
              <a:t>(very) nervous when I gave a/the speech </a:t>
            </a:r>
            <a:r>
              <a:rPr sz="3600" b="1">
                <a:solidFill>
                  <a:schemeClr val="tx1"/>
                </a:solidFill>
                <a:latin typeface="Times New Roman" panose="02020603050405020304" charset="0"/>
                <a:cs typeface="Times New Roman" panose="02020603050405020304" charset="0"/>
                <a:sym typeface="+mn-ea"/>
              </a:rPr>
              <a:t>yesterday. </a:t>
            </a:r>
            <a:endParaRPr sz="3600" b="1">
              <a:solidFill>
                <a:srgbClr val="FF0000"/>
              </a:solidFill>
              <a:latin typeface="Times New Roman" panose="02020603050405020304" charset="0"/>
              <a:cs typeface="Times New Roman" panose="02020603050405020304" charset="0"/>
              <a:sym typeface="+mn-ea"/>
            </a:endParaRPr>
          </a:p>
          <a:p>
            <a:pPr fontAlgn="auto">
              <a:lnSpc>
                <a:spcPts val="6000"/>
              </a:lnSpc>
            </a:pPr>
            <a:r>
              <a:rPr sz="3600" b="1">
                <a:solidFill>
                  <a:srgbClr val="FF0000"/>
                </a:solidFill>
                <a:latin typeface="Times New Roman" panose="02020603050405020304" charset="0"/>
                <a:cs typeface="Times New Roman" panose="02020603050405020304" charset="0"/>
              </a:rPr>
              <a:t> </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98780" y="1074420"/>
            <a:ext cx="11083290" cy="393827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76. 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      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78. </a:t>
            </a:r>
            <a:r>
              <a:rPr lang="en-US" sz="3600" b="1">
                <a:latin typeface="Times New Roman" panose="02020603050405020304" charset="0"/>
                <a:cs typeface="Times New Roman" panose="02020603050405020304" charset="0"/>
              </a:rPr>
              <a:t> </a:t>
            </a:r>
            <a:r>
              <a:rPr lang="en-US" sz="3600" b="1">
                <a:latin typeface="Times New Roman" panose="02020603050405020304" charset="0"/>
                <a:cs typeface="Times New Roman" panose="02020603050405020304" charset="0"/>
                <a:sym typeface="+mn-ea"/>
              </a:rPr>
              <a:t>__________________________</a:t>
            </a:r>
            <a:r>
              <a:rPr lang="en-US" sz="3600" b="1">
                <a:latin typeface="Times New Roman" panose="02020603050405020304" charset="0"/>
                <a:cs typeface="Times New Roman" panose="02020603050405020304" charset="0"/>
                <a:sym typeface="+mn-ea"/>
              </a:rPr>
              <a:t>__________________</a:t>
            </a:r>
            <a:r>
              <a:rPr lang="en-US" sz="3600" b="1">
                <a:latin typeface="Times New Roman" panose="02020603050405020304" charset="0"/>
                <a:cs typeface="Times New Roman" panose="02020603050405020304" charset="0"/>
              </a:rPr>
              <a:t> </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__________________________</a:t>
            </a:r>
            <a:r>
              <a:rPr lang="en-US" sz="3600" b="1">
                <a:latin typeface="Times New Roman" panose="02020603050405020304" charset="0"/>
                <a:cs typeface="Times New Roman" panose="02020603050405020304" charset="0"/>
                <a:sym typeface="+mn-ea"/>
              </a:rPr>
              <a:t>___</a:t>
            </a:r>
            <a:r>
              <a:rPr lang="en-US" sz="3600" b="1">
                <a:latin typeface="Times New Roman" panose="02020603050405020304" charset="0"/>
                <a:cs typeface="Times New Roman" panose="02020603050405020304" charset="0"/>
                <a:sym typeface="+mn-ea"/>
              </a:rPr>
              <a:t>_______________</a:t>
            </a:r>
            <a:endParaRPr lang="en-US" sz="3600" b="1">
              <a:latin typeface="Times New Roman" panose="02020603050405020304" charset="0"/>
              <a:cs typeface="Times New Roman" panose="02020603050405020304" charset="0"/>
            </a:endParaRPr>
          </a:p>
        </p:txBody>
      </p:sp>
      <p:sp>
        <p:nvSpPr>
          <p:cNvPr id="17" name="矩形: 圆角 16"/>
          <p:cNvSpPr/>
          <p:nvPr/>
        </p:nvSpPr>
        <p:spPr>
          <a:xfrm>
            <a:off x="6121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121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Ⅵ. 看图写话</a:t>
            </a:r>
            <a:endParaRPr lang="zh-CN" altLang="en-US" sz="24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116965" y="1074420"/>
            <a:ext cx="10826115" cy="3938270"/>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You must/should keep quiet (when you are) in the reading room./</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Please keep silent in the reading room.</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 mother is looking after her sick child/daughter./</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 child is sick and her mother is looking after her. </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806450" y="1382395"/>
            <a:ext cx="11079480" cy="470789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78. __</a:t>
            </a:r>
            <a:r>
              <a:rPr lang="en-US" sz="3600" b="1">
                <a:latin typeface="Times New Roman" panose="02020603050405020304" charset="0"/>
                <a:cs typeface="Times New Roman" panose="02020603050405020304" charset="0"/>
                <a:sym typeface="+mn-ea"/>
              </a:rPr>
              <a:t>_</a:t>
            </a:r>
            <a:r>
              <a:rPr lang="en-US" sz="3600" b="1">
                <a:latin typeface="Times New Roman" panose="02020603050405020304" charset="0"/>
                <a:cs typeface="Times New Roman" panose="02020603050405020304" charset="0"/>
              </a:rPr>
              <a:t>___________________</a:t>
            </a:r>
            <a:r>
              <a:rPr lang="en-US" sz="3600" b="1">
                <a:latin typeface="Times New Roman" panose="02020603050405020304" charset="0"/>
                <a:cs typeface="Times New Roman" panose="02020603050405020304" charset="0"/>
                <a:sym typeface="+mn-ea"/>
              </a:rPr>
              <a:t>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79. 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________________</a:t>
            </a:r>
            <a:r>
              <a:rPr lang="en-US" sz="3600" b="1">
                <a:latin typeface="Times New Roman" panose="02020603050405020304" charset="0"/>
                <a:cs typeface="Times New Roman" panose="02020603050405020304" charset="0"/>
                <a:sym typeface="+mn-ea"/>
              </a:rPr>
              <a:t>__________________</a:t>
            </a:r>
            <a:r>
              <a:rPr lang="en-US" sz="3600" b="1">
                <a:latin typeface="Times New Roman" panose="02020603050405020304" charset="0"/>
                <a:cs typeface="Times New Roman" panose="02020603050405020304" charset="0"/>
              </a:rPr>
              <a:t>   </a:t>
            </a:r>
            <a:br>
              <a:rPr lang="en-US" sz="3600" b="1">
                <a:latin typeface="Times New Roman" panose="02020603050405020304" charset="0"/>
                <a:cs typeface="Times New Roman" panose="02020603050405020304" charset="0"/>
              </a:rPr>
            </a:br>
            <a:r>
              <a:rPr lang="en-US" sz="3600" b="1">
                <a:latin typeface="Times New Roman" panose="02020603050405020304" charset="0"/>
                <a:cs typeface="Times New Roman" panose="02020603050405020304" charset="0"/>
              </a:rPr>
              <a:t>80</a:t>
            </a:r>
            <a:r>
              <a:rPr lang="en-US" sz="3600" b="1">
                <a:latin typeface="Times New Roman" panose="02020603050405020304" charset="0"/>
                <a:cs typeface="Times New Roman" panose="02020603050405020304" charset="0"/>
              </a:rPr>
              <a:t>. </a:t>
            </a:r>
            <a:r>
              <a:rPr lang="en-US" sz="3600" b="1">
                <a:latin typeface="Times New Roman" panose="02020603050405020304" charset="0"/>
                <a:cs typeface="Times New Roman" panose="02020603050405020304" charset="0"/>
              </a:rPr>
              <a:t>________________</a:t>
            </a:r>
            <a:r>
              <a:rPr lang="en-US" sz="3600" b="1">
                <a:latin typeface="Times New Roman" panose="02020603050405020304" charset="0"/>
                <a:cs typeface="Times New Roman" panose="02020603050405020304" charset="0"/>
                <a:sym typeface="+mn-ea"/>
              </a:rPr>
              <a:t>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__________________________</a:t>
            </a:r>
            <a:r>
              <a:rPr lang="en-US" sz="3600" b="1">
                <a:latin typeface="Times New Roman" panose="02020603050405020304" charset="0"/>
                <a:cs typeface="Times New Roman" panose="02020603050405020304" charset="0"/>
                <a:sym typeface="+mn-ea"/>
              </a:rPr>
              <a:t>________</a:t>
            </a:r>
            <a:r>
              <a:rPr lang="en-US" sz="3600" b="1">
                <a:latin typeface="Times New Roman" panose="02020603050405020304" charset="0"/>
                <a:cs typeface="Times New Roman" panose="02020603050405020304" charset="0"/>
              </a:rPr>
              <a:t> </a:t>
            </a:r>
            <a:br>
              <a:rPr lang="en-US" sz="3600" b="1">
                <a:latin typeface="Times New Roman" panose="02020603050405020304" charset="0"/>
                <a:cs typeface="Times New Roman" panose="02020603050405020304" charset="0"/>
              </a:rPr>
            </a:br>
            <a:endParaRPr lang="en-US" sz="3600" b="1">
              <a:latin typeface="Times New Roman" panose="02020603050405020304" charset="0"/>
              <a:cs typeface="Times New Roman" panose="02020603050405020304" charset="0"/>
            </a:endParaRPr>
          </a:p>
        </p:txBody>
      </p:sp>
      <p:sp>
        <p:nvSpPr>
          <p:cNvPr id="17" name="矩形: 圆角 16"/>
          <p:cNvSpPr/>
          <p:nvPr/>
        </p:nvSpPr>
        <p:spPr>
          <a:xfrm>
            <a:off x="74549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4549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Ⅴ. 情景交际</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652270" y="1382395"/>
            <a:ext cx="9577705" cy="3938270"/>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When it rains, the girl/she feels sad.</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The boy is proud of his new bike./</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He was proud of the new bike. </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sym typeface="+mn-ea"/>
              </a:rPr>
              <a:t>The old man/He has difficulty</a:t>
            </a:r>
            <a:r>
              <a:rPr lang="en-US" sz="3600" b="1">
                <a:solidFill>
                  <a:srgbClr val="FF0000"/>
                </a:solidFill>
                <a:latin typeface="Times New Roman" panose="02020603050405020304" charset="0"/>
                <a:cs typeface="Times New Roman" panose="02020603050405020304" charset="0"/>
                <a:sym typeface="+mn-ea"/>
              </a:rPr>
              <a:t> </a:t>
            </a:r>
            <a:r>
              <a:rPr sz="3600" b="1">
                <a:solidFill>
                  <a:srgbClr val="FF0000"/>
                </a:solidFill>
                <a:latin typeface="Times New Roman" panose="02020603050405020304" charset="0"/>
                <a:cs typeface="Times New Roman" panose="02020603050405020304" charset="0"/>
                <a:sym typeface="+mn-ea"/>
              </a:rPr>
              <a:t>carrying/</a:t>
            </a:r>
            <a:endParaRPr sz="3600" b="1">
              <a:solidFill>
                <a:srgbClr val="FF0000"/>
              </a:solidFill>
              <a:latin typeface="Times New Roman" panose="02020603050405020304" charset="0"/>
              <a:cs typeface="Times New Roman" panose="02020603050405020304" charset="0"/>
              <a:sym typeface="+mn-ea"/>
            </a:endParaRPr>
          </a:p>
          <a:p>
            <a:pPr fontAlgn="auto">
              <a:lnSpc>
                <a:spcPts val="6000"/>
              </a:lnSpc>
            </a:pPr>
            <a:r>
              <a:rPr sz="3600" b="1">
                <a:solidFill>
                  <a:srgbClr val="FF0000"/>
                </a:solidFill>
                <a:latin typeface="Times New Roman" panose="02020603050405020304" charset="0"/>
                <a:cs typeface="Times New Roman" panose="02020603050405020304" charset="0"/>
                <a:sym typeface="+mn-ea"/>
              </a:rPr>
              <a:t>moving/lifting the heavy box. </a:t>
            </a:r>
            <a:r>
              <a:rPr lang="en-US" sz="3600" b="1">
                <a:solidFill>
                  <a:srgbClr val="FF0000"/>
                </a:solidFill>
                <a:latin typeface="Times New Roman" panose="02020603050405020304" charset="0"/>
                <a:cs typeface="Times New Roman" panose="02020603050405020304" charset="0"/>
              </a:rPr>
              <a:t> </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3001</Words>
  <Application>WPS 演示</Application>
  <PresentationFormat>宽屏</PresentationFormat>
  <Paragraphs>147</Paragraphs>
  <Slides>12</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City</cp:lastModifiedBy>
  <cp:revision>261</cp:revision>
  <dcterms:created xsi:type="dcterms:W3CDTF">2019-06-19T02:08:00Z</dcterms:created>
  <dcterms:modified xsi:type="dcterms:W3CDTF">2022-01-10T01:13:32Z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636EA66FAAB546D78DFF8CABB4E3F2EC</vt:lpwstr>
  </property>
</Properties>
</file>