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19" r:id="rId10"/>
    <p:sldId id="420" r:id="rId11"/>
    <p:sldId id="421" r:id="rId12"/>
    <p:sldId id="41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090"/>
        <p:guide pos="381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六 第一章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CBABA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CBAAC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ABCAB</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sunny</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hotel</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yellow</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rode</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houses</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CCBBA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BBCCA</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BBABA</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BBACC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BACAC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5005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AADBC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ABCAB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DBDAC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CCBDD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CAEBD </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06450" y="1382395"/>
            <a:ext cx="1107948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____________________________</a:t>
            </a:r>
            <a:r>
              <a:rPr lang="en-US" sz="3600" b="1">
                <a:latin typeface="Times New Roman" panose="02020603050405020304" charset="0"/>
                <a:cs typeface="Times New Roman" panose="02020603050405020304" charset="0"/>
                <a:sym typeface="+mn-ea"/>
              </a:rPr>
              <a:t>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72.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73. ________________</a:t>
            </a:r>
            <a:r>
              <a:rPr lang="en-US" sz="3600" b="1">
                <a:latin typeface="Times New Roman" panose="02020603050405020304" charset="0"/>
                <a:cs typeface="Times New Roman" panose="02020603050405020304" charset="0"/>
                <a:sym typeface="+mn-ea"/>
              </a:rPr>
              <a:t>___________________________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rPr>
              <a:t>74. _________________________</a:t>
            </a:r>
            <a:r>
              <a:rPr lang="en-US" sz="3600" b="1">
                <a:latin typeface="Times New Roman" panose="02020603050405020304" charset="0"/>
                <a:cs typeface="Times New Roman" panose="02020603050405020304" charset="0"/>
                <a:sym typeface="+mn-ea"/>
              </a:rPr>
              <a:t>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75. ___________________________________</a:t>
            </a:r>
            <a:r>
              <a:rPr lang="en-US" sz="3600" b="1">
                <a:latin typeface="Times New Roman" panose="02020603050405020304" charset="0"/>
                <a:cs typeface="Times New Roman" panose="02020603050405020304" charset="0"/>
                <a:sym typeface="+mn-ea"/>
              </a:rPr>
              <a:t>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652270" y="1382395"/>
            <a:ext cx="10233660" cy="393827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How much does it cost to get to Japan by ship?</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sym typeface="+mn-ea"/>
              </a:rPr>
              <a:t>Can you </a:t>
            </a:r>
            <a:r>
              <a:rPr sz="3600" b="1">
                <a:solidFill>
                  <a:srgbClr val="FF0000"/>
                </a:solidFill>
                <a:latin typeface="Times New Roman" panose="02020603050405020304" charset="0"/>
                <a:cs typeface="Times New Roman" panose="02020603050405020304" charset="0"/>
                <a:sym typeface="+mn-ea"/>
              </a:rPr>
              <a:t>help me find out the time </a:t>
            </a:r>
            <a:r>
              <a:rPr sz="3600" b="1">
                <a:solidFill>
                  <a:schemeClr val="tx1"/>
                </a:solidFill>
                <a:latin typeface="Times New Roman" panose="02020603050405020304" charset="0"/>
                <a:cs typeface="Times New Roman" panose="02020603050405020304" charset="0"/>
                <a:sym typeface="+mn-ea"/>
              </a:rPr>
              <a:t>of the meeting?</a:t>
            </a:r>
            <a:endParaRPr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sz="3600" b="1">
                <a:solidFill>
                  <a:srgbClr val="FF0000"/>
                </a:solidFill>
                <a:latin typeface="Times New Roman" panose="02020603050405020304" charset="0"/>
                <a:cs typeface="Times New Roman" panose="02020603050405020304" charset="0"/>
                <a:sym typeface="+mn-ea"/>
              </a:rPr>
              <a:t>What kinds of rooms do you have?</a:t>
            </a:r>
            <a:endParaRPr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lang="en-US" sz="3600" b="1">
                <a:solidFill>
                  <a:srgbClr val="FF0000"/>
                </a:solidFill>
                <a:latin typeface="Times New Roman" panose="02020603050405020304" charset="0"/>
                <a:cs typeface="Times New Roman" panose="02020603050405020304" charset="0"/>
              </a:rPr>
              <a:t> Did you go on a visit/trip </a:t>
            </a:r>
            <a:r>
              <a:rPr lang="en-US" sz="3600" b="1">
                <a:solidFill>
                  <a:schemeClr val="tx1"/>
                </a:solidFill>
                <a:latin typeface="Times New Roman" panose="02020603050405020304" charset="0"/>
                <a:cs typeface="Times New Roman" panose="02020603050405020304" charset="0"/>
              </a:rPr>
              <a:t>to Hong Kong last year?</a:t>
            </a:r>
            <a:endParaRPr lang="en-US" sz="3600" b="1">
              <a:solidFill>
                <a:schemeClr val="tx1"/>
              </a:solidFill>
              <a:latin typeface="Times New Roman" panose="02020603050405020304" charset="0"/>
              <a:cs typeface="Times New Roman" panose="02020603050405020304" charset="0"/>
            </a:endParaRPr>
          </a:p>
          <a:p>
            <a:pPr fontAlgn="auto">
              <a:lnSpc>
                <a:spcPts val="6000"/>
              </a:lnSpc>
            </a:pPr>
            <a:r>
              <a:rPr lang="en-US" sz="3600" b="1">
                <a:solidFill>
                  <a:schemeClr val="tx1"/>
                </a:solidFill>
                <a:latin typeface="Times New Roman" panose="02020603050405020304" charset="0"/>
                <a:cs typeface="Times New Roman" panose="02020603050405020304" charset="0"/>
              </a:rPr>
              <a:t>What </a:t>
            </a:r>
            <a:r>
              <a:rPr lang="en-US" sz="3600" b="1">
                <a:solidFill>
                  <a:srgbClr val="FF0000"/>
                </a:solidFill>
                <a:latin typeface="Times New Roman" panose="02020603050405020304" charset="0"/>
                <a:cs typeface="Times New Roman" panose="02020603050405020304" charset="0"/>
              </a:rPr>
              <a:t>is the price of your/the dress</a:t>
            </a:r>
            <a:r>
              <a:rPr lang="en-US" sz="3600" b="1">
                <a:solidFill>
                  <a:schemeClr val="tx1"/>
                </a:solidFill>
                <a:latin typeface="Times New Roman" panose="02020603050405020304" charset="0"/>
                <a:cs typeface="Times New Roman" panose="02020603050405020304" charset="0"/>
              </a:rPr>
              <a:t>, Susan?</a:t>
            </a:r>
            <a:endParaRPr lang="en-US" sz="3600" b="1">
              <a:solidFill>
                <a:schemeClr val="tx1"/>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77. </a:t>
            </a:r>
            <a:r>
              <a:rPr lang="en-US" sz="3600" b="1">
                <a:latin typeface="Times New Roman" panose="02020603050405020304" charset="0"/>
                <a:cs typeface="Times New Roman" panose="02020603050405020304" charset="0"/>
                <a:sym typeface="+mn-ea"/>
              </a:rPr>
              <a:t>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78.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79.</a:t>
            </a:r>
            <a:r>
              <a:rPr lang="en-US" sz="3600" b="1">
                <a:latin typeface="Times New Roman" panose="02020603050405020304" charset="0"/>
                <a:cs typeface="Times New Roman" panose="02020603050405020304" charset="0"/>
              </a:rPr>
              <a:t> </a:t>
            </a:r>
            <a:r>
              <a:rPr lang="en-US" sz="3600" b="1">
                <a:latin typeface="Times New Roman" panose="02020603050405020304" charset="0"/>
                <a:cs typeface="Times New Roman" panose="02020603050405020304" charset="0"/>
                <a:sym typeface="+mn-ea"/>
              </a:rPr>
              <a:t>____________________________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80. ____________________________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      ______________________________________________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41425" y="1075055"/>
            <a:ext cx="10826115" cy="470789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They/The family went on a spring field trip yesterday.</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There are three boxes of milk in the fridge.</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boy/He paid ten yuan for the book.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sym typeface="+mn-ea"/>
              </a:rPr>
              <a:t>The girl/She heard from her aunt last week. </a:t>
            </a:r>
            <a:endParaRPr lang="en-US"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lang="en-US" sz="3600" b="1">
                <a:solidFill>
                  <a:srgbClr val="FF0000"/>
                </a:solidFill>
                <a:latin typeface="Times New Roman" panose="02020603050405020304" charset="0"/>
                <a:cs typeface="Times New Roman" panose="02020603050405020304" charset="0"/>
                <a:sym typeface="+mn-ea"/>
              </a:rPr>
              <a:t>The children are putting on a show to raise money./</a:t>
            </a:r>
            <a:endParaRPr lang="en-US"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lang="en-US" sz="3600" b="1">
                <a:solidFill>
                  <a:srgbClr val="FF0000"/>
                </a:solidFill>
                <a:latin typeface="Times New Roman" panose="02020603050405020304" charset="0"/>
                <a:cs typeface="Times New Roman" panose="02020603050405020304" charset="0"/>
                <a:sym typeface="+mn-ea"/>
              </a:rPr>
              <a:t>They put on a show to raise money. </a:t>
            </a:r>
            <a:endParaRPr lang="en-US"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17995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Instead</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an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dirty</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teaching</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difficulties</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32980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giving</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made</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when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learning</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grow</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18160" y="0"/>
            <a:ext cx="10987405" cy="6247130"/>
          </a:xfrm>
          <a:prstGeom prst="rect">
            <a:avLst/>
          </a:prstGeom>
          <a:noFill/>
        </p:spPr>
        <p:txBody>
          <a:bodyPr wrap="square" rtlCol="0">
            <a:spAutoFit/>
          </a:bodyPr>
          <a:p>
            <a:pPr fontAlgn="auto">
              <a:lnSpc>
                <a:spcPts val="4000"/>
              </a:lnSpc>
            </a:pPr>
            <a:r>
              <a:rPr lang="en-US" altLang="zh-CN" sz="3200" b="1">
                <a:latin typeface="Times New Roman" panose="02020603050405020304" charset="0"/>
                <a:cs typeface="Times New Roman" panose="02020603050405020304" charset="0"/>
              </a:rPr>
              <a:t>  </a:t>
            </a:r>
            <a:endParaRPr lang="en-US" altLang="zh-CN" sz="3200" b="1">
              <a:latin typeface="Times New Roman" panose="02020603050405020304" charset="0"/>
              <a:cs typeface="Times New Roman" panose="02020603050405020304" charset="0"/>
            </a:endParaRPr>
          </a:p>
          <a:p>
            <a:pPr fontAlgn="auto">
              <a:lnSpc>
                <a:spcPts val="4000"/>
              </a:lnSpc>
            </a:pPr>
            <a:r>
              <a:rPr lang="en-US" altLang="zh-CN" sz="2800" b="1">
                <a:latin typeface="Times New Roman" panose="02020603050405020304" charset="0"/>
                <a:cs typeface="Times New Roman" panose="02020603050405020304" charset="0"/>
              </a:rPr>
              <a:t>Dear Paul,</a:t>
            </a: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r>
              <a:rPr lang="en-US" altLang="zh-CN" sz="2800" b="1">
                <a:latin typeface="Times New Roman" panose="02020603050405020304" charset="0"/>
                <a:cs typeface="Times New Roman" panose="02020603050405020304" charset="0"/>
              </a:rPr>
              <a:t>How are you?</a:t>
            </a:r>
            <a:endParaRPr lang="en-US" altLang="zh-CN" sz="2800" b="1">
              <a:latin typeface="Times New Roman" panose="02020603050405020304" charset="0"/>
              <a:cs typeface="Times New Roman" panose="02020603050405020304" charset="0"/>
            </a:endParaRPr>
          </a:p>
          <a:p>
            <a:pPr indent="711200" fontAlgn="auto">
              <a:lnSpc>
                <a:spcPts val="4000"/>
              </a:lnSpc>
              <a:extLst>
                <a:ext uri="{35155182-B16C-46BC-9424-99874614C6A1}">
                  <wpsdc:indentchars xmlns:wpsdc="http://www.wps.cn/officeDocument/2017/drawingmlCustomData" val="200" checksum="3773799597"/>
                </a:ext>
              </a:extLst>
            </a:pPr>
            <a:r>
              <a:rPr lang="en-US" altLang="zh-CN" sz="2800" b="1">
                <a:latin typeface="Times New Roman" panose="02020603050405020304" charset="0"/>
                <a:cs typeface="Times New Roman" panose="02020603050405020304" charset="0"/>
              </a:rPr>
              <a:t>Do you have a May Day holiday in your country? What’s your plan? I’m looking forward to hearing from you. </a:t>
            </a:r>
            <a:endParaRPr lang="en-US" altLang="zh-CN" sz="2800" b="1">
              <a:latin typeface="Times New Roman" panose="02020603050405020304" charset="0"/>
              <a:cs typeface="Times New Roman" panose="02020603050405020304" charset="0"/>
            </a:endParaRPr>
          </a:p>
          <a:p>
            <a:pPr lvl="8" fontAlgn="auto">
              <a:lnSpc>
                <a:spcPts val="4000"/>
              </a:lnSpc>
            </a:pPr>
            <a:endParaRPr lang="en-US" altLang="zh-CN" sz="2800" b="1">
              <a:latin typeface="Times New Roman" panose="02020603050405020304" charset="0"/>
              <a:cs typeface="Times New Roman" panose="02020603050405020304" charset="0"/>
            </a:endParaRPr>
          </a:p>
          <a:p>
            <a:pPr lvl="8" fontAlgn="auto">
              <a:lnSpc>
                <a:spcPts val="4000"/>
              </a:lnSpc>
            </a:pPr>
            <a:endParaRPr lang="en-US" altLang="zh-CN" sz="2800" b="1">
              <a:latin typeface="Times New Roman" panose="02020603050405020304" charset="0"/>
              <a:cs typeface="Times New Roman" panose="02020603050405020304" charset="0"/>
            </a:endParaRPr>
          </a:p>
          <a:p>
            <a:pPr lvl="8" fontAlgn="auto">
              <a:lnSpc>
                <a:spcPts val="4000"/>
              </a:lnSpc>
            </a:pPr>
            <a:endParaRPr lang="en-US" altLang="zh-CN" sz="2800" b="1">
              <a:latin typeface="Times New Roman" panose="02020603050405020304" charset="0"/>
              <a:cs typeface="Times New Roman" panose="02020603050405020304" charset="0"/>
            </a:endParaRPr>
          </a:p>
          <a:p>
            <a:pPr lvl="8" fontAlgn="auto">
              <a:lnSpc>
                <a:spcPts val="4000"/>
              </a:lnSpc>
            </a:pPr>
            <a:endParaRPr lang="en-US" altLang="zh-CN" sz="2800" b="1">
              <a:latin typeface="Times New Roman" panose="02020603050405020304" charset="0"/>
              <a:cs typeface="Times New Roman" panose="02020603050405020304" charset="0"/>
            </a:endParaRPr>
          </a:p>
          <a:p>
            <a:pPr lvl="8" fontAlgn="auto">
              <a:lnSpc>
                <a:spcPts val="4000"/>
              </a:lnSpc>
            </a:pPr>
            <a:r>
              <a:rPr lang="en-US" altLang="zh-CN" sz="2800" b="1">
                <a:latin typeface="Times New Roman" panose="02020603050405020304" charset="0"/>
                <a:cs typeface="Times New Roman" panose="02020603050405020304" charset="0"/>
              </a:rPr>
              <a:t>												       Yours,</a:t>
            </a:r>
            <a:endParaRPr lang="en-US" altLang="zh-CN" sz="2800" b="1">
              <a:latin typeface="Times New Roman" panose="02020603050405020304" charset="0"/>
              <a:cs typeface="Times New Roman" panose="02020603050405020304" charset="0"/>
            </a:endParaRPr>
          </a:p>
          <a:p>
            <a:pPr lvl="8" fontAlgn="auto">
              <a:lnSpc>
                <a:spcPts val="4000"/>
              </a:lnSpc>
            </a:pPr>
            <a:r>
              <a:rPr lang="en-US" altLang="zh-CN" sz="2800" b="1">
                <a:latin typeface="Times New Roman" panose="02020603050405020304" charset="0"/>
                <a:cs typeface="Times New Roman" panose="02020603050405020304" charset="0"/>
              </a:rPr>
              <a:t>				                  Li Ming</a:t>
            </a:r>
            <a:endParaRPr lang="en-US" altLang="zh-CN" sz="2800" b="1">
              <a:latin typeface="Times New Roman" panose="02020603050405020304" charset="0"/>
              <a:cs typeface="Times New Roman" panose="02020603050405020304" charset="0"/>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18160" y="2466340"/>
            <a:ext cx="10544175" cy="3169285"/>
          </a:xfrm>
          <a:prstGeom prst="rect">
            <a:avLst/>
          </a:prstGeom>
          <a:noFill/>
        </p:spPr>
        <p:txBody>
          <a:bodyPr wrap="square" rtlCol="0">
            <a:spAutoFit/>
          </a:bodyPr>
          <a:p>
            <a:pPr indent="711200" algn="just" fontAlgn="auto">
              <a:lnSpc>
                <a:spcPts val="4000"/>
              </a:lnSpc>
            </a:pPr>
            <a:r>
              <a:rPr lang="en-US" altLang="zh-CN" sz="2800" b="1">
                <a:solidFill>
                  <a:srgbClr val="FF0000"/>
                </a:solidFill>
                <a:latin typeface="Times New Roman" panose="02020603050405020304" charset="0"/>
                <a:cs typeface="Times New Roman" panose="02020603050405020304" charset="0"/>
                <a:sym typeface="+mn-ea"/>
              </a:rPr>
              <a:t>I have great news to tell you. This May Day I’m going to Qingdao with my parents for a holiday. We are going there by plane. We plan to stay there for three days. When we get there, we will visit some places of interest, go swimming in the sea and enjoy the sunshine on the beach. We also plan to go shopping and taste some delicious seafood. I hope we can have a good time there. </a:t>
            </a:r>
            <a:endParaRPr lang="en-US" altLang="zh-CN" sz="28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2400</Words>
  <Application>WPS 演示</Application>
  <PresentationFormat>宽屏</PresentationFormat>
  <Paragraphs>125</Paragraphs>
  <Slides>10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262</cp:revision>
  <dcterms:created xsi:type="dcterms:W3CDTF">2019-06-19T02:08:00Z</dcterms:created>
  <dcterms:modified xsi:type="dcterms:W3CDTF">2022-01-10T01:24:11Z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