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4" r:id="rId11"/>
    <p:sldId id="420" r:id="rId12"/>
    <p:sldId id="421" r:id="rId13"/>
    <p:sldId id="41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0"/>
        <p:guide pos="380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模块六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二章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1000" y="501015"/>
            <a:ext cx="10987405" cy="5990590"/>
          </a:xfrm>
          <a:prstGeom prst="rect">
            <a:avLst/>
          </a:prstGeom>
          <a:noFill/>
        </p:spPr>
        <p:txBody>
          <a:bodyPr wrap="square" rtlCol="0">
            <a:spAutoFit/>
          </a:bodyPr>
          <a:p>
            <a:pPr fontAlgn="auto">
              <a:lnSpc>
                <a:spcPts val="4000"/>
              </a:lnSpc>
            </a:pPr>
            <a:r>
              <a:rPr lang="en-US" altLang="zh-CN" sz="2800" b="1">
                <a:solidFill>
                  <a:schemeClr val="tx2"/>
                </a:solidFill>
                <a:latin typeface="Times New Roman" panose="02020603050405020304" charset="0"/>
                <a:cs typeface="Times New Roman" panose="02020603050405020304" charset="0"/>
                <a:sym typeface="+mn-ea"/>
              </a:rPr>
              <a:t>Dear Bruce,</a:t>
            </a:r>
            <a:endParaRPr lang="en-US" altLang="zh-CN" sz="2800" b="1">
              <a:solidFill>
                <a:schemeClr val="tx2"/>
              </a:solidFill>
              <a:latin typeface="Times New Roman" panose="02020603050405020304" charset="0"/>
              <a:cs typeface="Times New Roman" panose="02020603050405020304" charset="0"/>
              <a:sym typeface="+mn-ea"/>
            </a:endParaRPr>
          </a:p>
          <a:p>
            <a:pPr indent="711200" fontAlgn="auto">
              <a:lnSpc>
                <a:spcPts val="4000"/>
              </a:lnSpc>
              <a:extLst>
                <a:ext uri="{35155182-B16C-46BC-9424-99874614C6A1}">
                  <wpsdc:indentchars xmlns:wpsdc="http://www.wps.cn/officeDocument/2017/drawingmlCustomData" val="200" checksum="3773799597"/>
                </a:ext>
              </a:extLst>
            </a:pPr>
            <a:r>
              <a:rPr lang="en-US" altLang="zh-CN" sz="2800" b="1">
                <a:solidFill>
                  <a:schemeClr val="tx2"/>
                </a:solidFill>
                <a:latin typeface="Times New Roman" panose="02020603050405020304" charset="0"/>
                <a:cs typeface="Times New Roman" panose="02020603050405020304" charset="0"/>
                <a:sym typeface="+mn-ea"/>
              </a:rPr>
              <a:t>I’m glad to tell you I had a good time last Saturday. </a:t>
            </a:r>
            <a:endParaRPr lang="en-US" altLang="zh-CN" sz="2800" b="1">
              <a:solidFill>
                <a:schemeClr val="tx2"/>
              </a:solidFill>
              <a:latin typeface="Times New Roman" panose="02020603050405020304" charset="0"/>
              <a:cs typeface="Times New Roman" panose="02020603050405020304" charset="0"/>
            </a:endParaRPr>
          </a:p>
          <a:p>
            <a:pPr lvl="8" indent="711200"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endParaRPr>
          </a:p>
          <a:p>
            <a:pPr lvl="8" indent="711200"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endParaRPr>
          </a:p>
          <a:p>
            <a:pPr lvl="8" indent="711200"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endParaRPr>
          </a:p>
          <a:p>
            <a:pPr indent="711200" algn="just" fontAlgn="auto">
              <a:lnSpc>
                <a:spcPts val="4000"/>
              </a:lnSpc>
              <a:extLst>
                <a:ext uri="{35155182-B16C-46BC-9424-99874614C6A1}">
                  <wpsdc:indentchars xmlns:wpsdc="http://www.wps.cn/officeDocument/2017/drawingmlCustomData" val="200" checksum="3773799597"/>
                </a:ext>
              </a:extLst>
            </a:pPr>
            <a:r>
              <a:rPr lang="en-US" altLang="zh-CN" sz="2800" b="1">
                <a:solidFill>
                  <a:schemeClr val="tx2"/>
                </a:solidFill>
                <a:latin typeface="Times New Roman" panose="02020603050405020304" charset="0"/>
                <a:cs typeface="Times New Roman" panose="02020603050405020304" charset="0"/>
              </a:rPr>
              <a:t>										</a:t>
            </a:r>
            <a:endParaRPr lang="en-US" altLang="zh-CN" sz="2800" b="1">
              <a:solidFill>
                <a:schemeClr val="tx2"/>
              </a:solidFill>
              <a:latin typeface="Times New Roman" panose="02020603050405020304" charset="0"/>
              <a:cs typeface="Times New Roman" panose="02020603050405020304" charset="0"/>
            </a:endParaRPr>
          </a:p>
          <a:p>
            <a:pPr indent="711200" algn="just"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sym typeface="+mn-ea"/>
            </a:endParaRPr>
          </a:p>
          <a:p>
            <a:pPr indent="711200" algn="just"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sym typeface="+mn-ea"/>
            </a:endParaRPr>
          </a:p>
          <a:p>
            <a:pPr indent="711200" algn="just" fontAlgn="auto">
              <a:lnSpc>
                <a:spcPts val="4000"/>
              </a:lnSpc>
              <a:extLst>
                <a:ext uri="{35155182-B16C-46BC-9424-99874614C6A1}">
                  <wpsdc:indentchars xmlns:wpsdc="http://www.wps.cn/officeDocument/2017/drawingmlCustomData" val="200" checksum="3773799597"/>
                </a:ext>
              </a:extLst>
            </a:pPr>
            <a:endParaRPr lang="en-US" altLang="zh-CN" sz="2800" b="1">
              <a:solidFill>
                <a:schemeClr val="tx2"/>
              </a:solidFill>
              <a:latin typeface="Times New Roman" panose="02020603050405020304" charset="0"/>
              <a:cs typeface="Times New Roman" panose="02020603050405020304" charset="0"/>
              <a:sym typeface="+mn-ea"/>
            </a:endParaRPr>
          </a:p>
          <a:p>
            <a:pPr indent="711200" algn="just" fontAlgn="auto">
              <a:lnSpc>
                <a:spcPts val="3000"/>
              </a:lnSpc>
              <a:extLst>
                <a:ext uri="{35155182-B16C-46BC-9424-99874614C6A1}">
                  <wpsdc:indentchars xmlns:wpsdc="http://www.wps.cn/officeDocument/2017/drawingmlCustomData" val="200" checksum="3773799597"/>
                </a:ext>
              </a:extLst>
            </a:pPr>
            <a:r>
              <a:rPr lang="en-US" altLang="zh-CN" sz="2800" b="1">
                <a:solidFill>
                  <a:schemeClr val="tx2"/>
                </a:solidFill>
                <a:latin typeface="Times New Roman" panose="02020603050405020304" charset="0"/>
                <a:cs typeface="Times New Roman" panose="02020603050405020304" charset="0"/>
                <a:sym typeface="+mn-ea"/>
              </a:rPr>
              <a:t>What a pleasant day it was!</a:t>
            </a:r>
            <a:endParaRPr lang="en-US" altLang="zh-CN" sz="2800" b="1">
              <a:solidFill>
                <a:schemeClr val="tx2"/>
              </a:solidFill>
              <a:latin typeface="Times New Roman" panose="02020603050405020304" charset="0"/>
              <a:cs typeface="Times New Roman" panose="02020603050405020304" charset="0"/>
              <a:sym typeface="+mn-ea"/>
            </a:endParaRPr>
          </a:p>
          <a:p>
            <a:pPr indent="711200" algn="just" fontAlgn="auto">
              <a:lnSpc>
                <a:spcPts val="3000"/>
              </a:lnSpc>
              <a:extLst>
                <a:ext uri="{35155182-B16C-46BC-9424-99874614C6A1}">
                  <wpsdc:indentchars xmlns:wpsdc="http://www.wps.cn/officeDocument/2017/drawingmlCustomData" val="200" checksum="3773799597"/>
                </a:ext>
              </a:extLst>
            </a:pPr>
            <a:r>
              <a:rPr lang="en-US" altLang="zh-CN" sz="2800" b="1">
                <a:solidFill>
                  <a:schemeClr val="tx2"/>
                </a:solidFill>
                <a:latin typeface="Times New Roman" panose="02020603050405020304" charset="0"/>
                <a:cs typeface="Times New Roman" panose="02020603050405020304" charset="0"/>
                <a:sym typeface="+mn-ea"/>
              </a:rPr>
              <a:t>Best wishes!</a:t>
            </a:r>
            <a:endParaRPr lang="en-US" altLang="zh-CN" sz="2800" b="1">
              <a:solidFill>
                <a:schemeClr val="tx2"/>
              </a:solidFill>
              <a:latin typeface="Times New Roman" panose="02020603050405020304" charset="0"/>
              <a:cs typeface="Times New Roman" panose="02020603050405020304" charset="0"/>
              <a:sym typeface="+mn-ea"/>
            </a:endParaRPr>
          </a:p>
          <a:p>
            <a:pPr lvl="8" indent="711200" algn="just" fontAlgn="auto">
              <a:lnSpc>
                <a:spcPts val="2000"/>
              </a:lnSpc>
            </a:pPr>
            <a:r>
              <a:rPr lang="en-US" altLang="zh-CN" sz="2800" b="1">
                <a:solidFill>
                  <a:schemeClr val="tx2"/>
                </a:solidFill>
                <a:latin typeface="Times New Roman" panose="02020603050405020304" charset="0"/>
                <a:cs typeface="Times New Roman" panose="02020603050405020304" charset="0"/>
                <a:sym typeface="+mn-ea"/>
              </a:rPr>
              <a:t>					          Yours,</a:t>
            </a:r>
            <a:endParaRPr lang="en-US" altLang="zh-CN" sz="2800" b="1">
              <a:solidFill>
                <a:schemeClr val="tx2"/>
              </a:solidFill>
              <a:latin typeface="Times New Roman" panose="02020603050405020304" charset="0"/>
              <a:cs typeface="Times New Roman" panose="02020603050405020304" charset="0"/>
              <a:sym typeface="+mn-ea"/>
            </a:endParaRPr>
          </a:p>
          <a:p>
            <a:pPr lvl="8" indent="711200" algn="just" fontAlgn="auto">
              <a:lnSpc>
                <a:spcPts val="2000"/>
              </a:lnSpc>
            </a:pPr>
            <a:r>
              <a:rPr lang="en-US" altLang="zh-CN" sz="2800" b="1">
                <a:solidFill>
                  <a:schemeClr val="tx2"/>
                </a:solidFill>
                <a:latin typeface="Times New Roman" panose="02020603050405020304" charset="0"/>
                <a:cs typeface="Times New Roman" panose="02020603050405020304" charset="0"/>
                <a:sym typeface="+mn-ea"/>
              </a:rPr>
              <a:t>                                                      Li Na</a:t>
            </a:r>
            <a:endParaRPr lang="en-US" altLang="zh-CN" sz="28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8160" y="1010920"/>
            <a:ext cx="11041380" cy="4707890"/>
          </a:xfrm>
          <a:prstGeom prst="rect">
            <a:avLst/>
          </a:prstGeom>
          <a:noFill/>
        </p:spPr>
        <p:txBody>
          <a:bodyPr wrap="square" rtlCol="0">
            <a:spAutoFit/>
          </a:bodyPr>
          <a:p>
            <a:pPr indent="711200" algn="just" fontAlgn="auto">
              <a:lnSpc>
                <a:spcPts val="4000"/>
              </a:lnSpc>
            </a:pPr>
            <a:r>
              <a:rPr lang="en-US" altLang="zh-CN" sz="2800" b="1">
                <a:solidFill>
                  <a:srgbClr val="FF0000"/>
                </a:solidFill>
                <a:latin typeface="Times New Roman" panose="02020603050405020304" charset="0"/>
                <a:cs typeface="Times New Roman" panose="02020603050405020304" charset="0"/>
                <a:sym typeface="+mn-ea"/>
              </a:rPr>
              <a:t>                                                                                        It was a sunny day. I went to the Forest Park with my classmates. We met at the school gate at 8:00 a.m. Then we took a bus there. On the way, we were so excited that we sang loudly. As soon as we arrived there, we had a picnic under the trees. After that, we flew kites on the grass. Later, we started to climb the mountain. We kept on climbing until we got to the top. We were so happy that we forgot how tired we were. At 4:30 p.m., we went home together. </a:t>
            </a:r>
            <a:endParaRPr lang="en-US" altLang="zh-CN" sz="28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endParaRPr lang="en-US" altLang="zh-CN" sz="28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CCCBC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CBCBA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CBABA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train</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an/one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umbrella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nothing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rice</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CACCA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CAACB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AABBC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CBAAC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ACABC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5005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BCDAA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CBADC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BCDDA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DEBCA </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6260" y="86677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73. _________________________</a:t>
            </a:r>
            <a:r>
              <a:rPr lang="en-US" sz="3600" b="1">
                <a:latin typeface="Times New Roman" panose="02020603050405020304" charset="0"/>
                <a:cs typeface="Times New Roman" panose="02020603050405020304" charset="0"/>
                <a:sym typeface="+mn-ea"/>
              </a:rPr>
              <a:t>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74. ___________________________________</a:t>
            </a:r>
            <a:r>
              <a:rPr lang="en-US" sz="3600" b="1">
                <a:latin typeface="Times New Roman" panose="02020603050405020304" charset="0"/>
                <a:cs typeface="Times New Roman" panose="02020603050405020304" charset="0"/>
                <a:sym typeface="+mn-ea"/>
              </a:rPr>
              <a:t>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75. ____________________________________________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02080" y="866775"/>
            <a:ext cx="10233660" cy="4707890"/>
          </a:xfrm>
          <a:prstGeom prst="rect">
            <a:avLst/>
          </a:prstGeom>
          <a:noFill/>
        </p:spPr>
        <p:txBody>
          <a:bodyPr wrap="square" rtlCol="0">
            <a:spAutoFit/>
          </a:bodyPr>
          <a:p>
            <a:pPr fontAlgn="auto">
              <a:lnSpc>
                <a:spcPts val="6000"/>
              </a:lnSpc>
            </a:pPr>
            <a:r>
              <a:rPr sz="3600" b="1">
                <a:solidFill>
                  <a:schemeClr val="tx2"/>
                </a:solidFill>
                <a:latin typeface="Times New Roman" panose="02020603050405020304" charset="0"/>
                <a:cs typeface="Times New Roman" panose="02020603050405020304" charset="0"/>
              </a:rPr>
              <a:t>I’m </a:t>
            </a:r>
            <a:r>
              <a:rPr sz="3600" b="1">
                <a:solidFill>
                  <a:srgbClr val="FF0000"/>
                </a:solidFill>
                <a:latin typeface="Times New Roman" panose="02020603050405020304" charset="0"/>
                <a:cs typeface="Times New Roman" panose="02020603050405020304" charset="0"/>
              </a:rPr>
              <a:t>looking forward to hearing from you</a:t>
            </a:r>
            <a:r>
              <a:rPr lang="en-US"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2"/>
                </a:solidFill>
                <a:latin typeface="Times New Roman" panose="02020603050405020304" charset="0"/>
                <a:cs typeface="Times New Roman" panose="02020603050405020304" charset="0"/>
                <a:sym typeface="+mn-ea"/>
              </a:rPr>
              <a:t>Could you</a:t>
            </a:r>
            <a:r>
              <a:rPr sz="3600" b="1">
                <a:solidFill>
                  <a:srgbClr val="FF0000"/>
                </a:solidFill>
                <a:latin typeface="Times New Roman" panose="02020603050405020304" charset="0"/>
                <a:cs typeface="Times New Roman" panose="02020603050405020304" charset="0"/>
                <a:sym typeface="+mn-ea"/>
              </a:rPr>
              <a:t> tell me (something) about your travel experiences</a:t>
            </a:r>
            <a:r>
              <a:rPr sz="3600" b="1">
                <a:solidFill>
                  <a:srgbClr val="FF0000"/>
                </a:solidFill>
                <a:latin typeface="Times New Roman" panose="02020603050405020304" charset="0"/>
                <a:cs typeface="Times New Roman" panose="02020603050405020304" charset="0"/>
                <a:sym typeface="+mn-ea"/>
              </a:rPr>
              <a:t>?</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How far is it from here to your home?</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chemeClr val="tx2"/>
                </a:solidFill>
                <a:latin typeface="Times New Roman" panose="02020603050405020304" charset="0"/>
                <a:cs typeface="Times New Roman" panose="02020603050405020304" charset="0"/>
              </a:rPr>
              <a:t>Would you</a:t>
            </a:r>
            <a:r>
              <a:rPr lang="en-US" sz="3600" b="1">
                <a:solidFill>
                  <a:srgbClr val="FF0000"/>
                </a:solidFill>
                <a:latin typeface="Times New Roman" panose="02020603050405020304" charset="0"/>
                <a:cs typeface="Times New Roman" panose="02020603050405020304" charset="0"/>
              </a:rPr>
              <a:t> like to come to China for your vacation?</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chemeClr val="tx2"/>
                </a:solidFill>
                <a:latin typeface="Times New Roman" panose="02020603050405020304" charset="0"/>
                <a:cs typeface="Times New Roman" panose="02020603050405020304" charset="0"/>
              </a:rPr>
              <a:t>How about</a:t>
            </a:r>
            <a:r>
              <a:rPr lang="en-US" sz="3600" b="1">
                <a:solidFill>
                  <a:srgbClr val="FF0000"/>
                </a:solidFill>
                <a:latin typeface="Times New Roman" panose="02020603050405020304" charset="0"/>
                <a:cs typeface="Times New Roman" panose="02020603050405020304" charset="0"/>
              </a:rPr>
              <a:t> going camping with me this Saturday?</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77.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82611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children can’t wait to open their present./</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They can’t wait to open the gift.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boy is making a plan to visit Beijing./</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He made a plan to visit Beijing.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man/He took many photos when (he was) visiting the Great Wall.</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683875" cy="393827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 man didn’t go to bed until he finished his work./</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He won’t go to bed until he finishes his work.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When the girl was dancing, her mother came in./</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She was dancing when the woman came in.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17995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ideas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lively</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wrong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owner</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Paying</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share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pay</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service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money</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popular</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3001</Words>
  <Application>WPS 演示</Application>
  <PresentationFormat>宽屏</PresentationFormat>
  <Paragraphs>142</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280</cp:revision>
  <dcterms:created xsi:type="dcterms:W3CDTF">2019-06-19T02:08:00Z</dcterms:created>
  <dcterms:modified xsi:type="dcterms:W3CDTF">2022-01-10T01:35:48Z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