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14" r:id="rId3"/>
    <p:sldId id="409" r:id="rId4"/>
    <p:sldId id="415" r:id="rId5"/>
    <p:sldId id="416" r:id="rId6"/>
    <p:sldId id="417" r:id="rId7"/>
    <p:sldId id="418" r:id="rId9"/>
    <p:sldId id="428" r:id="rId10"/>
    <p:sldId id="419" r:id="rId11"/>
    <p:sldId id="424" r:id="rId12"/>
    <p:sldId id="420" r:id="rId13"/>
    <p:sldId id="421" r:id="rId14"/>
    <p:sldId id="41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3A43"/>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0"/>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385695" y="4551045"/>
            <a:ext cx="7941945" cy="1845310"/>
          </a:xfrm>
          <a:prstGeom prst="rect">
            <a:avLst/>
          </a:prstGeom>
          <a:noFill/>
        </p:spPr>
        <p:txBody>
          <a:bodyPr wrap="square" rtlCol="0">
            <a:spAutoFit/>
          </a:bodyPr>
          <a:p>
            <a:pPr algn="ctr"/>
            <a:r>
              <a:rPr lang="zh-CN" altLang="en-US"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过关测试卷</a:t>
            </a:r>
            <a:r>
              <a:rPr lang="en-US" altLang="zh-CN" sz="66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a:t>
            </a:r>
            <a:endParaRPr lang="en-US" altLang="zh-CN" sz="54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a:p>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  模块六 第</a:t>
            </a:r>
            <a:r>
              <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rPr>
              <a:t>三章 测试卷</a:t>
            </a:r>
            <a:endParaRPr lang="zh-CN" altLang="en-US" sz="4800" b="1" dirty="0">
              <a:ln w="10160">
                <a:solidFill>
                  <a:schemeClr val="accent5"/>
                </a:solidFill>
                <a:prstDash val="solid"/>
              </a:ln>
              <a:solidFill>
                <a:srgbClr val="C00000"/>
              </a:solidFill>
              <a:effectLst>
                <a:outerShdw blurRad="38100" dist="22860" dir="5400000" algn="tl" rotWithShape="0">
                  <a:srgbClr val="000000">
                    <a:alpha val="30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56590" y="2717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80720" y="28321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Ⅶ. 短文填空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63295" y="112331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81</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82</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83</a:t>
            </a:r>
            <a:r>
              <a:rPr lang="en-US" altLang="zh-CN" sz="3600" b="1">
                <a:latin typeface="Times New Roman" panose="02020603050405020304" charset="0"/>
                <a:cs typeface="Times New Roman" panose="02020603050405020304" charset="0"/>
                <a:sym typeface="+mn-ea"/>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84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217995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If</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largest</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famous</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its</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Colorful</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113145" y="1160145"/>
            <a:ext cx="4929505" cy="4258945"/>
          </a:xfrm>
          <a:prstGeom prst="rect">
            <a:avLst/>
          </a:prstGeom>
          <a:noFill/>
        </p:spPr>
        <p:txBody>
          <a:bodyPr wrap="square" rtlCol="0">
            <a:spAutoFit/>
          </a:bodyPr>
          <a:p>
            <a:pPr fontAlgn="auto">
              <a:lnSpc>
                <a:spcPts val="6500"/>
              </a:lnSpc>
            </a:pPr>
            <a:r>
              <a:rPr lang="en-US" altLang="zh-CN" sz="3600" b="1">
                <a:latin typeface="Times New Roman" panose="02020603050405020304" charset="0"/>
                <a:cs typeface="Times New Roman" panose="02020603050405020304" charset="0"/>
              </a:rPr>
              <a:t>86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rPr>
              <a:t>87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88    ____________</a:t>
            </a:r>
            <a:endParaRPr lang="en-US" altLang="zh-CN" sz="3600" b="1">
              <a:latin typeface="Times New Roman" panose="02020603050405020304" charset="0"/>
              <a:cs typeface="Times New Roman" panose="02020603050405020304" charset="0"/>
              <a:sym typeface="+mn-ea"/>
            </a:endParaRPr>
          </a:p>
          <a:p>
            <a:pPr fontAlgn="auto">
              <a:lnSpc>
                <a:spcPts val="6500"/>
              </a:lnSpc>
            </a:pPr>
            <a:r>
              <a:rPr lang="en-US" altLang="zh-CN" sz="3600" b="1">
                <a:latin typeface="Times New Roman" panose="02020603050405020304" charset="0"/>
                <a:cs typeface="Times New Roman" panose="02020603050405020304" charset="0"/>
                <a:sym typeface="+mn-ea"/>
              </a:rPr>
              <a:t>89    ____________</a:t>
            </a:r>
            <a:endParaRPr lang="en-US" altLang="zh-CN" sz="3600" b="1">
              <a:latin typeface="Times New Roman" panose="02020603050405020304" charset="0"/>
              <a:cs typeface="Times New Roman" panose="02020603050405020304" charset="0"/>
            </a:endParaRPr>
          </a:p>
          <a:p>
            <a:pPr fontAlgn="auto">
              <a:lnSpc>
                <a:spcPts val="6500"/>
              </a:lnSpc>
            </a:pPr>
            <a:r>
              <a:rPr lang="en-US" altLang="zh-CN" sz="3600" b="1">
                <a:latin typeface="Times New Roman" panose="02020603050405020304" charset="0"/>
                <a:cs typeface="Times New Roman" panose="02020603050405020304" charset="0"/>
                <a:sym typeface="+mn-ea"/>
              </a:rPr>
              <a:t>90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7329805" y="1112520"/>
            <a:ext cx="3712845" cy="4258945"/>
          </a:xfrm>
          <a:prstGeom prst="rect">
            <a:avLst/>
          </a:prstGeom>
          <a:noFill/>
        </p:spPr>
        <p:txBody>
          <a:bodyPr wrap="square" rtlCol="0">
            <a:spAutoFit/>
          </a:bodyPr>
          <a:p>
            <a:pPr fontAlgn="auto">
              <a:lnSpc>
                <a:spcPts val="6500"/>
              </a:lnSpc>
            </a:pPr>
            <a:r>
              <a:rPr lang="en-US" sz="3600" b="1">
                <a:solidFill>
                  <a:srgbClr val="FF0000"/>
                </a:solidFill>
                <a:latin typeface="Times New Roman" panose="02020603050405020304" charset="0"/>
                <a:cs typeface="Times New Roman" panose="02020603050405020304" charset="0"/>
              </a:rPr>
              <a:t>boat</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south</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climbing</a:t>
            </a:r>
            <a:endParaRPr lang="en-US" sz="3600" b="1">
              <a:solidFill>
                <a:srgbClr val="FF0000"/>
              </a:solidFill>
              <a:latin typeface="Times New Roman" panose="02020603050405020304" charset="0"/>
              <a:cs typeface="Times New Roman" panose="02020603050405020304" charset="0"/>
            </a:endParaRPr>
          </a:p>
          <a:p>
            <a:pPr fontAlgn="auto">
              <a:lnSpc>
                <a:spcPts val="6500"/>
              </a:lnSpc>
            </a:pPr>
            <a:r>
              <a:rPr sz="3600" b="1">
                <a:solidFill>
                  <a:srgbClr val="FF0000"/>
                </a:solidFill>
                <a:latin typeface="Times New Roman" panose="02020603050405020304" charset="0"/>
                <a:cs typeface="Times New Roman" panose="02020603050405020304" charset="0"/>
              </a:rPr>
              <a:t>a</a:t>
            </a:r>
            <a:endParaRPr sz="3600" b="1">
              <a:solidFill>
                <a:srgbClr val="FF0000"/>
              </a:solidFill>
              <a:latin typeface="Times New Roman" panose="02020603050405020304" charset="0"/>
              <a:cs typeface="Times New Roman" panose="02020603050405020304" charset="0"/>
            </a:endParaRPr>
          </a:p>
          <a:p>
            <a:pPr fontAlgn="auto">
              <a:lnSpc>
                <a:spcPts val="6500"/>
              </a:lnSpc>
            </a:pPr>
            <a:r>
              <a:rPr lang="en-US" sz="3600" b="1">
                <a:solidFill>
                  <a:srgbClr val="FF0000"/>
                </a:solidFill>
                <a:latin typeface="Times New Roman" panose="02020603050405020304" charset="0"/>
                <a:cs typeface="Times New Roman" panose="02020603050405020304" charset="0"/>
              </a:rPr>
              <a:t>beautiful</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18160" y="789940"/>
            <a:ext cx="10987405" cy="1116965"/>
          </a:xfrm>
          <a:prstGeom prst="rect">
            <a:avLst/>
          </a:prstGeom>
          <a:noFill/>
        </p:spPr>
        <p:txBody>
          <a:bodyPr wrap="square" rtlCol="0">
            <a:spAutoFit/>
          </a:bodyPr>
          <a:p>
            <a:pPr indent="812800" fontAlgn="auto">
              <a:lnSpc>
                <a:spcPts val="4000"/>
              </a:lnSpc>
              <a:extLst>
                <a:ext uri="{35155182-B16C-46BC-9424-99874614C6A1}">
                  <wpsdc:indentchars xmlns:wpsdc="http://www.wps.cn/officeDocument/2017/drawingmlCustomData" val="200" checksum="3877492575"/>
                </a:ext>
              </a:extLst>
            </a:pPr>
            <a:r>
              <a:rPr lang="en-US" altLang="zh-CN" sz="3200" b="1">
                <a:solidFill>
                  <a:schemeClr val="tx2"/>
                </a:solidFill>
                <a:latin typeface="Times New Roman" panose="02020603050405020304" charset="0"/>
                <a:cs typeface="Times New Roman" panose="02020603050405020304" charset="0"/>
                <a:sym typeface="+mn-ea"/>
              </a:rPr>
              <a:t>Now there are more and more cars on the road, so traffic accidents happen more often. </a:t>
            </a:r>
            <a:endParaRPr lang="en-US" altLang="zh-CN" sz="3200" b="1">
              <a:solidFill>
                <a:schemeClr val="tx2"/>
              </a:solidFill>
              <a:latin typeface="Times New Roman" panose="02020603050405020304" charset="0"/>
              <a:cs typeface="Times New Roman" panose="02020603050405020304" charset="0"/>
              <a:sym typeface="+mn-ea"/>
            </a:endParaRPr>
          </a:p>
        </p:txBody>
      </p:sp>
      <p:sp>
        <p:nvSpPr>
          <p:cNvPr id="17" name="矩形: 圆角 16"/>
          <p:cNvSpPr/>
          <p:nvPr/>
        </p:nvSpPr>
        <p:spPr>
          <a:xfrm>
            <a:off x="369570" y="195580"/>
            <a:ext cx="2163445"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18160" y="196850"/>
            <a:ext cx="213042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Ⅷ. 书面表达</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64185" y="1246505"/>
            <a:ext cx="11041380" cy="5220970"/>
          </a:xfrm>
          <a:prstGeom prst="rect">
            <a:avLst/>
          </a:prstGeom>
          <a:noFill/>
        </p:spPr>
        <p:txBody>
          <a:bodyPr wrap="square" rtlCol="0">
            <a:spAutoFit/>
          </a:bodyPr>
          <a:p>
            <a:pPr indent="711200" algn="just" fontAlgn="auto">
              <a:lnSpc>
                <a:spcPts val="4000"/>
              </a:lnSpc>
            </a:pPr>
            <a:r>
              <a:rPr lang="en-US" altLang="zh-CN" sz="3200" b="1">
                <a:solidFill>
                  <a:srgbClr val="FF0000"/>
                </a:solidFill>
                <a:latin typeface="Times New Roman" panose="02020603050405020304" charset="0"/>
                <a:cs typeface="Times New Roman" panose="02020603050405020304" charset="0"/>
                <a:sym typeface="+mn-ea"/>
              </a:rPr>
              <a:t>                                             As students, what should we do to keep safe on the road?</a:t>
            </a:r>
            <a:endParaRPr lang="en-US" altLang="zh-CN" sz="3200" b="1">
              <a:solidFill>
                <a:srgbClr val="FF0000"/>
              </a:solidFill>
              <a:latin typeface="Times New Roman" panose="02020603050405020304" charset="0"/>
              <a:cs typeface="Times New Roman" panose="02020603050405020304" charset="0"/>
              <a:sym typeface="+mn-ea"/>
            </a:endParaRPr>
          </a:p>
          <a:p>
            <a:pPr indent="711200" algn="just" fontAlgn="auto">
              <a:lnSpc>
                <a:spcPts val="4000"/>
              </a:lnSpc>
            </a:pPr>
            <a:r>
              <a:rPr lang="en-US" altLang="zh-CN" sz="3200" b="1">
                <a:solidFill>
                  <a:srgbClr val="FF0000"/>
                </a:solidFill>
                <a:latin typeface="Times New Roman" panose="02020603050405020304" charset="0"/>
                <a:cs typeface="Times New Roman" panose="02020603050405020304" charset="0"/>
                <a:sym typeface="+mn-ea"/>
              </a:rPr>
              <a:t>First, we mustn’t play on the road. It’s quite dangerous. Second, we should use the crosswalk and pay attention to traffic lights when we cross the road. Third, we should wear bicycle helmets when riding. Besides, we should walk or ride our bikes on the right side of the road. Finally, always use the sidewalk when we are walking on the road. </a:t>
            </a:r>
            <a:endParaRPr lang="en-US" altLang="zh-CN" sz="3200" b="1">
              <a:solidFill>
                <a:srgbClr val="FF0000"/>
              </a:solidFill>
              <a:latin typeface="Times New Roman" panose="02020603050405020304" charset="0"/>
              <a:cs typeface="Times New Roman" panose="02020603050405020304" charset="0"/>
              <a:sym typeface="+mn-ea"/>
            </a:endParaRPr>
          </a:p>
          <a:p>
            <a:pPr indent="711200" algn="just" fontAlgn="auto">
              <a:lnSpc>
                <a:spcPts val="4000"/>
              </a:lnSpc>
            </a:pPr>
            <a:r>
              <a:rPr lang="en-US" altLang="zh-CN" sz="3200" b="1">
                <a:solidFill>
                  <a:srgbClr val="FF0000"/>
                </a:solidFill>
                <a:latin typeface="Times New Roman" panose="02020603050405020304" charset="0"/>
                <a:cs typeface="Times New Roman" panose="02020603050405020304" charset="0"/>
                <a:sym typeface="+mn-ea"/>
              </a:rPr>
              <a:t>If we’re careful and obey the traffic rules, traffic accidents will be fewer.</a:t>
            </a:r>
            <a:endParaRPr lang="en-US" altLang="zh-CN" sz="32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570865" y="270510"/>
            <a:ext cx="158623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570865" y="271780"/>
            <a:ext cx="1370965"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Ⅰ. 听力</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720975" y="1056640"/>
            <a:ext cx="558038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cs typeface="Times New Roman" panose="02020603050405020304" charset="0"/>
              </a:rPr>
              <a:t>1-5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6-10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11-15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16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17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18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19      ____________</a:t>
            </a:r>
            <a:endParaRPr lang="en-US" altLang="zh-CN" sz="3600" b="1">
              <a:latin typeface="Times New Roman" panose="02020603050405020304" charset="0"/>
              <a:cs typeface="Times New Roman" panose="02020603050405020304" charset="0"/>
            </a:endParaRPr>
          </a:p>
          <a:p>
            <a:pPr fontAlgn="auto">
              <a:lnSpc>
                <a:spcPts val="5000"/>
              </a:lnSpc>
            </a:pPr>
            <a:r>
              <a:rPr lang="en-US" altLang="zh-CN" sz="3600" b="1">
                <a:latin typeface="Times New Roman" panose="02020603050405020304" charset="0"/>
                <a:cs typeface="Times New Roman" panose="02020603050405020304" charset="0"/>
              </a:rPr>
              <a:t>20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011930" y="1057910"/>
            <a:ext cx="3712845" cy="52209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CBABA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BACCC</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CBCAA</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left</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white</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dark</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no</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  Park</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6032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032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Ⅱ. 选择填空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535430"/>
            <a:ext cx="5580380" cy="2399665"/>
          </a:xfrm>
          <a:prstGeom prst="rect">
            <a:avLst/>
          </a:prstGeom>
          <a:noFill/>
        </p:spPr>
        <p:txBody>
          <a:bodyPr wrap="square" rtlCol="0">
            <a:spAutoFit/>
          </a:bodyPr>
          <a:p>
            <a:pPr fontAlgn="auto">
              <a:lnSpc>
                <a:spcPts val="6000"/>
              </a:lnSpc>
            </a:pP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1-</a:t>
            </a:r>
            <a:r>
              <a:rPr lang="en-US" altLang="zh-CN" sz="3600" b="1">
                <a:latin typeface="Times New Roman" panose="02020603050405020304" charset="0"/>
                <a:cs typeface="Times New Roman" panose="02020603050405020304" charset="0"/>
              </a:rPr>
              <a:t>2</a:t>
            </a:r>
            <a:r>
              <a:rPr lang="zh-CN" altLang="en-US" sz="3600" b="1">
                <a:latin typeface="Times New Roman" panose="02020603050405020304" charset="0"/>
                <a:cs typeface="Times New Roman" panose="02020603050405020304" charset="0"/>
              </a:rPr>
              <a:t>5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26-30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31-35   ____________</a:t>
            </a:r>
            <a:endParaRPr lang="en-US" altLang="zh-CN" sz="3600" b="1">
              <a:latin typeface="Times New Roman" panose="02020603050405020304" charset="0"/>
              <a:cs typeface="Times New Roman" panose="02020603050405020304" charset="0"/>
            </a:endParaRPr>
          </a:p>
        </p:txBody>
      </p:sp>
      <p:sp>
        <p:nvSpPr>
          <p:cNvPr id="3" name="文本框 2"/>
          <p:cNvSpPr txBox="1"/>
          <p:nvPr/>
        </p:nvSpPr>
        <p:spPr>
          <a:xfrm>
            <a:off x="4288155" y="1535430"/>
            <a:ext cx="3043555" cy="239966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BCBBC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ACBBC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BBCCC</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86995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86995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Ⅲ. 完形填空</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26640" y="1590675"/>
            <a:ext cx="5580380" cy="163004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36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40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41-45    ____________</a:t>
            </a:r>
            <a:endParaRPr lang="en-US" altLang="zh-CN" sz="3600" b="1">
              <a:latin typeface="Times New Roman" panose="02020603050405020304" charset="0"/>
              <a:cs typeface="Times New Roman" panose="02020603050405020304" charset="0"/>
            </a:endParaRPr>
          </a:p>
        </p:txBody>
      </p:sp>
      <p:sp>
        <p:nvSpPr>
          <p:cNvPr id="5" name="文本框 4"/>
          <p:cNvSpPr txBox="1"/>
          <p:nvPr/>
        </p:nvSpPr>
        <p:spPr>
          <a:xfrm>
            <a:off x="3566160" y="1618615"/>
            <a:ext cx="371284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BBCBC</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        ACBCA</a:t>
            </a:r>
            <a:endParaRPr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7010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010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Ⅳ. 阅读理解</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371725" y="1088390"/>
            <a:ext cx="558038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46</a:t>
            </a:r>
            <a:r>
              <a:rPr lang="zh-CN" altLang="en-US" sz="3600" b="1">
                <a:latin typeface="Times New Roman" panose="02020603050405020304" charset="0"/>
                <a:cs typeface="Times New Roman" panose="02020603050405020304" charset="0"/>
              </a:rPr>
              <a:t>-</a:t>
            </a:r>
            <a:r>
              <a:rPr lang="en-US" altLang="zh-CN" sz="3600" b="1">
                <a:latin typeface="Times New Roman" panose="02020603050405020304" charset="0"/>
                <a:cs typeface="Times New Roman" panose="02020603050405020304" charset="0"/>
              </a:rPr>
              <a:t>50</a:t>
            </a:r>
            <a:r>
              <a:rPr lang="zh-CN" altLang="en-US" sz="3600" b="1">
                <a:latin typeface="Times New Roman" panose="02020603050405020304" charset="0"/>
                <a:cs typeface="Times New Roman" panose="02020603050405020304" charset="0"/>
              </a:rPr>
              <a:t>    </a:t>
            </a:r>
            <a:r>
              <a:rPr lang="en-US" altLang="zh-CN" sz="3600" b="1">
                <a:latin typeface="Times New Roman" panose="02020603050405020304" charset="0"/>
                <a:cs typeface="Times New Roman" panose="02020603050405020304" charset="0"/>
              </a:rPr>
              <a:t>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rPr>
              <a:t>51-55    ____________</a:t>
            </a:r>
            <a:endParaRPr lang="en-US" altLang="zh-CN" sz="3600" b="1">
              <a:latin typeface="Times New Roman" panose="02020603050405020304" charset="0"/>
              <a:cs typeface="Times New Roman" panose="02020603050405020304" charset="0"/>
            </a:endParaRPr>
          </a:p>
          <a:p>
            <a:pPr fontAlgn="auto">
              <a:lnSpc>
                <a:spcPts val="6000"/>
              </a:lnSpc>
            </a:pPr>
            <a:r>
              <a:rPr lang="en-US" altLang="zh-CN" sz="3600" b="1">
                <a:latin typeface="Times New Roman" panose="02020603050405020304" charset="0"/>
                <a:cs typeface="Times New Roman" panose="02020603050405020304" charset="0"/>
                <a:sym typeface="+mn-ea"/>
              </a:rPr>
              <a:t>56-60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sym typeface="+mn-ea"/>
              </a:rPr>
              <a:t>61-65    ____________</a:t>
            </a:r>
            <a:endParaRPr lang="en-US" altLang="zh-CN" sz="3600" b="1">
              <a:latin typeface="Times New Roman" panose="02020603050405020304" charset="0"/>
              <a:cs typeface="Times New Roman" panose="02020603050405020304" charset="0"/>
              <a:sym typeface="+mn-ea"/>
            </a:endParaRPr>
          </a:p>
          <a:p>
            <a:pPr fontAlgn="auto">
              <a:lnSpc>
                <a:spcPts val="6000"/>
              </a:lnSpc>
            </a:pPr>
            <a:r>
              <a:rPr lang="en-US" altLang="zh-CN" sz="3600" b="1">
                <a:latin typeface="Times New Roman" panose="02020603050405020304" charset="0"/>
                <a:cs typeface="Times New Roman" panose="02020603050405020304" charset="0"/>
              </a:rPr>
              <a:t>66-70</a:t>
            </a:r>
            <a:r>
              <a:rPr lang="en-US" altLang="zh-CN" sz="3600" b="1">
                <a:latin typeface="Times New Roman" panose="02020603050405020304" charset="0"/>
                <a:cs typeface="Times New Roman" panose="02020603050405020304" charset="0"/>
                <a:sym typeface="+mn-ea"/>
              </a:rPr>
              <a:t>    ____________</a:t>
            </a:r>
            <a:endParaRPr lang="en-US" altLang="zh-CN" sz="3600" b="1">
              <a:latin typeface="Times New Roman" panose="02020603050405020304" charset="0"/>
              <a:cs typeface="Times New Roman" panose="02020603050405020304" charset="0"/>
            </a:endParaRPr>
          </a:p>
        </p:txBody>
      </p:sp>
      <p:sp>
        <p:nvSpPr>
          <p:cNvPr id="6" name="文本框 5"/>
          <p:cNvSpPr txBox="1"/>
          <p:nvPr/>
        </p:nvSpPr>
        <p:spPr>
          <a:xfrm>
            <a:off x="4250055" y="1088390"/>
            <a:ext cx="3353435" cy="3938270"/>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BCBBD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DBACB</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BBBDA</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DBCCD</a:t>
            </a:r>
            <a:endParaRPr lang="en-US" altLang="zh-CN" sz="3600" b="1">
              <a:solidFill>
                <a:srgbClr val="FF0000"/>
              </a:solidFill>
              <a:latin typeface="Times New Roman" panose="02020603050405020304" charset="0"/>
              <a:cs typeface="Times New Roman" panose="02020603050405020304" charset="0"/>
            </a:endParaRPr>
          </a:p>
          <a:p>
            <a:pPr fontAlgn="auto">
              <a:lnSpc>
                <a:spcPts val="6000"/>
              </a:lnSpc>
            </a:pPr>
            <a:r>
              <a:rPr lang="en-US" altLang="zh-CN" sz="3600" b="1">
                <a:solidFill>
                  <a:srgbClr val="FF0000"/>
                </a:solidFill>
                <a:latin typeface="Times New Roman" panose="02020603050405020304" charset="0"/>
                <a:cs typeface="Times New Roman" panose="02020603050405020304" charset="0"/>
              </a:rPr>
              <a:t> BECDA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56260" y="866775"/>
            <a:ext cx="1107948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71. __</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____________________________</a:t>
            </a:r>
            <a:r>
              <a:rPr lang="en-US" sz="3600" b="1">
                <a:latin typeface="Times New Roman" panose="02020603050405020304" charset="0"/>
                <a:cs typeface="Times New Roman" panose="02020603050405020304" charset="0"/>
                <a:sym typeface="+mn-ea"/>
              </a:rPr>
              <a:t>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a:t>
            </a:r>
            <a:r>
              <a:rPr lang="en-US" sz="3600" b="1">
                <a:latin typeface="Times New Roman" panose="02020603050405020304" charset="0"/>
                <a:cs typeface="Times New Roman" panose="02020603050405020304" charset="0"/>
                <a:sym typeface="+mn-ea"/>
              </a:rPr>
              <a:t>____________________________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rPr>
              <a:t>72. _________________________</a:t>
            </a:r>
            <a:r>
              <a:rPr lang="en-US" sz="3600" b="1">
                <a:latin typeface="Times New Roman" panose="02020603050405020304" charset="0"/>
                <a:cs typeface="Times New Roman" panose="02020603050405020304" charset="0"/>
                <a:sym typeface="+mn-ea"/>
              </a:rPr>
              <a:t>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___________________________________</a:t>
            </a:r>
            <a:r>
              <a:rPr lang="en-US" sz="3600" b="1">
                <a:latin typeface="Times New Roman" panose="02020603050405020304" charset="0"/>
                <a:cs typeface="Times New Roman" panose="02020603050405020304" charset="0"/>
                <a:sym typeface="+mn-ea"/>
              </a:rPr>
              <a:t>_________</a:t>
            </a:r>
            <a:r>
              <a:rPr lang="en-US" sz="3600" b="1">
                <a:latin typeface="Times New Roman" panose="02020603050405020304" charset="0"/>
                <a:cs typeface="Times New Roman" panose="02020603050405020304" charset="0"/>
              </a:rPr>
              <a:t> </a:t>
            </a:r>
            <a:br>
              <a:rPr lang="en-US" sz="3600" b="1">
                <a:latin typeface="Times New Roman" panose="02020603050405020304" charset="0"/>
                <a:cs typeface="Times New Roman" panose="02020603050405020304" charset="0"/>
              </a:rPr>
            </a:br>
            <a:r>
              <a:rPr lang="en-US" sz="3600" b="1">
                <a:latin typeface="Times New Roman" panose="02020603050405020304" charset="0"/>
                <a:cs typeface="Times New Roman" panose="02020603050405020304" charset="0"/>
                <a:sym typeface="+mn-ea"/>
              </a:rPr>
              <a:t>73. ____________________________________________ </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02080" y="866775"/>
            <a:ext cx="10481310" cy="4707890"/>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I don’t agree with you./</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I disagree (with you)./</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rgbClr val="FF0000"/>
                </a:solidFill>
                <a:latin typeface="Times New Roman" panose="02020603050405020304" charset="0"/>
                <a:cs typeface="Times New Roman" panose="02020603050405020304" charset="0"/>
              </a:rPr>
              <a:t>I don’t think so</a:t>
            </a:r>
            <a:r>
              <a:rPr lang="en-US" sz="3600" b="1">
                <a:solidFill>
                  <a:srgbClr val="FF0000"/>
                </a:solidFill>
                <a:latin typeface="Times New Roman" panose="02020603050405020304" charset="0"/>
                <a:cs typeface="Times New Roman" panose="02020603050405020304" charset="0"/>
              </a:rPr>
              <a:t>.</a:t>
            </a:r>
            <a:endParaRPr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sym typeface="+mn-ea"/>
              </a:rPr>
              <a:t>You should </a:t>
            </a:r>
            <a:r>
              <a:rPr sz="3600" b="1">
                <a:solidFill>
                  <a:srgbClr val="FF0000"/>
                </a:solidFill>
                <a:latin typeface="Times New Roman" panose="02020603050405020304" charset="0"/>
                <a:cs typeface="Times New Roman" panose="02020603050405020304" charset="0"/>
                <a:sym typeface="+mn-ea"/>
              </a:rPr>
              <a:t>be careful when riding/when you ride a bike</a:t>
            </a:r>
            <a:r>
              <a:rPr lang="en-US" sz="3600" b="1">
                <a:solidFill>
                  <a:srgbClr val="FF0000"/>
                </a:solidFill>
                <a:latin typeface="Times New Roman" panose="02020603050405020304" charset="0"/>
                <a:cs typeface="Times New Roman" panose="02020603050405020304" charset="0"/>
                <a:sym typeface="+mn-ea"/>
              </a:rPr>
              <a:t>.</a:t>
            </a:r>
            <a:endParaRPr sz="3600" b="1">
              <a:solidFill>
                <a:srgbClr val="FF0000"/>
              </a:solidFill>
              <a:latin typeface="Times New Roman" panose="02020603050405020304" charset="0"/>
              <a:cs typeface="Times New Roman" panose="02020603050405020304" charset="0"/>
              <a:sym typeface="+mn-ea"/>
            </a:endParaRPr>
          </a:p>
          <a:p>
            <a:pPr fontAlgn="auto">
              <a:lnSpc>
                <a:spcPts val="6000"/>
              </a:lnSpc>
            </a:pPr>
            <a:r>
              <a:rPr sz="3600" b="1">
                <a:solidFill>
                  <a:srgbClr val="FF0000"/>
                </a:solidFill>
                <a:latin typeface="Times New Roman" panose="02020603050405020304" charset="0"/>
                <a:cs typeface="Times New Roman" panose="02020603050405020304" charset="0"/>
                <a:sym typeface="+mn-ea"/>
              </a:rPr>
              <a:t>How does your father go to work every day</a:t>
            </a:r>
            <a:r>
              <a:rPr sz="3600" b="1">
                <a:solidFill>
                  <a:schemeClr val="tx1"/>
                </a:solidFill>
                <a:latin typeface="Times New Roman" panose="02020603050405020304" charset="0"/>
                <a:cs typeface="Times New Roman" panose="02020603050405020304" charset="0"/>
                <a:sym typeface="+mn-ea"/>
              </a:rPr>
              <a:t>, Peter?</a:t>
            </a:r>
            <a:endParaRPr lang="en-US" sz="3600" b="1">
              <a:solidFill>
                <a:schemeClr val="tx1"/>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56260" y="1506855"/>
            <a:ext cx="11079480" cy="2399665"/>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74. </a:t>
            </a:r>
            <a:r>
              <a:rPr lang="en-US" sz="3600" b="1">
                <a:latin typeface="Times New Roman" panose="02020603050405020304" charset="0"/>
                <a:cs typeface="Times New Roman" panose="02020603050405020304" charset="0"/>
                <a:sym typeface="+mn-ea"/>
              </a:rPr>
              <a:t>_</a:t>
            </a:r>
            <a:r>
              <a:rPr lang="en-US" sz="3600" b="1">
                <a:latin typeface="Times New Roman" panose="02020603050405020304" charset="0"/>
                <a:cs typeface="Times New Roman" panose="02020603050405020304" charset="0"/>
              </a:rPr>
              <a:t>____________________________</a:t>
            </a:r>
            <a:r>
              <a:rPr lang="en-US" sz="3600" b="1">
                <a:latin typeface="Times New Roman" panose="02020603050405020304" charset="0"/>
                <a:cs typeface="Times New Roman" panose="02020603050405020304" charset="0"/>
                <a:sym typeface="+mn-ea"/>
              </a:rPr>
              <a:t>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75. 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a:t>
            </a:r>
            <a:r>
              <a:rPr lang="en-US" sz="3600" b="1">
                <a:latin typeface="Times New Roman" panose="02020603050405020304" charset="0"/>
                <a:cs typeface="Times New Roman" panose="02020603050405020304" charset="0"/>
                <a:sym typeface="+mn-ea"/>
              </a:rPr>
              <a:t>____________________________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74549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74549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Ⅴ. 情景交际</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90320" y="1506855"/>
            <a:ext cx="9983470" cy="2399665"/>
          </a:xfrm>
          <a:prstGeom prst="rect">
            <a:avLst/>
          </a:prstGeom>
          <a:noFill/>
        </p:spPr>
        <p:txBody>
          <a:bodyPr wrap="square" rtlCol="0">
            <a:spAutoFit/>
          </a:bodyPr>
          <a:p>
            <a:pPr fontAlgn="auto">
              <a:lnSpc>
                <a:spcPts val="6000"/>
              </a:lnSpc>
            </a:pPr>
            <a:r>
              <a:rPr sz="3600" b="1">
                <a:solidFill>
                  <a:schemeClr val="tx1"/>
                </a:solidFill>
                <a:latin typeface="Times New Roman" panose="02020603050405020304" charset="0"/>
                <a:cs typeface="Times New Roman" panose="02020603050405020304" charset="0"/>
              </a:rPr>
              <a:t>What</a:t>
            </a:r>
            <a:r>
              <a:rPr sz="3600" b="1">
                <a:solidFill>
                  <a:srgbClr val="FF0000"/>
                </a:solidFill>
                <a:latin typeface="Times New Roman" panose="02020603050405020304" charset="0"/>
                <a:cs typeface="Times New Roman" panose="02020603050405020304" charset="0"/>
              </a:rPr>
              <a:t> do you think of the speech</a:t>
            </a:r>
            <a:r>
              <a:rPr lang="en-US" altLang="zh-CN" sz="3600" b="1">
                <a:solidFill>
                  <a:srgbClr val="FF0000"/>
                </a:solidFill>
                <a:latin typeface="Times New Roman" panose="02020603050405020304" charset="0"/>
                <a:cs typeface="Times New Roman" panose="02020603050405020304" charset="0"/>
              </a:rPr>
              <a:t>?</a:t>
            </a:r>
            <a:endParaRPr lang="zh-CN" sz="3600" b="1">
              <a:solidFill>
                <a:srgbClr val="FF0000"/>
              </a:solidFill>
              <a:latin typeface="Times New Roman" panose="02020603050405020304" charset="0"/>
              <a:cs typeface="Times New Roman" panose="02020603050405020304" charset="0"/>
            </a:endParaRPr>
          </a:p>
          <a:p>
            <a:pPr fontAlgn="auto">
              <a:lnSpc>
                <a:spcPts val="6000"/>
              </a:lnSpc>
            </a:pPr>
            <a:r>
              <a:rPr sz="3600" b="1">
                <a:solidFill>
                  <a:schemeClr val="tx1"/>
                </a:solidFill>
                <a:latin typeface="Times New Roman" panose="02020603050405020304" charset="0"/>
                <a:cs typeface="Times New Roman" panose="02020603050405020304" charset="0"/>
                <a:sym typeface="+mn-ea"/>
              </a:rPr>
              <a:t>Why don’t we</a:t>
            </a:r>
            <a:r>
              <a:rPr sz="3600" b="1">
                <a:solidFill>
                  <a:srgbClr val="FF0000"/>
                </a:solidFill>
                <a:latin typeface="Times New Roman" panose="02020603050405020304" charset="0"/>
                <a:cs typeface="Times New Roman" panose="02020603050405020304" charset="0"/>
                <a:sym typeface="+mn-ea"/>
              </a:rPr>
              <a:t> go to a/the traffic station to learn more traffic rules?</a:t>
            </a:r>
            <a:endParaRPr sz="3600" b="1">
              <a:solidFill>
                <a:srgbClr val="FF0000"/>
              </a:solidFill>
              <a:latin typeface="Times New Roman" panose="02020603050405020304" charset="0"/>
              <a:cs typeface="Times New Roman" panose="02020603050405020304" charset="0"/>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05460" y="1075055"/>
            <a:ext cx="11419840" cy="470789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76. 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77. 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78. 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rPr>
              <a:t>      _________________________</a:t>
            </a:r>
            <a:r>
              <a:rPr lang="en-US" sz="3600" b="1">
                <a:latin typeface="Times New Roman" panose="02020603050405020304" charset="0"/>
                <a:cs typeface="Times New Roman" panose="02020603050405020304" charset="0"/>
                <a:sym typeface="+mn-ea"/>
              </a:rPr>
              <a:t>___</a:t>
            </a:r>
            <a:r>
              <a:rPr lang="en-US" sz="3600" b="1">
                <a:latin typeface="Times New Roman" panose="02020603050405020304" charset="0"/>
                <a:cs typeface="Times New Roman" panose="02020603050405020304" charset="0"/>
                <a:sym typeface="+mn-ea"/>
              </a:rPr>
              <a:t>_______________</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rPr>
              <a:t>      ___________________________________________</a:t>
            </a: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41425" y="1075055"/>
            <a:ext cx="10826115" cy="470789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Many/Some people got hurt in the traffic accident.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If it doesn’t rain (tomorrow), they will go fishing.</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People wear helmets to protect their heads when riding./</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When people ride bikes, they should wear helmets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to protect their heads.</a:t>
            </a: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05460" y="1075055"/>
            <a:ext cx="11419840" cy="3938270"/>
          </a:xfrm>
          <a:prstGeom prst="rect">
            <a:avLst/>
          </a:prstGeom>
          <a:noFill/>
        </p:spPr>
        <p:txBody>
          <a:bodyPr wrap="square" rtlCol="0">
            <a:spAutoFit/>
          </a:bodyPr>
          <a:p>
            <a:pPr fontAlgn="auto">
              <a:lnSpc>
                <a:spcPts val="6000"/>
              </a:lnSpc>
            </a:pPr>
            <a:r>
              <a:rPr lang="en-US" sz="3600" b="1">
                <a:latin typeface="Times New Roman" panose="02020603050405020304" charset="0"/>
                <a:cs typeface="Times New Roman" panose="02020603050405020304" charset="0"/>
              </a:rPr>
              <a:t>79.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a:t>
            </a:r>
            <a:endParaRPr lang="en-US" sz="3600" b="1">
              <a:latin typeface="Times New Roman" panose="02020603050405020304" charset="0"/>
              <a:cs typeface="Times New Roman" panose="02020603050405020304" charset="0"/>
              <a:sym typeface="+mn-ea"/>
            </a:endParaRPr>
          </a:p>
          <a:p>
            <a:pPr fontAlgn="auto">
              <a:lnSpc>
                <a:spcPts val="6000"/>
              </a:lnSpc>
            </a:pPr>
            <a:r>
              <a:rPr lang="en-US" sz="3600" b="1">
                <a:latin typeface="Times New Roman" panose="02020603050405020304" charset="0"/>
                <a:cs typeface="Times New Roman" panose="02020603050405020304" charset="0"/>
              </a:rPr>
              <a:t>80. ______________________________________________</a:t>
            </a:r>
            <a:endParaRPr lang="en-US" sz="3600" b="1">
              <a:latin typeface="Times New Roman" panose="02020603050405020304" charset="0"/>
              <a:cs typeface="Times New Roman" panose="02020603050405020304" charset="0"/>
            </a:endParaRPr>
          </a:p>
          <a:p>
            <a:pPr fontAlgn="auto">
              <a:lnSpc>
                <a:spcPts val="6000"/>
              </a:lnSpc>
            </a:pPr>
            <a:r>
              <a:rPr lang="en-US" sz="3600" b="1">
                <a:latin typeface="Times New Roman" panose="02020603050405020304" charset="0"/>
                <a:cs typeface="Times New Roman" panose="02020603050405020304" charset="0"/>
                <a:sym typeface="+mn-ea"/>
              </a:rPr>
              <a:t>      ____________________________</a:t>
            </a:r>
            <a:r>
              <a:rPr lang="en-US" sz="3600" b="1">
                <a:latin typeface="Times New Roman" panose="02020603050405020304" charset="0"/>
                <a:cs typeface="Times New Roman" panose="02020603050405020304" charset="0"/>
                <a:sym typeface="+mn-ea"/>
              </a:rPr>
              <a:t>__________________</a:t>
            </a:r>
            <a:r>
              <a:rPr lang="en-US" sz="3600" b="1">
                <a:latin typeface="Times New Roman" panose="02020603050405020304" charset="0"/>
                <a:cs typeface="Times New Roman" panose="02020603050405020304" charset="0"/>
              </a:rPr>
              <a:t> </a:t>
            </a:r>
            <a:endParaRPr lang="en-US" sz="3600" b="1">
              <a:latin typeface="Times New Roman" panose="02020603050405020304" charset="0"/>
              <a:cs typeface="Times New Roman" panose="02020603050405020304" charset="0"/>
            </a:endParaRPr>
          </a:p>
          <a:p>
            <a:pPr fontAlgn="auto">
              <a:lnSpc>
                <a:spcPts val="6000"/>
              </a:lnSpc>
            </a:pPr>
            <a:endParaRPr lang="en-US" sz="3600" b="1">
              <a:latin typeface="Times New Roman" panose="02020603050405020304" charset="0"/>
              <a:cs typeface="Times New Roman" panose="02020603050405020304" charset="0"/>
            </a:endParaRPr>
          </a:p>
        </p:txBody>
      </p:sp>
      <p:sp>
        <p:nvSpPr>
          <p:cNvPr id="17" name="矩形: 圆角 16"/>
          <p:cNvSpPr/>
          <p:nvPr/>
        </p:nvSpPr>
        <p:spPr>
          <a:xfrm>
            <a:off x="612140" y="271780"/>
            <a:ext cx="2242820" cy="461645"/>
          </a:xfrm>
          <a:prstGeom prst="roundRect">
            <a:avLst>
              <a:gd name="adj" fmla="val 50000"/>
            </a:avLst>
          </a:prstGeom>
          <a:solidFill>
            <a:srgbClr val="ECCC8F"/>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612140" y="271780"/>
            <a:ext cx="1995170" cy="460375"/>
          </a:xfrm>
          <a:prstGeom prst="rect">
            <a:avLst/>
          </a:prstGeom>
          <a:noFill/>
        </p:spPr>
        <p:txBody>
          <a:bodyPr wrap="square" rtlCol="0">
            <a:spAutoFit/>
          </a:bodyPr>
          <a:p>
            <a:pPr algn="l"/>
            <a:r>
              <a:rPr lang="zh-CN" altLang="en-US" sz="2400" b="1" dirty="0">
                <a:latin typeface="微软雅黑" panose="020B0503020204020204" pitchFamily="34" charset="-122"/>
                <a:ea typeface="微软雅黑" panose="020B0503020204020204" pitchFamily="34" charset="-122"/>
              </a:rPr>
              <a:t>Ⅵ. 看图写话</a:t>
            </a:r>
            <a:endParaRPr lang="zh-CN" altLang="en-US" sz="24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241425" y="1075055"/>
            <a:ext cx="10683875" cy="3938270"/>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In case of a fire, you/people shouldn’t take the lift.</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endParaRPr lang="en-US"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The boy wrote to his parents as soon as he arrived in New York/America. </a:t>
            </a:r>
            <a:endParaRPr lang="en-US" sz="3600" b="1">
              <a:solidFill>
                <a:srgbClr val="FF0000"/>
              </a:solidFill>
              <a:latin typeface="Times New Roman" panose="02020603050405020304" charset="0"/>
              <a:cs typeface="Times New Roman" panose="02020603050405020304" charset="0"/>
            </a:endParaRPr>
          </a:p>
          <a:p>
            <a:pPr fontAlgn="auto">
              <a:lnSpc>
                <a:spcPts val="6000"/>
              </a:lnSpc>
            </a:pPr>
            <a:endParaRPr lang="en-US" sz="3600" b="1">
              <a:solidFill>
                <a:srgbClr val="FF0000"/>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2927</Words>
  <Application>WPS 演示</Application>
  <PresentationFormat>宽屏</PresentationFormat>
  <Paragraphs>139</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312</cp:revision>
  <dcterms:created xsi:type="dcterms:W3CDTF">2019-06-19T02:08:00Z</dcterms:created>
  <dcterms:modified xsi:type="dcterms:W3CDTF">2022-01-10T02:11:07Z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636EA66FAAB546D78DFF8CABB4E3F2EC</vt:lpwstr>
  </property>
</Properties>
</file>