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19" r:id="rId10"/>
    <p:sldId id="420" r:id="rId11"/>
    <p:sldId id="421" r:id="rId12"/>
    <p:sldId id="41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七 第一章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BACAB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CCABB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BAACA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flag</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tomatoes</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world’s</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Children</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expensive</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BACAB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BCBAC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ACCBC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ACBBC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ACBAB</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3227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CAACB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DCAAC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DCDBA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BCCBA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EABDC </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5490" y="950595"/>
            <a:ext cx="1107948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a:t>
            </a:r>
            <a:r>
              <a:rPr lang="en-US" sz="3600" b="1">
                <a:latin typeface="Times New Roman" panose="02020603050405020304" charset="0"/>
                <a:cs typeface="Times New Roman" panose="02020603050405020304" charset="0"/>
                <a:sym typeface="+mn-ea"/>
              </a:rPr>
              <a:t>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72. </a:t>
            </a:r>
            <a:r>
              <a:rPr lang="en-US" sz="3600" b="1">
                <a:latin typeface="Times New Roman" panose="02020603050405020304" charset="0"/>
                <a:cs typeface="Times New Roman" panose="02020603050405020304" charset="0"/>
              </a:rPr>
              <a:t>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73. ________________</a:t>
            </a:r>
            <a:r>
              <a:rPr lang="en-US" sz="3600" b="1">
                <a:latin typeface="Times New Roman" panose="02020603050405020304" charset="0"/>
                <a:cs typeface="Times New Roman" panose="02020603050405020304" charset="0"/>
                <a:sym typeface="+mn-ea"/>
              </a:rPr>
              <a:t>______________________</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      ________________</a:t>
            </a:r>
            <a:r>
              <a:rPr lang="en-US" sz="3600" b="1">
                <a:latin typeface="Times New Roman" panose="02020603050405020304" charset="0"/>
                <a:cs typeface="Times New Roman" panose="02020603050405020304" charset="0"/>
                <a:sym typeface="+mn-ea"/>
              </a:rPr>
              <a:t>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74. __________________________</a:t>
            </a:r>
            <a:r>
              <a:rPr lang="en-US" sz="3600" b="1">
                <a:latin typeface="Times New Roman" panose="02020603050405020304" charset="0"/>
                <a:cs typeface="Times New Roman" panose="02020603050405020304" charset="0"/>
                <a:sym typeface="+mn-ea"/>
              </a:rPr>
              <a:t>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75. 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634490" y="950595"/>
            <a:ext cx="8441055" cy="470789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What will the food festival</a:t>
            </a:r>
            <a:r>
              <a:rPr sz="3600" b="1">
                <a:solidFill>
                  <a:schemeClr val="tx1"/>
                </a:solidFill>
                <a:latin typeface="Times New Roman" panose="02020603050405020304" charset="0"/>
                <a:cs typeface="Times New Roman" panose="02020603050405020304" charset="0"/>
              </a:rPr>
              <a:t> be like?</a:t>
            </a:r>
            <a:endParaRPr sz="3600" b="1">
              <a:solidFill>
                <a:schemeClr val="tx1"/>
              </a:solidFill>
              <a:latin typeface="Times New Roman" panose="02020603050405020304" charset="0"/>
              <a:cs typeface="Times New Roman" panose="02020603050405020304" charset="0"/>
            </a:endParaRPr>
          </a:p>
          <a:p>
            <a:pPr fontAlgn="auto">
              <a:lnSpc>
                <a:spcPts val="6000"/>
              </a:lnSpc>
            </a:pPr>
            <a:r>
              <a:rPr lang="en-US" sz="3600" b="1">
                <a:solidFill>
                  <a:schemeClr val="tx1"/>
                </a:solidFill>
                <a:latin typeface="Times New Roman" panose="02020603050405020304" charset="0"/>
                <a:cs typeface="Times New Roman" panose="02020603050405020304" charset="0"/>
              </a:rPr>
              <a:t>May I </a:t>
            </a:r>
            <a:r>
              <a:rPr lang="en-US" sz="3600" b="1">
                <a:solidFill>
                  <a:srgbClr val="FF0000"/>
                </a:solidFill>
                <a:latin typeface="Times New Roman" panose="02020603050405020304" charset="0"/>
                <a:cs typeface="Times New Roman" panose="02020603050405020304" charset="0"/>
              </a:rPr>
              <a:t>invite you to my birthday party?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I’ll send you an email/send an email to you later (on)</a:t>
            </a:r>
            <a:r>
              <a:rPr lang="en-US" sz="3600" b="1">
                <a:solidFill>
                  <a:schemeClr val="tx1"/>
                </a:solidFill>
                <a:latin typeface="Times New Roman" panose="02020603050405020304" charset="0"/>
                <a:cs typeface="Times New Roman" panose="02020603050405020304" charset="0"/>
              </a:rPr>
              <a:t>, Sandy.</a:t>
            </a:r>
            <a:endParaRPr lang="en-US" sz="3600" b="1">
              <a:solidFill>
                <a:schemeClr val="tx1"/>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Our task is to make a poster.</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We’re preparing for the English test/exam.</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2140" y="1074420"/>
            <a:ext cx="1108329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77. </a:t>
            </a:r>
            <a:r>
              <a:rPr lang="en-US" sz="3600" b="1">
                <a:latin typeface="Times New Roman" panose="02020603050405020304" charset="0"/>
                <a:cs typeface="Times New Roman" panose="02020603050405020304" charset="0"/>
                <a:sym typeface="+mn-ea"/>
              </a:rPr>
              <a:t>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r>
              <a:rPr lang="en-US" sz="3600" b="1">
                <a:latin typeface="Times New Roman" panose="02020603050405020304" charset="0"/>
                <a:cs typeface="Times New Roman" panose="02020603050405020304" charset="0"/>
                <a:sym typeface="+mn-ea"/>
              </a:rPr>
              <a:t>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79. __________________________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80. ____________________________________________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66520" y="1075055"/>
            <a:ext cx="10826115" cy="547751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girl can’t get in touch with her mother.</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girl is cooking in the kitchen now.</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children/Students help the old people clean the house.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The school held a food festival yesterday. </a:t>
            </a:r>
            <a:endParaRPr lang="en-US"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The girl often sets the table for her family.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08724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second</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imagine</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member</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with</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excited</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233285" y="119253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a</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whether/if</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left</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her</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again</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69570" y="195580"/>
            <a:ext cx="10987405" cy="6349365"/>
          </a:xfrm>
          <a:prstGeom prst="rect">
            <a:avLst/>
          </a:prstGeom>
          <a:noFill/>
        </p:spPr>
        <p:txBody>
          <a:bodyPr wrap="square" rtlCol="0">
            <a:spAutoFit/>
          </a:bodyPr>
          <a:p>
            <a:pPr fontAlgn="auto">
              <a:lnSpc>
                <a:spcPts val="4000"/>
              </a:lnSpc>
            </a:pPr>
            <a:r>
              <a:rPr lang="en-US" altLang="zh-CN" sz="3200" b="1">
                <a:latin typeface="Times New Roman" panose="02020603050405020304" charset="0"/>
                <a:cs typeface="Times New Roman" panose="02020603050405020304" charset="0"/>
              </a:rPr>
              <a:t>  </a:t>
            </a:r>
            <a:endParaRPr lang="en-US" altLang="zh-CN" sz="3200" b="1">
              <a:latin typeface="Times New Roman" panose="02020603050405020304" charset="0"/>
              <a:cs typeface="Times New Roman" panose="02020603050405020304" charset="0"/>
            </a:endParaRPr>
          </a:p>
          <a:p>
            <a:pPr indent="0" fontAlgn="auto">
              <a:lnSpc>
                <a:spcPts val="3000"/>
              </a:lnSpc>
            </a:pPr>
            <a:r>
              <a:rPr lang="en-US" altLang="zh-CN" sz="2800" b="1">
                <a:latin typeface="Times New Roman" panose="02020603050405020304" charset="0"/>
                <a:cs typeface="Times New Roman" panose="02020603050405020304" charset="0"/>
              </a:rPr>
              <a:t>Dear Tom,</a:t>
            </a:r>
            <a:endParaRPr lang="en-US" altLang="zh-CN" sz="2800" b="1">
              <a:latin typeface="Times New Roman" panose="02020603050405020304" charset="0"/>
              <a:cs typeface="Times New Roman" panose="02020603050405020304" charset="0"/>
            </a:endParaRPr>
          </a:p>
          <a:p>
            <a:pPr indent="711200" fontAlgn="auto">
              <a:lnSpc>
                <a:spcPts val="3000"/>
              </a:lnSpc>
              <a:extLst>
                <a:ext uri="{35155182-B16C-46BC-9424-99874614C6A1}">
                  <wpsdc:indentchars xmlns:wpsdc="http://www.wps.cn/officeDocument/2017/drawingmlCustomData" val="200" checksum="3773799597"/>
                </a:ext>
              </a:extLst>
            </a:pPr>
            <a:r>
              <a:rPr lang="en-US" altLang="zh-CN" sz="2800" b="1">
                <a:latin typeface="Times New Roman" panose="02020603050405020304" charset="0"/>
                <a:cs typeface="Times New Roman" panose="02020603050405020304" charset="0"/>
              </a:rPr>
              <a:t>How is everything going with you?</a:t>
            </a:r>
            <a:endParaRPr lang="en-US" altLang="zh-CN" sz="2800" b="1">
              <a:latin typeface="Times New Roman" panose="02020603050405020304" charset="0"/>
              <a:cs typeface="Times New Roman" panose="02020603050405020304" charset="0"/>
            </a:endParaRPr>
          </a:p>
          <a:p>
            <a:pPr indent="711200" fontAlgn="auto">
              <a:lnSpc>
                <a:spcPts val="3000"/>
              </a:lnSpc>
              <a:extLst>
                <a:ext uri="{35155182-B16C-46BC-9424-99874614C6A1}">
                  <wpsdc:indentchars xmlns:wpsdc="http://www.wps.cn/officeDocument/2017/drawingmlCustomData" val="200" checksum="3773799597"/>
                </a:ext>
              </a:extLst>
            </a:pPr>
            <a:r>
              <a:rPr lang="en-US" altLang="zh-CN" sz="2800" b="1">
                <a:latin typeface="Times New Roman" panose="02020603050405020304" charset="0"/>
                <a:cs typeface="Times New Roman" panose="02020603050405020304" charset="0"/>
              </a:rPr>
              <a:t>Last Friday afternoon, our school</a:t>
            </a: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000"/>
              </a:lnSpc>
              <a:extLst>
                <a:ext uri="{35155182-B16C-46BC-9424-99874614C6A1}">
                  <wpsdc:indentchars xmlns:wpsdc="http://www.wps.cn/officeDocument/2017/drawingmlCustomData" val="200" checksum="3773799597"/>
                </a:ext>
              </a:extLst>
            </a:pPr>
            <a:r>
              <a:rPr lang="en-US" altLang="zh-CN" sz="2800" b="1">
                <a:latin typeface="Times New Roman" panose="02020603050405020304" charset="0"/>
                <a:cs typeface="Times New Roman" panose="02020603050405020304" charset="0"/>
              </a:rPr>
              <a:t>Best wishes to you!</a:t>
            </a:r>
            <a:endParaRPr lang="en-US" altLang="zh-CN" sz="2800" b="1">
              <a:latin typeface="Times New Roman" panose="02020603050405020304" charset="0"/>
              <a:cs typeface="Times New Roman" panose="02020603050405020304" charset="0"/>
            </a:endParaRPr>
          </a:p>
          <a:p>
            <a:pPr lvl="8" indent="0" algn="l" fontAlgn="auto">
              <a:lnSpc>
                <a:spcPts val="2900"/>
              </a:lnSpc>
            </a:pPr>
            <a:r>
              <a:rPr lang="en-US" altLang="zh-CN" sz="2800" b="1">
                <a:latin typeface="Times New Roman" panose="02020603050405020304" charset="0"/>
                <a:cs typeface="Times New Roman" panose="02020603050405020304" charset="0"/>
              </a:rPr>
              <a:t>                                                       Yours,</a:t>
            </a:r>
            <a:endParaRPr lang="en-US" altLang="zh-CN" sz="2800" b="1">
              <a:latin typeface="Times New Roman" panose="02020603050405020304" charset="0"/>
              <a:cs typeface="Times New Roman" panose="02020603050405020304" charset="0"/>
            </a:endParaRPr>
          </a:p>
          <a:p>
            <a:pPr lvl="8" indent="0" algn="l" fontAlgn="auto">
              <a:lnSpc>
                <a:spcPts val="2900"/>
              </a:lnSpc>
            </a:pPr>
            <a:r>
              <a:rPr lang="en-US" altLang="zh-CN" sz="2800" b="1">
                <a:latin typeface="Times New Roman" panose="02020603050405020304" charset="0"/>
                <a:cs typeface="Times New Roman" panose="02020603050405020304" charset="0"/>
              </a:rPr>
              <a:t>                                                       Liu Hui</a:t>
            </a:r>
            <a:endParaRPr lang="en-US" altLang="zh-CN" sz="2800" b="1">
              <a:latin typeface="Times New Roman" panose="02020603050405020304" charset="0"/>
              <a:cs typeface="Times New Roman" panose="02020603050405020304" charset="0"/>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8160" y="1331595"/>
            <a:ext cx="10838815" cy="3989705"/>
          </a:xfrm>
          <a:prstGeom prst="rect">
            <a:avLst/>
          </a:prstGeom>
          <a:noFill/>
        </p:spPr>
        <p:txBody>
          <a:bodyPr wrap="square" rtlCol="0">
            <a:spAutoFit/>
          </a:bodyPr>
          <a:p>
            <a:pPr indent="711200" algn="just" fontAlgn="auto">
              <a:lnSpc>
                <a:spcPts val="3800"/>
              </a:lnSpc>
            </a:pPr>
            <a:r>
              <a:rPr lang="en-US" altLang="zh-CN" sz="2800" b="1">
                <a:solidFill>
                  <a:srgbClr val="FF0000"/>
                </a:solidFill>
                <a:latin typeface="Times New Roman" panose="02020603050405020304" charset="0"/>
                <a:cs typeface="Times New Roman" panose="02020603050405020304" charset="0"/>
                <a:sym typeface="+mn-ea"/>
              </a:rPr>
              <a:t>                                                         held a food festival on the playground in order to raise money for children in poor areas. Students from different countries made different kinds of food. Many people came to our food festival. They all enjoyed the food and had a great time. It was really a success! After the food festival, we cleaned the school playground and donated all the money to children in poor areas. Though we felt very tired at the end of day, we were very happy! I hope you can join us next time. </a:t>
            </a:r>
            <a:endParaRPr lang="en-US" altLang="zh-CN" sz="28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2545</Words>
  <Application>WPS 演示</Application>
  <PresentationFormat>宽屏</PresentationFormat>
  <Paragraphs>131</Paragraphs>
  <Slides>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257</cp:revision>
  <dcterms:created xsi:type="dcterms:W3CDTF">2019-06-19T02:08:00Z</dcterms:created>
  <dcterms:modified xsi:type="dcterms:W3CDTF">2022-01-10T02:24:06Z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